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8"/>
  </p:notesMasterIdLst>
  <p:sldIdLst>
    <p:sldId id="256" r:id="rId8"/>
    <p:sldId id="1564" r:id="rId9"/>
    <p:sldId id="1565" r:id="rId10"/>
    <p:sldId id="1568" r:id="rId11"/>
    <p:sldId id="1595" r:id="rId12"/>
    <p:sldId id="1611" r:id="rId13"/>
    <p:sldId id="1574" r:id="rId14"/>
    <p:sldId id="1581" r:id="rId15"/>
    <p:sldId id="1575" r:id="rId16"/>
    <p:sldId id="1577" r:id="rId17"/>
    <p:sldId id="1578" r:id="rId18"/>
    <p:sldId id="1588" r:id="rId19"/>
    <p:sldId id="1612" r:id="rId20"/>
    <p:sldId id="1589" r:id="rId21"/>
    <p:sldId id="1590" r:id="rId22"/>
    <p:sldId id="313" r:id="rId23"/>
    <p:sldId id="1609" r:id="rId24"/>
    <p:sldId id="259" r:id="rId25"/>
    <p:sldId id="260" r:id="rId26"/>
    <p:sldId id="263" r:id="rId27"/>
    <p:sldId id="264" r:id="rId28"/>
    <p:sldId id="290" r:id="rId29"/>
    <p:sldId id="291" r:id="rId30"/>
    <p:sldId id="292" r:id="rId31"/>
    <p:sldId id="293" r:id="rId32"/>
    <p:sldId id="299" r:id="rId33"/>
    <p:sldId id="300" r:id="rId34"/>
    <p:sldId id="301" r:id="rId35"/>
    <p:sldId id="304" r:id="rId36"/>
    <p:sldId id="262"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87"/>
    <a:srgbClr val="376ABB"/>
    <a:srgbClr val="7196D0"/>
    <a:srgbClr val="06589C"/>
    <a:srgbClr val="5CBF14"/>
    <a:srgbClr val="4FA702"/>
    <a:srgbClr val="8CD50B"/>
    <a:srgbClr val="A8BDE5"/>
    <a:srgbClr val="ACB5E3"/>
    <a:srgbClr val="627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03" d="100"/>
          <a:sy n="103" d="100"/>
        </p:scale>
        <p:origin x="120" y="630"/>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oslav Knotek" userId="3137d96735a17b9d" providerId="LiveId" clId="{5325FFEB-24E7-4EFF-AC79-0711F12806F1}"/>
    <pc:docChg chg="custSel addSld delSld modSld">
      <pc:chgData name="Miroslav Knotek" userId="3137d96735a17b9d" providerId="LiveId" clId="{5325FFEB-24E7-4EFF-AC79-0711F12806F1}" dt="2018-03-19T08:37:29.294" v="51"/>
      <pc:docMkLst>
        <pc:docMk/>
      </pc:docMkLst>
      <pc:sldChg chg="modSp">
        <pc:chgData name="Miroslav Knotek" userId="3137d96735a17b9d" providerId="LiveId" clId="{5325FFEB-24E7-4EFF-AC79-0711F12806F1}" dt="2018-03-19T08:14:20.487" v="8" actId="20577"/>
        <pc:sldMkLst>
          <pc:docMk/>
          <pc:sldMk cId="695432501" sldId="256"/>
        </pc:sldMkLst>
        <pc:spChg chg="mod">
          <ac:chgData name="Miroslav Knotek" userId="3137d96735a17b9d" providerId="LiveId" clId="{5325FFEB-24E7-4EFF-AC79-0711F12806F1}" dt="2018-03-19T08:14:20.487" v="8" actId="20577"/>
          <ac:spMkLst>
            <pc:docMk/>
            <pc:sldMk cId="695432501" sldId="256"/>
            <ac:spMk id="4" creationId="{00000000-0000-0000-0000-000000000000}"/>
          </ac:spMkLst>
        </pc:spChg>
      </pc:sldChg>
      <pc:sldChg chg="addSp delSp modSp add">
        <pc:chgData name="Miroslav Knotek" userId="3137d96735a17b9d" providerId="LiveId" clId="{5325FFEB-24E7-4EFF-AC79-0711F12806F1}" dt="2018-03-19T08:16:34.413" v="39"/>
        <pc:sldMkLst>
          <pc:docMk/>
          <pc:sldMk cId="423821750" sldId="263"/>
        </pc:sldMkLst>
        <pc:spChg chg="add del mod">
          <ac:chgData name="Miroslav Knotek" userId="3137d96735a17b9d" providerId="LiveId" clId="{5325FFEB-24E7-4EFF-AC79-0711F12806F1}" dt="2018-03-19T08:16:34.413" v="39"/>
          <ac:spMkLst>
            <pc:docMk/>
            <pc:sldMk cId="423821750" sldId="263"/>
            <ac:spMk id="2" creationId="{3B37FC27-8915-4BF2-B4BA-2C381A5EB0BA}"/>
          </ac:spMkLst>
        </pc:spChg>
      </pc:sldChg>
      <pc:sldChg chg="add">
        <pc:chgData name="Miroslav Knotek" userId="3137d96735a17b9d" providerId="LiveId" clId="{5325FFEB-24E7-4EFF-AC79-0711F12806F1}" dt="2018-03-19T08:16:24.038" v="37"/>
        <pc:sldMkLst>
          <pc:docMk/>
          <pc:sldMk cId="2079993117" sldId="264"/>
        </pc:sldMkLst>
      </pc:sldChg>
      <pc:sldChg chg="add">
        <pc:chgData name="Miroslav Knotek" userId="3137d96735a17b9d" providerId="LiveId" clId="{5325FFEB-24E7-4EFF-AC79-0711F12806F1}" dt="2018-03-19T08:16:24.038" v="37"/>
        <pc:sldMkLst>
          <pc:docMk/>
          <pc:sldMk cId="1099352054" sldId="265"/>
        </pc:sldMkLst>
      </pc:sldChg>
      <pc:sldChg chg="add">
        <pc:chgData name="Miroslav Knotek" userId="3137d96735a17b9d" providerId="LiveId" clId="{5325FFEB-24E7-4EFF-AC79-0711F12806F1}" dt="2018-03-19T08:16:24.038" v="37"/>
        <pc:sldMkLst>
          <pc:docMk/>
          <pc:sldMk cId="3286647580" sldId="266"/>
        </pc:sldMkLst>
      </pc:sldChg>
      <pc:sldChg chg="add">
        <pc:chgData name="Miroslav Knotek" userId="3137d96735a17b9d" providerId="LiveId" clId="{5325FFEB-24E7-4EFF-AC79-0711F12806F1}" dt="2018-03-19T08:16:24.038" v="37"/>
        <pc:sldMkLst>
          <pc:docMk/>
          <pc:sldMk cId="247693694" sldId="267"/>
        </pc:sldMkLst>
      </pc:sldChg>
      <pc:sldChg chg="add">
        <pc:chgData name="Miroslav Knotek" userId="3137d96735a17b9d" providerId="LiveId" clId="{5325FFEB-24E7-4EFF-AC79-0711F12806F1}" dt="2018-03-19T08:16:24.038" v="37"/>
        <pc:sldMkLst>
          <pc:docMk/>
          <pc:sldMk cId="1827118118" sldId="268"/>
        </pc:sldMkLst>
      </pc:sldChg>
      <pc:sldChg chg="add">
        <pc:chgData name="Miroslav Knotek" userId="3137d96735a17b9d" providerId="LiveId" clId="{5325FFEB-24E7-4EFF-AC79-0711F12806F1}" dt="2018-03-19T08:16:24.038" v="37"/>
        <pc:sldMkLst>
          <pc:docMk/>
          <pc:sldMk cId="862363111" sldId="269"/>
        </pc:sldMkLst>
      </pc:sldChg>
      <pc:sldChg chg="add">
        <pc:chgData name="Miroslav Knotek" userId="3137d96735a17b9d" providerId="LiveId" clId="{5325FFEB-24E7-4EFF-AC79-0711F12806F1}" dt="2018-03-19T08:19:25.502" v="40"/>
        <pc:sldMkLst>
          <pc:docMk/>
          <pc:sldMk cId="1757012308" sldId="270"/>
        </pc:sldMkLst>
      </pc:sldChg>
      <pc:sldChg chg="add">
        <pc:chgData name="Miroslav Knotek" userId="3137d96735a17b9d" providerId="LiveId" clId="{5325FFEB-24E7-4EFF-AC79-0711F12806F1}" dt="2018-03-19T08:19:25.502" v="40"/>
        <pc:sldMkLst>
          <pc:docMk/>
          <pc:sldMk cId="3572213213" sldId="271"/>
        </pc:sldMkLst>
      </pc:sldChg>
      <pc:sldChg chg="add">
        <pc:chgData name="Miroslav Knotek" userId="3137d96735a17b9d" providerId="LiveId" clId="{5325FFEB-24E7-4EFF-AC79-0711F12806F1}" dt="2018-03-19T08:19:25.502" v="40"/>
        <pc:sldMkLst>
          <pc:docMk/>
          <pc:sldMk cId="3691743921" sldId="272"/>
        </pc:sldMkLst>
      </pc:sldChg>
      <pc:sldChg chg="add">
        <pc:chgData name="Miroslav Knotek" userId="3137d96735a17b9d" providerId="LiveId" clId="{5325FFEB-24E7-4EFF-AC79-0711F12806F1}" dt="2018-03-19T08:19:25.502" v="40"/>
        <pc:sldMkLst>
          <pc:docMk/>
          <pc:sldMk cId="561443164" sldId="273"/>
        </pc:sldMkLst>
      </pc:sldChg>
      <pc:sldChg chg="add">
        <pc:chgData name="Miroslav Knotek" userId="3137d96735a17b9d" providerId="LiveId" clId="{5325FFEB-24E7-4EFF-AC79-0711F12806F1}" dt="2018-03-19T08:19:25.502" v="40"/>
        <pc:sldMkLst>
          <pc:docMk/>
          <pc:sldMk cId="1688873783" sldId="274"/>
        </pc:sldMkLst>
      </pc:sldChg>
      <pc:sldChg chg="add">
        <pc:chgData name="Miroslav Knotek" userId="3137d96735a17b9d" providerId="LiveId" clId="{5325FFEB-24E7-4EFF-AC79-0711F12806F1}" dt="2018-03-19T08:19:25.502" v="40"/>
        <pc:sldMkLst>
          <pc:docMk/>
          <pc:sldMk cId="1940676177" sldId="275"/>
        </pc:sldMkLst>
      </pc:sldChg>
      <pc:sldChg chg="add">
        <pc:chgData name="Miroslav Knotek" userId="3137d96735a17b9d" providerId="LiveId" clId="{5325FFEB-24E7-4EFF-AC79-0711F12806F1}" dt="2018-03-19T08:19:25.502" v="40"/>
        <pc:sldMkLst>
          <pc:docMk/>
          <pc:sldMk cId="2448255437" sldId="276"/>
        </pc:sldMkLst>
      </pc:sldChg>
      <pc:sldChg chg="add">
        <pc:chgData name="Miroslav Knotek" userId="3137d96735a17b9d" providerId="LiveId" clId="{5325FFEB-24E7-4EFF-AC79-0711F12806F1}" dt="2018-03-19T08:19:25.502" v="40"/>
        <pc:sldMkLst>
          <pc:docMk/>
          <pc:sldMk cId="2418867104" sldId="277"/>
        </pc:sldMkLst>
      </pc:sldChg>
      <pc:sldChg chg="add">
        <pc:chgData name="Miroslav Knotek" userId="3137d96735a17b9d" providerId="LiveId" clId="{5325FFEB-24E7-4EFF-AC79-0711F12806F1}" dt="2018-03-19T08:21:15.342" v="41"/>
        <pc:sldMkLst>
          <pc:docMk/>
          <pc:sldMk cId="3080643361" sldId="278"/>
        </pc:sldMkLst>
      </pc:sldChg>
      <pc:sldChg chg="add">
        <pc:chgData name="Miroslav Knotek" userId="3137d96735a17b9d" providerId="LiveId" clId="{5325FFEB-24E7-4EFF-AC79-0711F12806F1}" dt="2018-03-19T08:21:15.342" v="41"/>
        <pc:sldMkLst>
          <pc:docMk/>
          <pc:sldMk cId="241617393" sldId="279"/>
        </pc:sldMkLst>
      </pc:sldChg>
      <pc:sldChg chg="add">
        <pc:chgData name="Miroslav Knotek" userId="3137d96735a17b9d" providerId="LiveId" clId="{5325FFEB-24E7-4EFF-AC79-0711F12806F1}" dt="2018-03-19T08:21:15.342" v="41"/>
        <pc:sldMkLst>
          <pc:docMk/>
          <pc:sldMk cId="1042326908" sldId="280"/>
        </pc:sldMkLst>
      </pc:sldChg>
      <pc:sldChg chg="add">
        <pc:chgData name="Miroslav Knotek" userId="3137d96735a17b9d" providerId="LiveId" clId="{5325FFEB-24E7-4EFF-AC79-0711F12806F1}" dt="2018-03-19T08:21:15.342" v="41"/>
        <pc:sldMkLst>
          <pc:docMk/>
          <pc:sldMk cId="2360641223" sldId="281"/>
        </pc:sldMkLst>
      </pc:sldChg>
      <pc:sldChg chg="add setBg">
        <pc:chgData name="Miroslav Knotek" userId="3137d96735a17b9d" providerId="LiveId" clId="{5325FFEB-24E7-4EFF-AC79-0711F12806F1}" dt="2018-03-19T08:21:47.326" v="42"/>
        <pc:sldMkLst>
          <pc:docMk/>
          <pc:sldMk cId="2658743057" sldId="282"/>
        </pc:sldMkLst>
      </pc:sldChg>
      <pc:sldChg chg="del">
        <pc:chgData name="Miroslav Knotek" userId="3137d96735a17b9d" providerId="LiveId" clId="{5325FFEB-24E7-4EFF-AC79-0711F12806F1}" dt="2018-03-19T08:14:32.518" v="11" actId="2696"/>
        <pc:sldMkLst>
          <pc:docMk/>
          <pc:sldMk cId="2572338231" sldId="283"/>
        </pc:sldMkLst>
      </pc:sldChg>
      <pc:sldChg chg="add">
        <pc:chgData name="Miroslav Knotek" userId="3137d96735a17b9d" providerId="LiveId" clId="{5325FFEB-24E7-4EFF-AC79-0711F12806F1}" dt="2018-03-19T08:21:47.326" v="42"/>
        <pc:sldMkLst>
          <pc:docMk/>
          <pc:sldMk cId="3157581213" sldId="283"/>
        </pc:sldMkLst>
      </pc:sldChg>
      <pc:sldChg chg="add setBg">
        <pc:chgData name="Miroslav Knotek" userId="3137d96735a17b9d" providerId="LiveId" clId="{5325FFEB-24E7-4EFF-AC79-0711F12806F1}" dt="2018-03-19T08:22:20.105" v="43"/>
        <pc:sldMkLst>
          <pc:docMk/>
          <pc:sldMk cId="147084135" sldId="284"/>
        </pc:sldMkLst>
      </pc:sldChg>
      <pc:sldChg chg="del">
        <pc:chgData name="Miroslav Knotek" userId="3137d96735a17b9d" providerId="LiveId" clId="{5325FFEB-24E7-4EFF-AC79-0711F12806F1}" dt="2018-03-19T08:14:32.550" v="12" actId="2696"/>
        <pc:sldMkLst>
          <pc:docMk/>
          <pc:sldMk cId="10065902" sldId="285"/>
        </pc:sldMkLst>
      </pc:sldChg>
      <pc:sldChg chg="add setBg">
        <pc:chgData name="Miroslav Knotek" userId="3137d96735a17b9d" providerId="LiveId" clId="{5325FFEB-24E7-4EFF-AC79-0711F12806F1}" dt="2018-03-19T08:22:20.105" v="43"/>
        <pc:sldMkLst>
          <pc:docMk/>
          <pc:sldMk cId="725344950" sldId="285"/>
        </pc:sldMkLst>
      </pc:sldChg>
      <pc:sldChg chg="del">
        <pc:chgData name="Miroslav Knotek" userId="3137d96735a17b9d" providerId="LiveId" clId="{5325FFEB-24E7-4EFF-AC79-0711F12806F1}" dt="2018-03-19T08:14:32.581" v="13" actId="2696"/>
        <pc:sldMkLst>
          <pc:docMk/>
          <pc:sldMk cId="627823474" sldId="286"/>
        </pc:sldMkLst>
      </pc:sldChg>
      <pc:sldChg chg="add setBg">
        <pc:chgData name="Miroslav Knotek" userId="3137d96735a17b9d" providerId="LiveId" clId="{5325FFEB-24E7-4EFF-AC79-0711F12806F1}" dt="2018-03-19T08:23:32.873" v="44"/>
        <pc:sldMkLst>
          <pc:docMk/>
          <pc:sldMk cId="911802773" sldId="286"/>
        </pc:sldMkLst>
      </pc:sldChg>
      <pc:sldChg chg="add setBg">
        <pc:chgData name="Miroslav Knotek" userId="3137d96735a17b9d" providerId="LiveId" clId="{5325FFEB-24E7-4EFF-AC79-0711F12806F1}" dt="2018-03-19T08:23:32.873" v="44"/>
        <pc:sldMkLst>
          <pc:docMk/>
          <pc:sldMk cId="2513177796" sldId="287"/>
        </pc:sldMkLst>
      </pc:sldChg>
      <pc:sldChg chg="add setBg">
        <pc:chgData name="Miroslav Knotek" userId="3137d96735a17b9d" providerId="LiveId" clId="{5325FFEB-24E7-4EFF-AC79-0711F12806F1}" dt="2018-03-19T08:23:32.873" v="44"/>
        <pc:sldMkLst>
          <pc:docMk/>
          <pc:sldMk cId="1117239114" sldId="288"/>
        </pc:sldMkLst>
      </pc:sldChg>
      <pc:sldChg chg="add setBg">
        <pc:chgData name="Miroslav Knotek" userId="3137d96735a17b9d" providerId="LiveId" clId="{5325FFEB-24E7-4EFF-AC79-0711F12806F1}" dt="2018-03-19T08:23:32.873" v="44"/>
        <pc:sldMkLst>
          <pc:docMk/>
          <pc:sldMk cId="1033638485" sldId="289"/>
        </pc:sldMkLst>
      </pc:sldChg>
      <pc:sldChg chg="del">
        <pc:chgData name="Miroslav Knotek" userId="3137d96735a17b9d" providerId="LiveId" clId="{5325FFEB-24E7-4EFF-AC79-0711F12806F1}" dt="2018-03-19T08:14:32.643" v="15" actId="2696"/>
        <pc:sldMkLst>
          <pc:docMk/>
          <pc:sldMk cId="2094912808" sldId="289"/>
        </pc:sldMkLst>
      </pc:sldChg>
      <pc:sldChg chg="add setBg">
        <pc:chgData name="Miroslav Knotek" userId="3137d96735a17b9d" providerId="LiveId" clId="{5325FFEB-24E7-4EFF-AC79-0711F12806F1}" dt="2018-03-19T08:23:32.873" v="44"/>
        <pc:sldMkLst>
          <pc:docMk/>
          <pc:sldMk cId="4203424073" sldId="290"/>
        </pc:sldMkLst>
      </pc:sldChg>
      <pc:sldChg chg="del">
        <pc:chgData name="Miroslav Knotek" userId="3137d96735a17b9d" providerId="LiveId" clId="{5325FFEB-24E7-4EFF-AC79-0711F12806F1}" dt="2018-03-19T08:14:32.690" v="17" actId="2696"/>
        <pc:sldMkLst>
          <pc:docMk/>
          <pc:sldMk cId="696457815" sldId="291"/>
        </pc:sldMkLst>
      </pc:sldChg>
      <pc:sldChg chg="add">
        <pc:chgData name="Miroslav Knotek" userId="3137d96735a17b9d" providerId="LiveId" clId="{5325FFEB-24E7-4EFF-AC79-0711F12806F1}" dt="2018-03-19T08:25:30.629" v="45"/>
        <pc:sldMkLst>
          <pc:docMk/>
          <pc:sldMk cId="3988675295" sldId="291"/>
        </pc:sldMkLst>
      </pc:sldChg>
      <pc:sldChg chg="add">
        <pc:chgData name="Miroslav Knotek" userId="3137d96735a17b9d" providerId="LiveId" clId="{5325FFEB-24E7-4EFF-AC79-0711F12806F1}" dt="2018-03-19T08:25:30.629" v="45"/>
        <pc:sldMkLst>
          <pc:docMk/>
          <pc:sldMk cId="342031282" sldId="292"/>
        </pc:sldMkLst>
      </pc:sldChg>
      <pc:sldChg chg="del">
        <pc:chgData name="Miroslav Knotek" userId="3137d96735a17b9d" providerId="LiveId" clId="{5325FFEB-24E7-4EFF-AC79-0711F12806F1}" dt="2018-03-19T08:14:32.722" v="18" actId="2696"/>
        <pc:sldMkLst>
          <pc:docMk/>
          <pc:sldMk cId="1728119980" sldId="292"/>
        </pc:sldMkLst>
      </pc:sldChg>
      <pc:sldChg chg="del">
        <pc:chgData name="Miroslav Knotek" userId="3137d96735a17b9d" providerId="LiveId" clId="{5325FFEB-24E7-4EFF-AC79-0711F12806F1}" dt="2018-03-19T08:14:32.597" v="14" actId="2696"/>
        <pc:sldMkLst>
          <pc:docMk/>
          <pc:sldMk cId="294268865" sldId="293"/>
        </pc:sldMkLst>
      </pc:sldChg>
      <pc:sldChg chg="add">
        <pc:chgData name="Miroslav Knotek" userId="3137d96735a17b9d" providerId="LiveId" clId="{5325FFEB-24E7-4EFF-AC79-0711F12806F1}" dt="2018-03-19T08:25:30.629" v="45"/>
        <pc:sldMkLst>
          <pc:docMk/>
          <pc:sldMk cId="2506850708" sldId="293"/>
        </pc:sldMkLst>
      </pc:sldChg>
      <pc:sldChg chg="add">
        <pc:chgData name="Miroslav Knotek" userId="3137d96735a17b9d" providerId="LiveId" clId="{5325FFEB-24E7-4EFF-AC79-0711F12806F1}" dt="2018-03-19T08:25:30.629" v="45"/>
        <pc:sldMkLst>
          <pc:docMk/>
          <pc:sldMk cId="1320195038" sldId="294"/>
        </pc:sldMkLst>
      </pc:sldChg>
      <pc:sldChg chg="add">
        <pc:chgData name="Miroslav Knotek" userId="3137d96735a17b9d" providerId="LiveId" clId="{5325FFEB-24E7-4EFF-AC79-0711F12806F1}" dt="2018-03-19T08:25:30.629" v="45"/>
        <pc:sldMkLst>
          <pc:docMk/>
          <pc:sldMk cId="3553054860" sldId="295"/>
        </pc:sldMkLst>
      </pc:sldChg>
      <pc:sldChg chg="add">
        <pc:chgData name="Miroslav Knotek" userId="3137d96735a17b9d" providerId="LiveId" clId="{5325FFEB-24E7-4EFF-AC79-0711F12806F1}" dt="2018-03-19T08:25:30.629" v="45"/>
        <pc:sldMkLst>
          <pc:docMk/>
          <pc:sldMk cId="825325043" sldId="296"/>
        </pc:sldMkLst>
      </pc:sldChg>
      <pc:sldChg chg="add">
        <pc:chgData name="Miroslav Knotek" userId="3137d96735a17b9d" providerId="LiveId" clId="{5325FFEB-24E7-4EFF-AC79-0711F12806F1}" dt="2018-03-19T08:25:30.629" v="45"/>
        <pc:sldMkLst>
          <pc:docMk/>
          <pc:sldMk cId="1443529875" sldId="297"/>
        </pc:sldMkLst>
      </pc:sldChg>
      <pc:sldChg chg="add">
        <pc:chgData name="Miroslav Knotek" userId="3137d96735a17b9d" providerId="LiveId" clId="{5325FFEB-24E7-4EFF-AC79-0711F12806F1}" dt="2018-03-19T08:25:30.629" v="45"/>
        <pc:sldMkLst>
          <pc:docMk/>
          <pc:sldMk cId="4102112579" sldId="298"/>
        </pc:sldMkLst>
      </pc:sldChg>
      <pc:sldChg chg="add">
        <pc:chgData name="Miroslav Knotek" userId="3137d96735a17b9d" providerId="LiveId" clId="{5325FFEB-24E7-4EFF-AC79-0711F12806F1}" dt="2018-03-19T08:33:09.644" v="46"/>
        <pc:sldMkLst>
          <pc:docMk/>
          <pc:sldMk cId="468480879" sldId="299"/>
        </pc:sldMkLst>
      </pc:sldChg>
      <pc:sldChg chg="modSp add modTransition">
        <pc:chgData name="Miroslav Knotek" userId="3137d96735a17b9d" providerId="LiveId" clId="{5325FFEB-24E7-4EFF-AC79-0711F12806F1}" dt="2018-03-19T08:33:09.744" v="47" actId="27636"/>
        <pc:sldMkLst>
          <pc:docMk/>
          <pc:sldMk cId="1263223110" sldId="300"/>
        </pc:sldMkLst>
        <pc:spChg chg="mod">
          <ac:chgData name="Miroslav Knotek" userId="3137d96735a17b9d" providerId="LiveId" clId="{5325FFEB-24E7-4EFF-AC79-0711F12806F1}" dt="2018-03-19T08:33:09.744" v="47" actId="27636"/>
          <ac:spMkLst>
            <pc:docMk/>
            <pc:sldMk cId="1263223110" sldId="300"/>
            <ac:spMk id="2" creationId="{00000000-0000-0000-0000-000000000000}"/>
          </ac:spMkLst>
        </pc:spChg>
      </pc:sldChg>
      <pc:sldChg chg="add">
        <pc:chgData name="Miroslav Knotek" userId="3137d96735a17b9d" providerId="LiveId" clId="{5325FFEB-24E7-4EFF-AC79-0711F12806F1}" dt="2018-03-19T08:33:09.644" v="46"/>
        <pc:sldMkLst>
          <pc:docMk/>
          <pc:sldMk cId="2751728501" sldId="301"/>
        </pc:sldMkLst>
      </pc:sldChg>
      <pc:sldChg chg="add">
        <pc:chgData name="Miroslav Knotek" userId="3137d96735a17b9d" providerId="LiveId" clId="{5325FFEB-24E7-4EFF-AC79-0711F12806F1}" dt="2018-03-19T08:33:09.644" v="46"/>
        <pc:sldMkLst>
          <pc:docMk/>
          <pc:sldMk cId="1078247252" sldId="302"/>
        </pc:sldMkLst>
      </pc:sldChg>
      <pc:sldChg chg="add">
        <pc:chgData name="Miroslav Knotek" userId="3137d96735a17b9d" providerId="LiveId" clId="{5325FFEB-24E7-4EFF-AC79-0711F12806F1}" dt="2018-03-19T08:33:51.717" v="48"/>
        <pc:sldMkLst>
          <pc:docMk/>
          <pc:sldMk cId="838065809" sldId="303"/>
        </pc:sldMkLst>
      </pc:sldChg>
      <pc:sldChg chg="del">
        <pc:chgData name="Miroslav Knotek" userId="3137d96735a17b9d" providerId="LiveId" clId="{5325FFEB-24E7-4EFF-AC79-0711F12806F1}" dt="2018-03-19T08:14:32.768" v="22" actId="2696"/>
        <pc:sldMkLst>
          <pc:docMk/>
          <pc:sldMk cId="3279728144" sldId="303"/>
        </pc:sldMkLst>
      </pc:sldChg>
      <pc:sldChg chg="add">
        <pc:chgData name="Miroslav Knotek" userId="3137d96735a17b9d" providerId="LiveId" clId="{5325FFEB-24E7-4EFF-AC79-0711F12806F1}" dt="2018-03-19T08:33:51.717" v="48"/>
        <pc:sldMkLst>
          <pc:docMk/>
          <pc:sldMk cId="2584229736" sldId="304"/>
        </pc:sldMkLst>
      </pc:sldChg>
      <pc:sldChg chg="add">
        <pc:chgData name="Miroslav Knotek" userId="3137d96735a17b9d" providerId="LiveId" clId="{5325FFEB-24E7-4EFF-AC79-0711F12806F1}" dt="2018-03-19T08:33:51.717" v="48"/>
        <pc:sldMkLst>
          <pc:docMk/>
          <pc:sldMk cId="1497133322" sldId="305"/>
        </pc:sldMkLst>
      </pc:sldChg>
      <pc:sldChg chg="add">
        <pc:chgData name="Miroslav Knotek" userId="3137d96735a17b9d" providerId="LiveId" clId="{5325FFEB-24E7-4EFF-AC79-0711F12806F1}" dt="2018-03-19T08:33:51.717" v="48"/>
        <pc:sldMkLst>
          <pc:docMk/>
          <pc:sldMk cId="3816513373" sldId="306"/>
        </pc:sldMkLst>
      </pc:sldChg>
      <pc:sldChg chg="add">
        <pc:chgData name="Miroslav Knotek" userId="3137d96735a17b9d" providerId="LiveId" clId="{5325FFEB-24E7-4EFF-AC79-0711F12806F1}" dt="2018-03-19T08:33:51.717" v="48"/>
        <pc:sldMkLst>
          <pc:docMk/>
          <pc:sldMk cId="3554340072" sldId="307"/>
        </pc:sldMkLst>
      </pc:sldChg>
      <pc:sldChg chg="add">
        <pc:chgData name="Miroslav Knotek" userId="3137d96735a17b9d" providerId="LiveId" clId="{5325FFEB-24E7-4EFF-AC79-0711F12806F1}" dt="2018-03-19T08:33:51.717" v="48"/>
        <pc:sldMkLst>
          <pc:docMk/>
          <pc:sldMk cId="2675754879" sldId="308"/>
        </pc:sldMkLst>
      </pc:sldChg>
      <pc:sldChg chg="add">
        <pc:chgData name="Miroslav Knotek" userId="3137d96735a17b9d" providerId="LiveId" clId="{5325FFEB-24E7-4EFF-AC79-0711F12806F1}" dt="2018-03-19T08:33:51.717" v="48"/>
        <pc:sldMkLst>
          <pc:docMk/>
          <pc:sldMk cId="3091807473" sldId="309"/>
        </pc:sldMkLst>
      </pc:sldChg>
      <pc:sldChg chg="add">
        <pc:chgData name="Miroslav Knotek" userId="3137d96735a17b9d" providerId="LiveId" clId="{5325FFEB-24E7-4EFF-AC79-0711F12806F1}" dt="2018-03-19T08:33:51.717" v="48"/>
        <pc:sldMkLst>
          <pc:docMk/>
          <pc:sldMk cId="4062463068" sldId="310"/>
        </pc:sldMkLst>
      </pc:sldChg>
      <pc:sldChg chg="add">
        <pc:chgData name="Miroslav Knotek" userId="3137d96735a17b9d" providerId="LiveId" clId="{5325FFEB-24E7-4EFF-AC79-0711F12806F1}" dt="2018-03-19T08:33:51.717" v="48"/>
        <pc:sldMkLst>
          <pc:docMk/>
          <pc:sldMk cId="920994052" sldId="311"/>
        </pc:sldMkLst>
      </pc:sldChg>
      <pc:sldChg chg="del">
        <pc:chgData name="Miroslav Knotek" userId="3137d96735a17b9d" providerId="LiveId" clId="{5325FFEB-24E7-4EFF-AC79-0711F12806F1}" dt="2018-03-19T08:14:33.081" v="28" actId="2696"/>
        <pc:sldMkLst>
          <pc:docMk/>
          <pc:sldMk cId="2098826669" sldId="311"/>
        </pc:sldMkLst>
      </pc:sldChg>
      <pc:sldChg chg="add">
        <pc:chgData name="Miroslav Knotek" userId="3137d96735a17b9d" providerId="LiveId" clId="{5325FFEB-24E7-4EFF-AC79-0711F12806F1}" dt="2018-03-19T08:33:51.717" v="48"/>
        <pc:sldMkLst>
          <pc:docMk/>
          <pc:sldMk cId="396763749" sldId="312"/>
        </pc:sldMkLst>
      </pc:sldChg>
      <pc:sldChg chg="add">
        <pc:chgData name="Miroslav Knotek" userId="3137d96735a17b9d" providerId="LiveId" clId="{5325FFEB-24E7-4EFF-AC79-0711F12806F1}" dt="2018-03-19T08:33:51.717" v="48"/>
        <pc:sldMkLst>
          <pc:docMk/>
          <pc:sldMk cId="794980064" sldId="313"/>
        </pc:sldMkLst>
      </pc:sldChg>
      <pc:sldChg chg="add">
        <pc:chgData name="Miroslav Knotek" userId="3137d96735a17b9d" providerId="LiveId" clId="{5325FFEB-24E7-4EFF-AC79-0711F12806F1}" dt="2018-03-19T08:33:51.717" v="48"/>
        <pc:sldMkLst>
          <pc:docMk/>
          <pc:sldMk cId="267745261" sldId="314"/>
        </pc:sldMkLst>
      </pc:sldChg>
      <pc:sldChg chg="add">
        <pc:chgData name="Miroslav Knotek" userId="3137d96735a17b9d" providerId="LiveId" clId="{5325FFEB-24E7-4EFF-AC79-0711F12806F1}" dt="2018-03-19T08:35:01.192" v="49"/>
        <pc:sldMkLst>
          <pc:docMk/>
          <pc:sldMk cId="1606229689" sldId="315"/>
        </pc:sldMkLst>
      </pc:sldChg>
      <pc:sldChg chg="add">
        <pc:chgData name="Miroslav Knotek" userId="3137d96735a17b9d" providerId="LiveId" clId="{5325FFEB-24E7-4EFF-AC79-0711F12806F1}" dt="2018-03-19T08:35:01.192" v="49"/>
        <pc:sldMkLst>
          <pc:docMk/>
          <pc:sldMk cId="1012810421" sldId="316"/>
        </pc:sldMkLst>
      </pc:sldChg>
      <pc:sldChg chg="add">
        <pc:chgData name="Miroslav Knotek" userId="3137d96735a17b9d" providerId="LiveId" clId="{5325FFEB-24E7-4EFF-AC79-0711F12806F1}" dt="2018-03-19T08:35:15.500" v="50"/>
        <pc:sldMkLst>
          <pc:docMk/>
          <pc:sldMk cId="3877056620" sldId="317"/>
        </pc:sldMkLst>
      </pc:sldChg>
      <pc:sldChg chg="add">
        <pc:chgData name="Miroslav Knotek" userId="3137d96735a17b9d" providerId="LiveId" clId="{5325FFEB-24E7-4EFF-AC79-0711F12806F1}" dt="2018-03-19T08:37:29.294" v="51"/>
        <pc:sldMkLst>
          <pc:docMk/>
          <pc:sldMk cId="2343438996" sldId="318"/>
        </pc:sldMkLst>
      </pc:sldChg>
      <pc:sldChg chg="add setBg">
        <pc:chgData name="Miroslav Knotek" userId="3137d96735a17b9d" providerId="LiveId" clId="{5325FFEB-24E7-4EFF-AC79-0711F12806F1}" dt="2018-03-19T08:37:29.294" v="51"/>
        <pc:sldMkLst>
          <pc:docMk/>
          <pc:sldMk cId="3282540653" sldId="319"/>
        </pc:sldMkLst>
      </pc:sldChg>
      <pc:sldChg chg="add setBg">
        <pc:chgData name="Miroslav Knotek" userId="3137d96735a17b9d" providerId="LiveId" clId="{5325FFEB-24E7-4EFF-AC79-0711F12806F1}" dt="2018-03-19T08:37:29.294" v="51"/>
        <pc:sldMkLst>
          <pc:docMk/>
          <pc:sldMk cId="3907335275" sldId="320"/>
        </pc:sldMkLst>
      </pc:sldChg>
      <pc:sldChg chg="add">
        <pc:chgData name="Miroslav Knotek" userId="3137d96735a17b9d" providerId="LiveId" clId="{5325FFEB-24E7-4EFF-AC79-0711F12806F1}" dt="2018-03-19T08:37:29.294" v="51"/>
        <pc:sldMkLst>
          <pc:docMk/>
          <pc:sldMk cId="2843206871" sldId="321"/>
        </pc:sldMkLst>
      </pc:sldChg>
      <pc:sldChg chg="add">
        <pc:chgData name="Miroslav Knotek" userId="3137d96735a17b9d" providerId="LiveId" clId="{5325FFEB-24E7-4EFF-AC79-0711F12806F1}" dt="2018-03-19T08:37:29.294" v="51"/>
        <pc:sldMkLst>
          <pc:docMk/>
          <pc:sldMk cId="2763173397" sldId="322"/>
        </pc:sldMkLst>
      </pc:sldChg>
      <pc:sldChg chg="add">
        <pc:chgData name="Miroslav Knotek" userId="3137d96735a17b9d" providerId="LiveId" clId="{5325FFEB-24E7-4EFF-AC79-0711F12806F1}" dt="2018-03-19T08:37:29.294" v="51"/>
        <pc:sldMkLst>
          <pc:docMk/>
          <pc:sldMk cId="1374345033" sldId="323"/>
        </pc:sldMkLst>
      </pc:sldChg>
      <pc:sldChg chg="add">
        <pc:chgData name="Miroslav Knotek" userId="3137d96735a17b9d" providerId="LiveId" clId="{5325FFEB-24E7-4EFF-AC79-0711F12806F1}" dt="2018-03-19T08:37:29.294" v="51"/>
        <pc:sldMkLst>
          <pc:docMk/>
          <pc:sldMk cId="2383829860" sldId="324"/>
        </pc:sldMkLst>
      </pc:sldChg>
      <pc:sldChg chg="add">
        <pc:chgData name="Miroslav Knotek" userId="3137d96735a17b9d" providerId="LiveId" clId="{5325FFEB-24E7-4EFF-AC79-0711F12806F1}" dt="2018-03-19T08:37:29.294" v="51"/>
        <pc:sldMkLst>
          <pc:docMk/>
          <pc:sldMk cId="585584115" sldId="325"/>
        </pc:sldMkLst>
      </pc:sldChg>
      <pc:sldChg chg="add">
        <pc:chgData name="Miroslav Knotek" userId="3137d96735a17b9d" providerId="LiveId" clId="{5325FFEB-24E7-4EFF-AC79-0711F12806F1}" dt="2018-03-19T08:37:29.294" v="51"/>
        <pc:sldMkLst>
          <pc:docMk/>
          <pc:sldMk cId="1707395759" sldId="326"/>
        </pc:sldMkLst>
      </pc:sldChg>
      <pc:sldChg chg="add">
        <pc:chgData name="Miroslav Knotek" userId="3137d96735a17b9d" providerId="LiveId" clId="{5325FFEB-24E7-4EFF-AC79-0711F12806F1}" dt="2018-03-19T08:37:29.294" v="51"/>
        <pc:sldMkLst>
          <pc:docMk/>
          <pc:sldMk cId="2836548810" sldId="327"/>
        </pc:sldMkLst>
      </pc:sldChg>
      <pc:sldChg chg="add">
        <pc:chgData name="Miroslav Knotek" userId="3137d96735a17b9d" providerId="LiveId" clId="{5325FFEB-24E7-4EFF-AC79-0711F12806F1}" dt="2018-03-19T08:37:29.294" v="51"/>
        <pc:sldMkLst>
          <pc:docMk/>
          <pc:sldMk cId="813876114" sldId="328"/>
        </pc:sldMkLst>
      </pc:sldChg>
      <pc:sldChg chg="add setBg">
        <pc:chgData name="Miroslav Knotek" userId="3137d96735a17b9d" providerId="LiveId" clId="{5325FFEB-24E7-4EFF-AC79-0711F12806F1}" dt="2018-03-19T08:37:29.294" v="51"/>
        <pc:sldMkLst>
          <pc:docMk/>
          <pc:sldMk cId="3337191936" sldId="329"/>
        </pc:sldMkLst>
      </pc:sldChg>
      <pc:sldChg chg="add">
        <pc:chgData name="Miroslav Knotek" userId="3137d96735a17b9d" providerId="LiveId" clId="{5325FFEB-24E7-4EFF-AC79-0711F12806F1}" dt="2018-03-19T08:37:29.294" v="51"/>
        <pc:sldMkLst>
          <pc:docMk/>
          <pc:sldMk cId="4013810608" sldId="330"/>
        </pc:sldMkLst>
      </pc:sldChg>
      <pc:sldChg chg="add">
        <pc:chgData name="Miroslav Knotek" userId="3137d96735a17b9d" providerId="LiveId" clId="{5325FFEB-24E7-4EFF-AC79-0711F12806F1}" dt="2018-03-19T08:37:29.294" v="51"/>
        <pc:sldMkLst>
          <pc:docMk/>
          <pc:sldMk cId="2689553827" sldId="331"/>
        </pc:sldMkLst>
      </pc:sldChg>
      <pc:sldChg chg="add">
        <pc:chgData name="Miroslav Knotek" userId="3137d96735a17b9d" providerId="LiveId" clId="{5325FFEB-24E7-4EFF-AC79-0711F12806F1}" dt="2018-03-19T08:37:29.294" v="51"/>
        <pc:sldMkLst>
          <pc:docMk/>
          <pc:sldMk cId="4000287616" sldId="332"/>
        </pc:sldMkLst>
      </pc:sldChg>
      <pc:sldChg chg="add">
        <pc:chgData name="Miroslav Knotek" userId="3137d96735a17b9d" providerId="LiveId" clId="{5325FFEB-24E7-4EFF-AC79-0711F12806F1}" dt="2018-03-19T08:37:29.294" v="51"/>
        <pc:sldMkLst>
          <pc:docMk/>
          <pc:sldMk cId="3126309604" sldId="333"/>
        </pc:sldMkLst>
      </pc:sldChg>
      <pc:sldChg chg="add">
        <pc:chgData name="Miroslav Knotek" userId="3137d96735a17b9d" providerId="LiveId" clId="{5325FFEB-24E7-4EFF-AC79-0711F12806F1}" dt="2018-03-19T08:37:29.294" v="51"/>
        <pc:sldMkLst>
          <pc:docMk/>
          <pc:sldMk cId="3391081675" sldId="334"/>
        </pc:sldMkLst>
      </pc:sldChg>
      <pc:sldChg chg="add">
        <pc:chgData name="Miroslav Knotek" userId="3137d96735a17b9d" providerId="LiveId" clId="{5325FFEB-24E7-4EFF-AC79-0711F12806F1}" dt="2018-03-19T08:37:29.294" v="51"/>
        <pc:sldMkLst>
          <pc:docMk/>
          <pc:sldMk cId="3699553167" sldId="335"/>
        </pc:sldMkLst>
      </pc:sldChg>
      <pc:sldChg chg="add">
        <pc:chgData name="Miroslav Knotek" userId="3137d96735a17b9d" providerId="LiveId" clId="{5325FFEB-24E7-4EFF-AC79-0711F12806F1}" dt="2018-03-19T08:37:29.294" v="51"/>
        <pc:sldMkLst>
          <pc:docMk/>
          <pc:sldMk cId="1794307160" sldId="336"/>
        </pc:sldMkLst>
      </pc:sldChg>
      <pc:sldChg chg="add setBg">
        <pc:chgData name="Miroslav Knotek" userId="3137d96735a17b9d" providerId="LiveId" clId="{5325FFEB-24E7-4EFF-AC79-0711F12806F1}" dt="2018-03-19T08:37:29.294" v="51"/>
        <pc:sldMkLst>
          <pc:docMk/>
          <pc:sldMk cId="3619574013" sldId="337"/>
        </pc:sldMkLst>
      </pc:sldChg>
      <pc:sldChg chg="add">
        <pc:chgData name="Miroslav Knotek" userId="3137d96735a17b9d" providerId="LiveId" clId="{5325FFEB-24E7-4EFF-AC79-0711F12806F1}" dt="2018-03-19T08:37:29.294" v="51"/>
        <pc:sldMkLst>
          <pc:docMk/>
          <pc:sldMk cId="227428310" sldId="338"/>
        </pc:sldMkLst>
      </pc:sldChg>
      <pc:sldChg chg="add">
        <pc:chgData name="Miroslav Knotek" userId="3137d96735a17b9d" providerId="LiveId" clId="{5325FFEB-24E7-4EFF-AC79-0711F12806F1}" dt="2018-03-19T08:37:29.294" v="51"/>
        <pc:sldMkLst>
          <pc:docMk/>
          <pc:sldMk cId="2274115306" sldId="339"/>
        </pc:sldMkLst>
      </pc:sldChg>
      <pc:sldChg chg="add">
        <pc:chgData name="Miroslav Knotek" userId="3137d96735a17b9d" providerId="LiveId" clId="{5325FFEB-24E7-4EFF-AC79-0711F12806F1}" dt="2018-03-19T08:37:29.294" v="51"/>
        <pc:sldMkLst>
          <pc:docMk/>
          <pc:sldMk cId="2965017736" sldId="340"/>
        </pc:sldMkLst>
      </pc:sldChg>
      <pc:sldChg chg="add setBg">
        <pc:chgData name="Miroslav Knotek" userId="3137d96735a17b9d" providerId="LiveId" clId="{5325FFEB-24E7-4EFF-AC79-0711F12806F1}" dt="2018-03-19T08:37:29.294" v="51"/>
        <pc:sldMkLst>
          <pc:docMk/>
          <pc:sldMk cId="3905680127" sldId="341"/>
        </pc:sldMkLst>
      </pc:sldChg>
      <pc:sldChg chg="add">
        <pc:chgData name="Miroslav Knotek" userId="3137d96735a17b9d" providerId="LiveId" clId="{5325FFEB-24E7-4EFF-AC79-0711F12806F1}" dt="2018-03-19T08:37:29.294" v="51"/>
        <pc:sldMkLst>
          <pc:docMk/>
          <pc:sldMk cId="3783203802" sldId="342"/>
        </pc:sldMkLst>
      </pc:sldChg>
      <pc:sldChg chg="add">
        <pc:chgData name="Miroslav Knotek" userId="3137d96735a17b9d" providerId="LiveId" clId="{5325FFEB-24E7-4EFF-AC79-0711F12806F1}" dt="2018-03-19T08:37:29.294" v="51"/>
        <pc:sldMkLst>
          <pc:docMk/>
          <pc:sldMk cId="1486144175" sldId="343"/>
        </pc:sldMkLst>
      </pc:sldChg>
      <pc:sldChg chg="add">
        <pc:chgData name="Miroslav Knotek" userId="3137d96735a17b9d" providerId="LiveId" clId="{5325FFEB-24E7-4EFF-AC79-0711F12806F1}" dt="2018-03-19T08:37:29.294" v="51"/>
        <pc:sldMkLst>
          <pc:docMk/>
          <pc:sldMk cId="1353076420" sldId="344"/>
        </pc:sldMkLst>
      </pc:sldChg>
      <pc:sldChg chg="add">
        <pc:chgData name="Miroslav Knotek" userId="3137d96735a17b9d" providerId="LiveId" clId="{5325FFEB-24E7-4EFF-AC79-0711F12806F1}" dt="2018-03-19T08:37:29.294" v="51"/>
        <pc:sldMkLst>
          <pc:docMk/>
          <pc:sldMk cId="2114044972" sldId="345"/>
        </pc:sldMkLst>
      </pc:sldChg>
      <pc:sldChg chg="add setBg">
        <pc:chgData name="Miroslav Knotek" userId="3137d96735a17b9d" providerId="LiveId" clId="{5325FFEB-24E7-4EFF-AC79-0711F12806F1}" dt="2018-03-19T08:37:29.294" v="51"/>
        <pc:sldMkLst>
          <pc:docMk/>
          <pc:sldMk cId="218961629" sldId="346"/>
        </pc:sldMkLst>
      </pc:sldChg>
      <pc:sldChg chg="add">
        <pc:chgData name="Miroslav Knotek" userId="3137d96735a17b9d" providerId="LiveId" clId="{5325FFEB-24E7-4EFF-AC79-0711F12806F1}" dt="2018-03-19T08:37:29.294" v="51"/>
        <pc:sldMkLst>
          <pc:docMk/>
          <pc:sldMk cId="1996717141" sldId="347"/>
        </pc:sldMkLst>
      </pc:sldChg>
      <pc:sldChg chg="add">
        <pc:chgData name="Miroslav Knotek" userId="3137d96735a17b9d" providerId="LiveId" clId="{5325FFEB-24E7-4EFF-AC79-0711F12806F1}" dt="2018-03-19T08:37:29.294" v="51"/>
        <pc:sldMkLst>
          <pc:docMk/>
          <pc:sldMk cId="992242994" sldId="348"/>
        </pc:sldMkLst>
      </pc:sldChg>
      <pc:sldChg chg="add">
        <pc:chgData name="Miroslav Knotek" userId="3137d96735a17b9d" providerId="LiveId" clId="{5325FFEB-24E7-4EFF-AC79-0711F12806F1}" dt="2018-03-19T08:37:29.294" v="51"/>
        <pc:sldMkLst>
          <pc:docMk/>
          <pc:sldMk cId="3097425031" sldId="349"/>
        </pc:sldMkLst>
      </pc:sldChg>
      <pc:sldChg chg="add">
        <pc:chgData name="Miroslav Knotek" userId="3137d96735a17b9d" providerId="LiveId" clId="{5325FFEB-24E7-4EFF-AC79-0711F12806F1}" dt="2018-03-19T08:37:29.294" v="51"/>
        <pc:sldMkLst>
          <pc:docMk/>
          <pc:sldMk cId="3118949802" sldId="350"/>
        </pc:sldMkLst>
      </pc:sldChg>
      <pc:sldChg chg="add setBg">
        <pc:chgData name="Miroslav Knotek" userId="3137d96735a17b9d" providerId="LiveId" clId="{5325FFEB-24E7-4EFF-AC79-0711F12806F1}" dt="2018-03-19T08:37:29.294" v="51"/>
        <pc:sldMkLst>
          <pc:docMk/>
          <pc:sldMk cId="2496485195" sldId="351"/>
        </pc:sldMkLst>
      </pc:sldChg>
      <pc:sldChg chg="add">
        <pc:chgData name="Miroslav Knotek" userId="3137d96735a17b9d" providerId="LiveId" clId="{5325FFEB-24E7-4EFF-AC79-0711F12806F1}" dt="2018-03-19T08:37:29.294" v="51"/>
        <pc:sldMkLst>
          <pc:docMk/>
          <pc:sldMk cId="630008762" sldId="352"/>
        </pc:sldMkLst>
      </pc:sldChg>
      <pc:sldChg chg="add">
        <pc:chgData name="Miroslav Knotek" userId="3137d96735a17b9d" providerId="LiveId" clId="{5325FFEB-24E7-4EFF-AC79-0711F12806F1}" dt="2018-03-19T08:37:29.294" v="51"/>
        <pc:sldMkLst>
          <pc:docMk/>
          <pc:sldMk cId="2907313233" sldId="353"/>
        </pc:sldMkLst>
      </pc:sldChg>
      <pc:sldChg chg="add">
        <pc:chgData name="Miroslav Knotek" userId="3137d96735a17b9d" providerId="LiveId" clId="{5325FFEB-24E7-4EFF-AC79-0711F12806F1}" dt="2018-03-19T08:37:29.294" v="51"/>
        <pc:sldMkLst>
          <pc:docMk/>
          <pc:sldMk cId="1659262991" sldId="354"/>
        </pc:sldMkLst>
      </pc:sldChg>
      <pc:sldChg chg="add">
        <pc:chgData name="Miroslav Knotek" userId="3137d96735a17b9d" providerId="LiveId" clId="{5325FFEB-24E7-4EFF-AC79-0711F12806F1}" dt="2018-03-19T08:37:29.294" v="51"/>
        <pc:sldMkLst>
          <pc:docMk/>
          <pc:sldMk cId="469963993" sldId="355"/>
        </pc:sldMkLst>
      </pc:sldChg>
      <pc:sldChg chg="del">
        <pc:chgData name="Miroslav Knotek" userId="3137d96735a17b9d" providerId="LiveId" clId="{5325FFEB-24E7-4EFF-AC79-0711F12806F1}" dt="2018-03-19T08:14:33.097" v="30" actId="2696"/>
        <pc:sldMkLst>
          <pc:docMk/>
          <pc:sldMk cId="2262936181" sldId="356"/>
        </pc:sldMkLst>
      </pc:sldChg>
      <pc:sldChg chg="add">
        <pc:chgData name="Miroslav Knotek" userId="3137d96735a17b9d" providerId="LiveId" clId="{5325FFEB-24E7-4EFF-AC79-0711F12806F1}" dt="2018-03-19T08:37:29.294" v="51"/>
        <pc:sldMkLst>
          <pc:docMk/>
          <pc:sldMk cId="2600631100" sldId="356"/>
        </pc:sldMkLst>
      </pc:sldChg>
      <pc:sldChg chg="del">
        <pc:chgData name="Miroslav Knotek" userId="3137d96735a17b9d" providerId="LiveId" clId="{5325FFEB-24E7-4EFF-AC79-0711F12806F1}" dt="2018-03-19T08:14:33.112" v="31" actId="2696"/>
        <pc:sldMkLst>
          <pc:docMk/>
          <pc:sldMk cId="3103342752" sldId="357"/>
        </pc:sldMkLst>
      </pc:sldChg>
      <pc:sldChg chg="add">
        <pc:chgData name="Miroslav Knotek" userId="3137d96735a17b9d" providerId="LiveId" clId="{5325FFEB-24E7-4EFF-AC79-0711F12806F1}" dt="2018-03-19T08:37:29.294" v="51"/>
        <pc:sldMkLst>
          <pc:docMk/>
          <pc:sldMk cId="3907306588" sldId="357"/>
        </pc:sldMkLst>
      </pc:sldChg>
      <pc:sldChg chg="add">
        <pc:chgData name="Miroslav Knotek" userId="3137d96735a17b9d" providerId="LiveId" clId="{5325FFEB-24E7-4EFF-AC79-0711F12806F1}" dt="2018-03-19T08:37:29.294" v="51"/>
        <pc:sldMkLst>
          <pc:docMk/>
          <pc:sldMk cId="3302707129" sldId="358"/>
        </pc:sldMkLst>
      </pc:sldChg>
      <pc:sldChg chg="del">
        <pc:chgData name="Miroslav Knotek" userId="3137d96735a17b9d" providerId="LiveId" clId="{5325FFEB-24E7-4EFF-AC79-0711F12806F1}" dt="2018-03-19T08:14:33.128" v="33" actId="2696"/>
        <pc:sldMkLst>
          <pc:docMk/>
          <pc:sldMk cId="1017078383" sldId="360"/>
        </pc:sldMkLst>
      </pc:sldChg>
      <pc:sldChg chg="del">
        <pc:chgData name="Miroslav Knotek" userId="3137d96735a17b9d" providerId="LiveId" clId="{5325FFEB-24E7-4EFF-AC79-0711F12806F1}" dt="2018-03-19T08:14:32.487" v="9" actId="2696"/>
        <pc:sldMkLst>
          <pc:docMk/>
          <pc:sldMk cId="2906121550" sldId="383"/>
        </pc:sldMkLst>
      </pc:sldChg>
      <pc:sldChg chg="del">
        <pc:chgData name="Miroslav Knotek" userId="3137d96735a17b9d" providerId="LiveId" clId="{5325FFEB-24E7-4EFF-AC79-0711F12806F1}" dt="2018-03-19T08:14:32.753" v="21" actId="2696"/>
        <pc:sldMkLst>
          <pc:docMk/>
          <pc:sldMk cId="1262853843" sldId="387"/>
        </pc:sldMkLst>
      </pc:sldChg>
      <pc:sldChg chg="del">
        <pc:chgData name="Miroslav Knotek" userId="3137d96735a17b9d" providerId="LiveId" clId="{5325FFEB-24E7-4EFF-AC79-0711F12806F1}" dt="2018-03-19T08:14:33.097" v="29" actId="2696"/>
        <pc:sldMkLst>
          <pc:docMk/>
          <pc:sldMk cId="4117323016" sldId="389"/>
        </pc:sldMkLst>
      </pc:sldChg>
      <pc:sldChg chg="del">
        <pc:chgData name="Miroslav Knotek" userId="3137d96735a17b9d" providerId="LiveId" clId="{5325FFEB-24E7-4EFF-AC79-0711F12806F1}" dt="2018-03-19T08:14:32.753" v="20" actId="2696"/>
        <pc:sldMkLst>
          <pc:docMk/>
          <pc:sldMk cId="4205708682" sldId="391"/>
        </pc:sldMkLst>
      </pc:sldChg>
      <pc:sldChg chg="del">
        <pc:chgData name="Miroslav Knotek" userId="3137d96735a17b9d" providerId="LiveId" clId="{5325FFEB-24E7-4EFF-AC79-0711F12806F1}" dt="2018-03-19T08:14:32.659" v="16" actId="2696"/>
        <pc:sldMkLst>
          <pc:docMk/>
          <pc:sldMk cId="3758985672" sldId="392"/>
        </pc:sldMkLst>
      </pc:sldChg>
      <pc:sldChg chg="del">
        <pc:chgData name="Miroslav Knotek" userId="3137d96735a17b9d" providerId="LiveId" clId="{5325FFEB-24E7-4EFF-AC79-0711F12806F1}" dt="2018-03-19T08:14:32.737" v="19" actId="2696"/>
        <pc:sldMkLst>
          <pc:docMk/>
          <pc:sldMk cId="1563757474" sldId="393"/>
        </pc:sldMkLst>
      </pc:sldChg>
      <pc:sldChg chg="del">
        <pc:chgData name="Miroslav Knotek" userId="3137d96735a17b9d" providerId="LiveId" clId="{5325FFEB-24E7-4EFF-AC79-0711F12806F1}" dt="2018-03-19T08:14:32.831" v="24" actId="2696"/>
        <pc:sldMkLst>
          <pc:docMk/>
          <pc:sldMk cId="3994634722" sldId="394"/>
        </pc:sldMkLst>
      </pc:sldChg>
      <pc:sldChg chg="del">
        <pc:chgData name="Miroslav Knotek" userId="3137d96735a17b9d" providerId="LiveId" clId="{5325FFEB-24E7-4EFF-AC79-0711F12806F1}" dt="2018-03-19T08:14:32.831" v="25" actId="2696"/>
        <pc:sldMkLst>
          <pc:docMk/>
          <pc:sldMk cId="1232483242" sldId="395"/>
        </pc:sldMkLst>
      </pc:sldChg>
      <pc:sldChg chg="del">
        <pc:chgData name="Miroslav Knotek" userId="3137d96735a17b9d" providerId="LiveId" clId="{5325FFEB-24E7-4EFF-AC79-0711F12806F1}" dt="2018-03-19T08:14:32.847" v="26" actId="2696"/>
        <pc:sldMkLst>
          <pc:docMk/>
          <pc:sldMk cId="3527519446" sldId="396"/>
        </pc:sldMkLst>
      </pc:sldChg>
      <pc:sldChg chg="del">
        <pc:chgData name="Miroslav Knotek" userId="3137d96735a17b9d" providerId="LiveId" clId="{5325FFEB-24E7-4EFF-AC79-0711F12806F1}" dt="2018-03-19T08:14:33.128" v="35" actId="2696"/>
        <pc:sldMkLst>
          <pc:docMk/>
          <pc:sldMk cId="177154161" sldId="397"/>
        </pc:sldMkLst>
      </pc:sldChg>
      <pc:sldChg chg="del">
        <pc:chgData name="Miroslav Knotek" userId="3137d96735a17b9d" providerId="LiveId" clId="{5325FFEB-24E7-4EFF-AC79-0711F12806F1}" dt="2018-03-19T08:14:32.800" v="23" actId="2696"/>
        <pc:sldMkLst>
          <pc:docMk/>
          <pc:sldMk cId="1549240405" sldId="398"/>
        </pc:sldMkLst>
      </pc:sldChg>
      <pc:sldChg chg="del">
        <pc:chgData name="Miroslav Knotek" userId="3137d96735a17b9d" providerId="LiveId" clId="{5325FFEB-24E7-4EFF-AC79-0711F12806F1}" dt="2018-03-19T08:14:32.862" v="27" actId="2696"/>
        <pc:sldMkLst>
          <pc:docMk/>
          <pc:sldMk cId="1021220027" sldId="399"/>
        </pc:sldMkLst>
      </pc:sldChg>
      <pc:sldMasterChg chg="delSldLayout">
        <pc:chgData name="Miroslav Knotek" userId="3137d96735a17b9d" providerId="LiveId" clId="{5325FFEB-24E7-4EFF-AC79-0711F12806F1}" dt="2018-03-19T08:14:33.128" v="36" actId="2696"/>
        <pc:sldMasterMkLst>
          <pc:docMk/>
          <pc:sldMasterMk cId="553623142" sldId="2147483648"/>
        </pc:sldMasterMkLst>
        <pc:sldLayoutChg chg="del">
          <pc:chgData name="Miroslav Knotek" userId="3137d96735a17b9d" providerId="LiveId" clId="{5325FFEB-24E7-4EFF-AC79-0711F12806F1}" dt="2018-03-19T08:14:33.128" v="34" actId="2696"/>
          <pc:sldLayoutMkLst>
            <pc:docMk/>
            <pc:sldMasterMk cId="553623142" sldId="2147483648"/>
            <pc:sldLayoutMk cId="797198418" sldId="2147483670"/>
          </pc:sldLayoutMkLst>
        </pc:sldLayoutChg>
        <pc:sldLayoutChg chg="del">
          <pc:chgData name="Miroslav Knotek" userId="3137d96735a17b9d" providerId="LiveId" clId="{5325FFEB-24E7-4EFF-AC79-0711F12806F1}" dt="2018-03-19T08:14:33.128" v="36" actId="2696"/>
          <pc:sldLayoutMkLst>
            <pc:docMk/>
            <pc:sldMasterMk cId="553623142" sldId="2147483648"/>
            <pc:sldLayoutMk cId="1149503057" sldId="2147483671"/>
          </pc:sldLayoutMkLst>
        </pc:sldLayoutChg>
        <pc:sldLayoutChg chg="del">
          <pc:chgData name="Miroslav Knotek" userId="3137d96735a17b9d" providerId="LiveId" clId="{5325FFEB-24E7-4EFF-AC79-0711F12806F1}" dt="2018-03-19T08:14:33.112" v="32" actId="2696"/>
          <pc:sldLayoutMkLst>
            <pc:docMk/>
            <pc:sldMasterMk cId="553623142" sldId="2147483648"/>
            <pc:sldLayoutMk cId="596875983" sldId="2147483673"/>
          </pc:sldLayoutMkLst>
        </pc:sldLayoutChg>
        <pc:sldLayoutChg chg="del">
          <pc:chgData name="Miroslav Knotek" userId="3137d96735a17b9d" providerId="LiveId" clId="{5325FFEB-24E7-4EFF-AC79-0711F12806F1}" dt="2018-03-19T08:14:32.487" v="10" actId="2696"/>
          <pc:sldLayoutMkLst>
            <pc:docMk/>
            <pc:sldMasterMk cId="553623142" sldId="2147483648"/>
            <pc:sldLayoutMk cId="3782383975"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E8943-ABB6-46F6-828E-A1B6CBE0244B}" type="datetimeFigureOut">
              <a:rPr lang="cs-CZ" smtClean="0"/>
              <a:t>24.03.2018</a:t>
            </a:fld>
            <a:endParaRPr lang="cs-CZ"/>
          </a:p>
        </p:txBody>
      </p:sp>
      <p:sp>
        <p:nvSpPr>
          <p:cNvPr id="4" name="Slide Image Placeholder 3"/>
          <p:cNvSpPr>
            <a:spLocks noGrp="1" noRot="1" noChangeAspect="1"/>
          </p:cNvSpPr>
          <p:nvPr>
            <p:ph type="sldImg" idx="2"/>
          </p:nvPr>
        </p:nvSpPr>
        <p:spPr>
          <a:xfrm>
            <a:off x="685800" y="1143001"/>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EB2F1-4AD3-4DD7-B7AE-7AAE44C9F106}" type="slidenum">
              <a:rPr lang="cs-CZ" smtClean="0"/>
              <a:t>‹#›</a:t>
            </a:fld>
            <a:endParaRPr lang="cs-CZ"/>
          </a:p>
        </p:txBody>
      </p:sp>
    </p:spTree>
    <p:extLst>
      <p:ext uri="{BB962C8B-B14F-4D97-AF65-F5344CB8AC3E}">
        <p14:creationId xmlns:p14="http://schemas.microsoft.com/office/powerpoint/2010/main" val="176587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75915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44603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3/24/2018 9:54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217529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2F23229-77BD-48EB-B7C8-2451508355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04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79993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53149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SLIDE OBJECTIVE:</a:t>
            </a:r>
          </a:p>
          <a:p>
            <a:pPr marL="171450" indent="-171450">
              <a:buFont typeface="Arial" panose="020B0604020202020204" pitchFamily="34" charset="0"/>
              <a:buChar char="•"/>
            </a:pPr>
            <a:r>
              <a:rPr lang="en-US" dirty="0"/>
              <a:t>For document tracking, you can get multiple</a:t>
            </a:r>
            <a:r>
              <a:rPr lang="en-US" baseline="0" dirty="0"/>
              <a:t> views of who is accessing confidential information – and investigate those denied access to see if there is a security risk. </a:t>
            </a:r>
            <a:endParaRPr lang="en-US" dirty="0"/>
          </a:p>
          <a:p>
            <a:endParaRPr lang="en-US" dirty="0"/>
          </a:p>
          <a:p>
            <a:r>
              <a:rPr lang="en-US" b="1" dirty="0"/>
              <a:t>KEY MESSAGES:</a:t>
            </a:r>
          </a:p>
          <a:p>
            <a:pPr marL="171450" indent="-171450">
              <a:buFont typeface="Arial" panose="020B0604020202020204" pitchFamily="34" charset="0"/>
              <a:buChar char="•"/>
            </a:pPr>
            <a:r>
              <a:rPr lang="en-US" dirty="0"/>
              <a:t>You can also easily</a:t>
            </a:r>
            <a:r>
              <a:rPr lang="en-US" baseline="0" dirty="0"/>
              <a:t> track any document protected with Azure Information Protection (formerly known as Azure Rights Management Services). </a:t>
            </a:r>
          </a:p>
          <a:p>
            <a:pPr marL="171450" indent="-171450">
              <a:buFont typeface="Arial" panose="020B0604020202020204" pitchFamily="34" charset="0"/>
              <a:buChar char="•"/>
            </a:pPr>
            <a:r>
              <a:rPr lang="en-US" baseline="0" dirty="0"/>
              <a:t>On the left, you see a summary report that shows number of views, when it has been accessed (in this case it’s been 2 months since anyone looked at it), and who tried to view it but was prevented from doing so. </a:t>
            </a:r>
          </a:p>
          <a:p>
            <a:pPr marL="171450" indent="-171450">
              <a:buFont typeface="Arial" panose="020B0604020202020204" pitchFamily="34" charset="0"/>
              <a:buChar char="•"/>
            </a:pPr>
            <a:r>
              <a:rPr lang="en-US" baseline="0" dirty="0"/>
              <a:t>On the right, you can see there is also a map view that shows where users were located when they access– or tried to access the document. </a:t>
            </a:r>
          </a:p>
          <a:p>
            <a:pPr marL="171450" indent="-171450">
              <a:buFont typeface="Arial" panose="020B0604020202020204" pitchFamily="34" charset="0"/>
              <a:buChar char="•"/>
            </a:pPr>
            <a:r>
              <a:rPr lang="en-US" baseline="0" dirty="0"/>
              <a:t>Because there were several denied attempts in Australia – where the company doesn’t have an office – you know someone was trying to compromise this information. You can drill into those logged access attempts to help determine if this is a real threat.</a:t>
            </a:r>
          </a:p>
          <a:p>
            <a:pPr marL="0" indent="0">
              <a:buFont typeface="Arial" panose="020B0604020202020204" pitchFamily="34" charset="0"/>
              <a:buNone/>
            </a:pPr>
            <a:endParaRPr lang="en-US" baseline="0"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EMS Overview</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9881F0D-E00C-468A-A908-E7F980115128}"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3/24/2018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826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6BB60D-2ABD-4239-9A5A-F3FF3CDAF555}"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863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4487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Microsoft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9:56 PM</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35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07075C3-B46B-4B8D-853F-82F4F9107BA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5728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89106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02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95347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07075C3-B46B-4B8D-853F-82F4F9107BA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14777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9:56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4278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0887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6648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2F23229-77BD-48EB-B7C8-2451508355A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07876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3/24/2018 9:57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33226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43E6258-ABE8-49FF-BB58-3B49665D2E6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6598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839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249917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96BB60D-2ABD-4239-9A5A-F3FF3CDAF555}"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9351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18097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3/24/2018 9:54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6923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17559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3/24/2018 9:54 PM</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1356178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31969"/>
          <a:stretch/>
        </p:blipFill>
        <p:spPr>
          <a:xfrm>
            <a:off x="7104119" y="27418"/>
            <a:ext cx="5082340" cy="6830582"/>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cs-CZ"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268710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cs-CZ" dirty="0"/>
          </a:p>
        </p:txBody>
      </p:sp>
      <p:sp>
        <p:nvSpPr>
          <p:cNvPr id="3" name="Picture Placeholder 2"/>
          <p:cNvSpPr>
            <a:spLocks noGrp="1"/>
          </p:cNvSpPr>
          <p:nvPr>
            <p:ph type="pic" idx="1"/>
          </p:nvPr>
        </p:nvSpPr>
        <p:spPr>
          <a:xfrm>
            <a:off x="5183188" y="987425"/>
            <a:ext cx="6172200" cy="53742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Text Placeholder 3"/>
          <p:cNvSpPr>
            <a:spLocks noGrp="1"/>
          </p:cNvSpPr>
          <p:nvPr>
            <p:ph type="body" sz="half" idx="2"/>
          </p:nvPr>
        </p:nvSpPr>
        <p:spPr>
          <a:xfrm>
            <a:off x="839788" y="2057399"/>
            <a:ext cx="3932237" cy="4304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34543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PC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4011" y="2161030"/>
            <a:ext cx="8823978" cy="2535941"/>
          </a:xfrm>
          <a:prstGeom prst="rect">
            <a:avLst/>
          </a:prstGeom>
        </p:spPr>
      </p:pic>
    </p:spTree>
    <p:extLst>
      <p:ext uri="{BB962C8B-B14F-4D97-AF65-F5344CB8AC3E}">
        <p14:creationId xmlns:p14="http://schemas.microsoft.com/office/powerpoint/2010/main" val="425479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7"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85149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54824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8878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sz="4313"/>
            </a:lvl1pPr>
          </a:lstStyle>
          <a:p>
            <a:r>
              <a:rPr lang="en-US" dirty="0"/>
              <a:t>Click to edit Master title style</a:t>
            </a:r>
          </a:p>
        </p:txBody>
      </p:sp>
    </p:spTree>
    <p:extLst>
      <p:ext uri="{BB962C8B-B14F-4D97-AF65-F5344CB8AC3E}">
        <p14:creationId xmlns:p14="http://schemas.microsoft.com/office/powerpoint/2010/main" val="128649186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069832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184460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96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31969"/>
          <a:stretch/>
        </p:blipFill>
        <p:spPr>
          <a:xfrm>
            <a:off x="7104119" y="27418"/>
            <a:ext cx="5082340" cy="6830582"/>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cs-CZ" dirty="0"/>
              <a:t>DEMO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422174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1"/>
            <a:ext cx="11489870" cy="1080000"/>
          </a:xfrm>
        </p:spPr>
        <p:txBody>
          <a:bodyPr/>
          <a:lstStyle/>
          <a:p>
            <a:r>
              <a:rPr lang="cs-CZ"/>
              <a:t>Kliknutím lze upravit styl.</a:t>
            </a:r>
          </a:p>
        </p:txBody>
      </p:sp>
      <p:sp>
        <p:nvSpPr>
          <p:cNvPr id="3" name="Content Placeholder 2"/>
          <p:cNvSpPr>
            <a:spLocks noGrp="1"/>
          </p:cNvSpPr>
          <p:nvPr>
            <p:ph idx="1"/>
          </p:nvPr>
        </p:nvSpPr>
        <p:spPr>
          <a:xfrm>
            <a:off x="348344" y="1320800"/>
            <a:ext cx="11489870" cy="5220677"/>
          </a:xfrm>
        </p:spPr>
        <p:txBody>
          <a:bodyPr/>
          <a:lstStyle>
            <a:lvl1pPr marL="228600" indent="-228600">
              <a:buSzPct val="80000"/>
              <a:buFontTx/>
              <a:buBlip>
                <a:blip r:embed="rId2"/>
              </a:buBlip>
              <a:defRPr/>
            </a:lvl1pPr>
            <a:lvl2pPr marL="685800" indent="-228600">
              <a:buSzPct val="80000"/>
              <a:buFontTx/>
              <a:buBlip>
                <a:blip r:embed="rId2"/>
              </a:buBlip>
              <a:defRPr/>
            </a:lvl2pPr>
            <a:lvl3pPr marL="1143000" indent="-228600">
              <a:buSzPct val="80000"/>
              <a:buFontTx/>
              <a:buBlip>
                <a:blip r:embed="rId2"/>
              </a:buBlip>
              <a:defRPr/>
            </a:lvl3pPr>
            <a:lvl4pPr marL="1600200" indent="-228600">
              <a:buSzPct val="80000"/>
              <a:buFontTx/>
              <a:buBlip>
                <a:blip r:embed="rId2"/>
              </a:buBlip>
              <a:defRPr/>
            </a:lvl4pPr>
            <a:lvl5pPr marL="2057400" indent="-228600">
              <a:buSzPct val="80000"/>
              <a:buFontTx/>
              <a:buBlip>
                <a:blip r:embed="rId2"/>
              </a:buBlip>
              <a:defRPr/>
            </a:lvl5pPr>
            <a:lvl6pPr marL="2514600" indent="-228600">
              <a:buSzPct val="80000"/>
              <a:buFontTx/>
              <a:buBlip>
                <a:blip r:embed="rId2"/>
              </a:buBlip>
              <a:defRPr/>
            </a:lvl6pPr>
            <a:lvl7pPr marL="2971800" indent="-228600">
              <a:buSzPct val="80000"/>
              <a:buFontTx/>
              <a:buBlip>
                <a:blip r:embed="rId2"/>
              </a:buBlip>
              <a:defRPr/>
            </a:lvl7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20404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1969"/>
          <a:stretch/>
        </p:blipFill>
        <p:spPr>
          <a:xfrm>
            <a:off x="7104119" y="27418"/>
            <a:ext cx="5082340" cy="6830582"/>
          </a:xfrm>
          <a:prstGeom prst="rect">
            <a:avLst/>
          </a:prstGeom>
        </p:spPr>
      </p:pic>
      <p:sp>
        <p:nvSpPr>
          <p:cNvPr id="2" name="Title 1"/>
          <p:cNvSpPr>
            <a:spLocks noGrp="1"/>
          </p:cNvSpPr>
          <p:nvPr>
            <p:ph type="title" hasCustomPrompt="1"/>
          </p:nvPr>
        </p:nvSpPr>
        <p:spPr>
          <a:xfrm>
            <a:off x="831850" y="1614198"/>
            <a:ext cx="10515600" cy="2211355"/>
          </a:xfrm>
        </p:spPr>
        <p:txBody>
          <a:bodyPr anchor="b"/>
          <a:lstStyle>
            <a:lvl1pPr>
              <a:defRPr sz="6000"/>
            </a:lvl1pPr>
          </a:lstStyle>
          <a:p>
            <a:r>
              <a:rPr lang="cs-CZ" dirty="0" err="1"/>
              <a:t>Presentation</a:t>
            </a:r>
            <a:r>
              <a:rPr lang="cs-CZ" dirty="0"/>
              <a:t> </a:t>
            </a:r>
            <a:r>
              <a:rPr lang="cs-CZ" dirty="0" err="1"/>
              <a:t>Title</a:t>
            </a:r>
            <a:endParaRPr lang="cs-CZ" dirty="0"/>
          </a:p>
        </p:txBody>
      </p:sp>
      <p:sp>
        <p:nvSpPr>
          <p:cNvPr id="3" name="Text Placeholder 2"/>
          <p:cNvSpPr>
            <a:spLocks noGrp="1"/>
          </p:cNvSpPr>
          <p:nvPr>
            <p:ph type="body" idx="1" hasCustomPrompt="1"/>
          </p:nvPr>
        </p:nvSpPr>
        <p:spPr>
          <a:xfrm>
            <a:off x="831850" y="4217437"/>
            <a:ext cx="10515600" cy="18722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err="1"/>
              <a:t>Presenter</a:t>
            </a:r>
            <a:endParaRPr lang="cs-CZ" dirty="0"/>
          </a:p>
          <a:p>
            <a:pPr lvl="0"/>
            <a:r>
              <a:rPr lang="cs-CZ" dirty="0" err="1"/>
              <a:t>Position</a:t>
            </a:r>
            <a:endParaRPr lang="cs-CZ" dirty="0"/>
          </a:p>
          <a:p>
            <a:pPr lvl="0"/>
            <a:r>
              <a:rPr lang="cs-CZ" dirty="0" err="1"/>
              <a:t>Title</a:t>
            </a:r>
            <a:endParaRPr lang="cs-CZ" dirty="0"/>
          </a:p>
          <a:p>
            <a:pPr lvl="0"/>
            <a:r>
              <a:rPr lang="cs-CZ" dirty="0"/>
              <a:t>email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6914" y="341562"/>
            <a:ext cx="4060536" cy="1166966"/>
          </a:xfrm>
          <a:prstGeom prst="rect">
            <a:avLst/>
          </a:prstGeom>
        </p:spPr>
      </p:pic>
    </p:spTree>
    <p:extLst>
      <p:ext uri="{BB962C8B-B14F-4D97-AF65-F5344CB8AC3E}">
        <p14:creationId xmlns:p14="http://schemas.microsoft.com/office/powerpoint/2010/main" val="27985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cs-CZ" dirty="0"/>
          </a:p>
        </p:txBody>
      </p:sp>
      <p:sp>
        <p:nvSpPr>
          <p:cNvPr id="3" name="Content Placeholder 2"/>
          <p:cNvSpPr>
            <a:spLocks noGrp="1"/>
          </p:cNvSpPr>
          <p:nvPr>
            <p:ph sz="half" idx="1"/>
          </p:nvPr>
        </p:nvSpPr>
        <p:spPr>
          <a:xfrm>
            <a:off x="348344" y="1430216"/>
            <a:ext cx="5671456" cy="512689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Content Placeholder 3"/>
          <p:cNvSpPr>
            <a:spLocks noGrp="1"/>
          </p:cNvSpPr>
          <p:nvPr>
            <p:ph sz="half" idx="2"/>
          </p:nvPr>
        </p:nvSpPr>
        <p:spPr>
          <a:xfrm>
            <a:off x="6172200" y="1430216"/>
            <a:ext cx="5666014" cy="512689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71492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
            <a:ext cx="11247282" cy="1080000"/>
          </a:xfrm>
        </p:spPr>
        <p:txBody>
          <a:bodyPr/>
          <a:lstStyle/>
          <a:p>
            <a:r>
              <a:rPr lang="cs-CZ"/>
              <a:t>Kliknutím lze upravit styl.</a:t>
            </a:r>
            <a:endParaRPr lang="cs-CZ" dirty="0"/>
          </a:p>
        </p:txBody>
      </p:sp>
      <p:sp>
        <p:nvSpPr>
          <p:cNvPr id="3" name="Text Placeholder 2"/>
          <p:cNvSpPr>
            <a:spLocks noGrp="1"/>
          </p:cNvSpPr>
          <p:nvPr>
            <p:ph type="body" idx="1"/>
          </p:nvPr>
        </p:nvSpPr>
        <p:spPr>
          <a:xfrm>
            <a:off x="346066" y="1328242"/>
            <a:ext cx="563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360000" y="2364396"/>
            <a:ext cx="5637575" cy="420834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Text Placeholder 4"/>
          <p:cNvSpPr>
            <a:spLocks noGrp="1"/>
          </p:cNvSpPr>
          <p:nvPr>
            <p:ph type="body" sz="quarter" idx="3"/>
          </p:nvPr>
        </p:nvSpPr>
        <p:spPr>
          <a:xfrm>
            <a:off x="6172200" y="1329097"/>
            <a:ext cx="54350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364396"/>
            <a:ext cx="5435082" cy="420834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077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817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47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cs-CZ" dirty="0"/>
          </a:p>
        </p:txBody>
      </p:sp>
      <p:sp>
        <p:nvSpPr>
          <p:cNvPr id="3" name="Content Placeholder 2"/>
          <p:cNvSpPr>
            <a:spLocks noGrp="1"/>
          </p:cNvSpPr>
          <p:nvPr>
            <p:ph idx="1"/>
          </p:nvPr>
        </p:nvSpPr>
        <p:spPr>
          <a:xfrm>
            <a:off x="5183188" y="987425"/>
            <a:ext cx="6172200" cy="5436821"/>
          </a:xfrm>
        </p:spPr>
        <p:txBody>
          <a:bodyPr/>
          <a:lstStyle>
            <a:lvl1pPr marL="228600" indent="-228600">
              <a:buSzPct val="80000"/>
              <a:buFontTx/>
              <a:buBlip>
                <a:blip r:embed="rId2"/>
              </a:buBlip>
              <a:defRPr sz="3200"/>
            </a:lvl1pPr>
            <a:lvl2pPr marL="685800" indent="-228600">
              <a:buSzPct val="80000"/>
              <a:buFontTx/>
              <a:buBlip>
                <a:blip r:embed="rId2"/>
              </a:buBlip>
              <a:defRPr sz="2800"/>
            </a:lvl2pPr>
            <a:lvl3pPr marL="1143000" indent="-228600">
              <a:buSzPct val="80000"/>
              <a:buFontTx/>
              <a:buBlip>
                <a:blip r:embed="rId2"/>
              </a:buBlip>
              <a:defRPr sz="2400"/>
            </a:lvl3pPr>
            <a:lvl4pPr marL="1600200" indent="-228600">
              <a:buSzPct val="80000"/>
              <a:buFontTx/>
              <a:buBlip>
                <a:blip r:embed="rId2"/>
              </a:buBlip>
              <a:defRPr sz="2000"/>
            </a:lvl4pPr>
            <a:lvl5pPr marL="2057400" indent="-228600">
              <a:buSzPct val="80000"/>
              <a:buFontTx/>
              <a:buBlip>
                <a:blip r:embed="rId2"/>
              </a:buBlip>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Text Placeholder 3"/>
          <p:cNvSpPr>
            <a:spLocks noGrp="1"/>
          </p:cNvSpPr>
          <p:nvPr>
            <p:ph type="body" sz="half" idx="2"/>
          </p:nvPr>
        </p:nvSpPr>
        <p:spPr>
          <a:xfrm>
            <a:off x="839788" y="2057400"/>
            <a:ext cx="3932237" cy="43668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96330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D3741"/>
            </a:gs>
            <a:gs pos="100000">
              <a:srgbClr val="3B4B5B"/>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1"/>
            <a:ext cx="11489870" cy="1080000"/>
          </a:xfrm>
          <a:prstGeom prst="rect">
            <a:avLst/>
          </a:prstGeom>
        </p:spPr>
        <p:txBody>
          <a:bodyPr vert="horz" lIns="91440" tIns="45720" rIns="91440" bIns="45720" rtlCol="0" anchor="ctr">
            <a:normAutofit/>
          </a:bodyPr>
          <a:lstStyle/>
          <a:p>
            <a:r>
              <a:rPr lang="cs-CZ" dirty="0"/>
              <a:t>Kliknutím lze upravit styl.</a:t>
            </a:r>
          </a:p>
        </p:txBody>
      </p:sp>
      <p:sp>
        <p:nvSpPr>
          <p:cNvPr id="3" name="Text Placeholder 2"/>
          <p:cNvSpPr>
            <a:spLocks noGrp="1"/>
          </p:cNvSpPr>
          <p:nvPr>
            <p:ph type="body" idx="1"/>
          </p:nvPr>
        </p:nvSpPr>
        <p:spPr>
          <a:xfrm>
            <a:off x="348344" y="1336431"/>
            <a:ext cx="11489870" cy="522000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55362314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67"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SzPct val="80000"/>
        <a:buFontTx/>
        <a:buBlip>
          <a:blip r:embed="rId19"/>
        </a:buBlip>
        <a:defRPr sz="2800" kern="1200" baseline="0">
          <a:solidFill>
            <a:schemeClr val="bg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SzPct val="80000"/>
        <a:buFontTx/>
        <a:buBlip>
          <a:blip r:embed="rId19"/>
        </a:buBlip>
        <a:defRPr sz="2400" kern="1200" baseline="0">
          <a:solidFill>
            <a:schemeClr val="bg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SzPct val="80000"/>
        <a:buFontTx/>
        <a:buBlip>
          <a:blip r:embed="rId19"/>
        </a:buBlip>
        <a:defRPr sz="2000" kern="1200" baseline="0">
          <a:solidFill>
            <a:schemeClr val="bg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SzPct val="80000"/>
        <a:buFontTx/>
        <a:buBlip>
          <a:blip r:embed="rId19"/>
        </a:buBlip>
        <a:defRPr sz="1800" kern="1200" baseline="0">
          <a:solidFill>
            <a:schemeClr val="bg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SzPct val="80000"/>
        <a:buFontTx/>
        <a:buBlip>
          <a:blip r:embed="rId19"/>
        </a:buBlip>
        <a:defRPr sz="1800" kern="1200" baseline="0">
          <a:solidFill>
            <a:schemeClr val="bg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SzPct val="80000"/>
        <a:buFontTx/>
        <a:buBlip>
          <a:blip r:embed="rId19"/>
        </a:buBlip>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SzPct val="80000"/>
        <a:buFontTx/>
        <a:buBlip>
          <a:blip r:embed="rId19"/>
        </a:buBlip>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SzPct val="80000"/>
        <a:buFontTx/>
        <a:buBlip>
          <a:blip r:embed="rId19"/>
        </a:buBlip>
        <a:defRPr sz="1800" kern="1200">
          <a:solidFill>
            <a:schemeClr val="tx1"/>
          </a:solidFill>
          <a:latin typeface="+mn-lt"/>
          <a:ea typeface="+mn-ea"/>
          <a:cs typeface="+mn-cs"/>
        </a:defRPr>
      </a:lvl8pPr>
      <a:lvl9pPr marL="3943350" indent="-285750" algn="l" defTabSz="914400" rtl="0" eaLnBrk="1" latinLnBrk="0" hangingPunct="1">
        <a:lnSpc>
          <a:spcPct val="90000"/>
        </a:lnSpc>
        <a:spcBef>
          <a:spcPts val="500"/>
        </a:spcBef>
        <a:buSzPct val="80000"/>
        <a:buFontTx/>
        <a:buBlip>
          <a:blip r:embed="rId19"/>
        </a:buBlip>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rstechnica.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emf"/><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5" Type="http://schemas.openxmlformats.org/officeDocument/2006/relationships/image" Target="../media/image41.jpg"/><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png"/><Relationship Id="rId14" Type="http://schemas.openxmlformats.org/officeDocument/2006/relationships/image" Target="../media/image4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2286162"/>
            <a:ext cx="10515600" cy="1561324"/>
          </a:xfrm>
        </p:spPr>
        <p:txBody>
          <a:bodyPr>
            <a:normAutofit fontScale="90000"/>
          </a:bodyPr>
          <a:lstStyle/>
          <a:p>
            <a:r>
              <a:rPr lang="cs-CZ" dirty="0"/>
              <a:t>Ochrana (nejen) poštovních zpráv pomocí </a:t>
            </a:r>
            <a:r>
              <a:rPr lang="en-US" dirty="0"/>
              <a:t>AIP (</a:t>
            </a:r>
            <a:r>
              <a:rPr lang="cs-CZ" dirty="0"/>
              <a:t>Azure </a:t>
            </a:r>
            <a:r>
              <a:rPr lang="cs-CZ" dirty="0" err="1"/>
              <a:t>Information</a:t>
            </a:r>
            <a:r>
              <a:rPr lang="cs-CZ" dirty="0"/>
              <a:t> </a:t>
            </a:r>
            <a:r>
              <a:rPr lang="cs-CZ" dirty="0" err="1"/>
              <a:t>Protection</a:t>
            </a:r>
            <a:r>
              <a:rPr lang="en-US" dirty="0"/>
              <a:t>)</a:t>
            </a:r>
            <a:endParaRPr lang="cs-CZ" dirty="0">
              <a:latin typeface="Segoe UI Light" panose="020B0502040204020203" pitchFamily="34" charset="0"/>
              <a:cs typeface="Segoe UI Light" panose="020B0502040204020203" pitchFamily="34" charset="0"/>
            </a:endParaRPr>
          </a:p>
        </p:txBody>
      </p:sp>
      <p:sp>
        <p:nvSpPr>
          <p:cNvPr id="5" name="Text Placeholder 4"/>
          <p:cNvSpPr>
            <a:spLocks noGrp="1"/>
          </p:cNvSpPr>
          <p:nvPr>
            <p:ph type="body" idx="1"/>
          </p:nvPr>
        </p:nvSpPr>
        <p:spPr/>
        <p:txBody>
          <a:bodyPr/>
          <a:lstStyle/>
          <a:p>
            <a:r>
              <a:rPr lang="en-US" dirty="0"/>
              <a:t>Miroslav Knotek</a:t>
            </a:r>
            <a:endParaRPr lang="cs-CZ" dirty="0"/>
          </a:p>
          <a:p>
            <a:r>
              <a:rPr lang="en-US" dirty="0"/>
              <a:t>MVP: Cloud and Datacenter Management, MCSE: </a:t>
            </a:r>
            <a:r>
              <a:rPr lang="cs-CZ" dirty="0" err="1"/>
              <a:t>Productivity</a:t>
            </a:r>
            <a:endParaRPr lang="cs-CZ" dirty="0"/>
          </a:p>
          <a:p>
            <a:r>
              <a:rPr lang="en-US" dirty="0"/>
              <a:t>IT </a:t>
            </a:r>
            <a:r>
              <a:rPr lang="en-US" dirty="0" err="1"/>
              <a:t>konzultant</a:t>
            </a:r>
            <a:r>
              <a:rPr lang="en-US" dirty="0"/>
              <a:t> – KPCS CZ, s.r.o.</a:t>
            </a:r>
            <a:endParaRPr lang="cs-CZ" dirty="0"/>
          </a:p>
          <a:p>
            <a:r>
              <a:rPr lang="en-US" dirty="0" err="1"/>
              <a:t>knotek</a:t>
            </a:r>
            <a:r>
              <a:rPr lang="cs-CZ" dirty="0"/>
              <a:t>@kpcs.cz</a:t>
            </a:r>
          </a:p>
          <a:p>
            <a:endParaRPr lang="cs-CZ" dirty="0"/>
          </a:p>
        </p:txBody>
      </p:sp>
    </p:spTree>
    <p:extLst>
      <p:ext uri="{BB962C8B-B14F-4D97-AF65-F5344CB8AC3E}">
        <p14:creationId xmlns:p14="http://schemas.microsoft.com/office/powerpoint/2010/main" val="69543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23">
            <a:extLst>
              <a:ext uri="{FF2B5EF4-FFF2-40B4-BE49-F238E27FC236}">
                <a16:creationId xmlns:a16="http://schemas.microsoft.com/office/drawing/2014/main" id="{BD8592D2-3CDB-4286-9499-F1F8437F0431}"/>
              </a:ext>
            </a:extLst>
          </p:cNvPr>
          <p:cNvGrpSpPr>
            <a:grpSpLocks noChangeAspect="1"/>
          </p:cNvGrpSpPr>
          <p:nvPr/>
        </p:nvGrpSpPr>
        <p:grpSpPr>
          <a:xfrm>
            <a:off x="448213" y="470487"/>
            <a:ext cx="717140" cy="717140"/>
            <a:chOff x="3632703" y="1562572"/>
            <a:chExt cx="2349391" cy="2349391"/>
          </a:xfrm>
        </p:grpSpPr>
        <p:sp>
          <p:nvSpPr>
            <p:cNvPr id="126" name="Oval 125">
              <a:extLst>
                <a:ext uri="{FF2B5EF4-FFF2-40B4-BE49-F238E27FC236}">
                  <a16:creationId xmlns:a16="http://schemas.microsoft.com/office/drawing/2014/main" id="{61E9CE5C-1A57-49B9-90BE-FA04C11DAAC9}"/>
                </a:ext>
              </a:extLst>
            </p:cNvPr>
            <p:cNvSpPr/>
            <p:nvPr/>
          </p:nvSpPr>
          <p:spPr bwMode="auto">
            <a:xfrm>
              <a:off x="3632703" y="1562572"/>
              <a:ext cx="2349391" cy="2349391"/>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pPr>
              <a:endParaRPr lang="en-US" sz="5293" dirty="0" err="1">
                <a:solidFill>
                  <a:schemeClr val="bg1"/>
                </a:solidFill>
                <a:latin typeface="Segoe UI Semilight"/>
                <a:ea typeface="Segoe UI" pitchFamily="34" charset="0"/>
                <a:cs typeface="Segoe UI" pitchFamily="34" charset="0"/>
              </a:endParaRPr>
            </a:p>
          </p:txBody>
        </p:sp>
        <p:sp>
          <p:nvSpPr>
            <p:cNvPr id="152" name="Freeform 14">
              <a:extLst>
                <a:ext uri="{FF2B5EF4-FFF2-40B4-BE49-F238E27FC236}">
                  <a16:creationId xmlns:a16="http://schemas.microsoft.com/office/drawing/2014/main" id="{46E7E604-97DE-4315-A6F0-D6BB880A7131}"/>
                </a:ext>
              </a:extLst>
            </p:cNvPr>
            <p:cNvSpPr>
              <a:spLocks noEditPoints="1"/>
            </p:cNvSpPr>
            <p:nvPr/>
          </p:nvSpPr>
          <p:spPr bwMode="auto">
            <a:xfrm>
              <a:off x="4064529" y="2154792"/>
              <a:ext cx="1485738" cy="1232076"/>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endParaRPr lang="en-US" sz="1729">
                <a:solidFill>
                  <a:schemeClr val="bg1"/>
                </a:solidFill>
              </a:endParaRPr>
            </a:p>
          </p:txBody>
        </p:sp>
      </p:grpSp>
      <p:sp>
        <p:nvSpPr>
          <p:cNvPr id="34" name="Rectangle 33">
            <a:extLst>
              <a:ext uri="{FF2B5EF4-FFF2-40B4-BE49-F238E27FC236}">
                <a16:creationId xmlns:a16="http://schemas.microsoft.com/office/drawing/2014/main" id="{34064D8D-1FB3-4FBB-BC5F-54AAF64C2408}"/>
              </a:ext>
            </a:extLst>
          </p:cNvPr>
          <p:cNvSpPr>
            <a:spLocks noChangeAspect="1"/>
          </p:cNvSpPr>
          <p:nvPr/>
        </p:nvSpPr>
        <p:spPr bwMode="auto">
          <a:xfrm>
            <a:off x="6096001" y="2170"/>
            <a:ext cx="6096000" cy="6855344"/>
          </a:xfrm>
          <a:prstGeom prst="rect">
            <a:avLst/>
          </a:prstGeom>
          <a:solidFill>
            <a:schemeClr val="tx2"/>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a:solidFill>
                <a:schemeClr val="bg1"/>
              </a:solidFill>
              <a:latin typeface="Segoe UI"/>
            </a:endParaRPr>
          </a:p>
        </p:txBody>
      </p:sp>
      <p:grpSp>
        <p:nvGrpSpPr>
          <p:cNvPr id="190" name="Group 189">
            <a:extLst>
              <a:ext uri="{FF2B5EF4-FFF2-40B4-BE49-F238E27FC236}">
                <a16:creationId xmlns:a16="http://schemas.microsoft.com/office/drawing/2014/main" id="{B4D54418-A611-43F4-BEB9-C825F1D85551}"/>
              </a:ext>
            </a:extLst>
          </p:cNvPr>
          <p:cNvGrpSpPr/>
          <p:nvPr/>
        </p:nvGrpSpPr>
        <p:grpSpPr>
          <a:xfrm>
            <a:off x="8790837" y="3644634"/>
            <a:ext cx="695397" cy="921210"/>
            <a:chOff x="3010933" y="4308979"/>
            <a:chExt cx="906899" cy="1201392"/>
          </a:xfrm>
          <a:noFill/>
        </p:grpSpPr>
        <p:sp>
          <p:nvSpPr>
            <p:cNvPr id="191" name="Freeform 29">
              <a:extLst>
                <a:ext uri="{FF2B5EF4-FFF2-40B4-BE49-F238E27FC236}">
                  <a16:creationId xmlns:a16="http://schemas.microsoft.com/office/drawing/2014/main" id="{E54CFB74-ECB7-49D9-897D-E9329CDCA5B0}"/>
                </a:ext>
              </a:extLst>
            </p:cNvPr>
            <p:cNvSpPr>
              <a:spLocks/>
            </p:cNvSpPr>
            <p:nvPr/>
          </p:nvSpPr>
          <p:spPr bwMode="auto">
            <a:xfrm>
              <a:off x="3010933" y="4308979"/>
              <a:ext cx="906899" cy="1201392"/>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92" name="Freeform 30">
              <a:extLst>
                <a:ext uri="{FF2B5EF4-FFF2-40B4-BE49-F238E27FC236}">
                  <a16:creationId xmlns:a16="http://schemas.microsoft.com/office/drawing/2014/main" id="{F23B9104-8736-4E04-BB67-77FB6E56CB04}"/>
                </a:ext>
              </a:extLst>
            </p:cNvPr>
            <p:cNvSpPr>
              <a:spLocks/>
            </p:cNvSpPr>
            <p:nvPr/>
          </p:nvSpPr>
          <p:spPr bwMode="auto">
            <a:xfrm>
              <a:off x="3592050" y="4308982"/>
              <a:ext cx="310370" cy="306973"/>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dirty="0">
                <a:solidFill>
                  <a:schemeClr val="bg1"/>
                </a:solidFill>
              </a:endParaRPr>
            </a:p>
          </p:txBody>
        </p:sp>
        <p:sp>
          <p:nvSpPr>
            <p:cNvPr id="193" name="Rectangle 31">
              <a:extLst>
                <a:ext uri="{FF2B5EF4-FFF2-40B4-BE49-F238E27FC236}">
                  <a16:creationId xmlns:a16="http://schemas.microsoft.com/office/drawing/2014/main" id="{B8FD69BE-8988-467B-BA19-951EDA34F6A3}"/>
                </a:ext>
              </a:extLst>
            </p:cNvPr>
            <p:cNvSpPr>
              <a:spLocks noChangeArrowheads="1"/>
            </p:cNvSpPr>
            <p:nvPr/>
          </p:nvSpPr>
          <p:spPr bwMode="auto">
            <a:xfrm>
              <a:off x="3138596" y="4615955"/>
              <a:ext cx="140877" cy="351142"/>
            </a:xfrm>
            <a:prstGeom prst="rect">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94" name="Rectangle 32">
              <a:extLst>
                <a:ext uri="{FF2B5EF4-FFF2-40B4-BE49-F238E27FC236}">
                  <a16:creationId xmlns:a16="http://schemas.microsoft.com/office/drawing/2014/main" id="{8A739771-8F7C-4E4D-8714-79A33A52D7FF}"/>
                </a:ext>
              </a:extLst>
            </p:cNvPr>
            <p:cNvSpPr>
              <a:spLocks noChangeArrowheads="1"/>
            </p:cNvSpPr>
            <p:nvPr/>
          </p:nvSpPr>
          <p:spPr bwMode="auto">
            <a:xfrm>
              <a:off x="3354314" y="4719752"/>
              <a:ext cx="105656" cy="247347"/>
            </a:xfrm>
            <a:prstGeom prst="rect">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96" name="Rectangle 33">
              <a:extLst>
                <a:ext uri="{FF2B5EF4-FFF2-40B4-BE49-F238E27FC236}">
                  <a16:creationId xmlns:a16="http://schemas.microsoft.com/office/drawing/2014/main" id="{C88236E9-1253-42AB-BF05-A2D051461A5E}"/>
                </a:ext>
              </a:extLst>
            </p:cNvPr>
            <p:cNvSpPr>
              <a:spLocks noChangeArrowheads="1"/>
            </p:cNvSpPr>
            <p:nvPr/>
          </p:nvSpPr>
          <p:spPr bwMode="auto">
            <a:xfrm>
              <a:off x="3532612" y="4794840"/>
              <a:ext cx="90250" cy="172261"/>
            </a:xfrm>
            <a:prstGeom prst="rect">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97" name="Freeform 34">
              <a:extLst>
                <a:ext uri="{FF2B5EF4-FFF2-40B4-BE49-F238E27FC236}">
                  <a16:creationId xmlns:a16="http://schemas.microsoft.com/office/drawing/2014/main" id="{1511B79E-5F12-4624-AA31-7BEAFF3C5CC6}"/>
                </a:ext>
              </a:extLst>
            </p:cNvPr>
            <p:cNvSpPr>
              <a:spLocks/>
            </p:cNvSpPr>
            <p:nvPr/>
          </p:nvSpPr>
          <p:spPr bwMode="auto">
            <a:xfrm>
              <a:off x="3695503" y="4898636"/>
              <a:ext cx="85848" cy="68463"/>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98" name="Line 35">
              <a:extLst>
                <a:ext uri="{FF2B5EF4-FFF2-40B4-BE49-F238E27FC236}">
                  <a16:creationId xmlns:a16="http://schemas.microsoft.com/office/drawing/2014/main" id="{0F4BD41D-AA35-4419-9D4B-70FC379057FB}"/>
                </a:ext>
              </a:extLst>
            </p:cNvPr>
            <p:cNvSpPr>
              <a:spLocks noChangeShapeType="1"/>
            </p:cNvSpPr>
            <p:nvPr/>
          </p:nvSpPr>
          <p:spPr bwMode="auto">
            <a:xfrm flipH="1">
              <a:off x="3138596" y="5095186"/>
              <a:ext cx="242134" cy="0"/>
            </a:xfrm>
            <a:prstGeom prst="line">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199" name="Line 36">
              <a:extLst>
                <a:ext uri="{FF2B5EF4-FFF2-40B4-BE49-F238E27FC236}">
                  <a16:creationId xmlns:a16="http://schemas.microsoft.com/office/drawing/2014/main" id="{B023677C-4B70-44AA-BB2A-DD1B1A8782F4}"/>
                </a:ext>
              </a:extLst>
            </p:cNvPr>
            <p:cNvSpPr>
              <a:spLocks noChangeShapeType="1"/>
            </p:cNvSpPr>
            <p:nvPr/>
          </p:nvSpPr>
          <p:spPr bwMode="auto">
            <a:xfrm flipH="1">
              <a:off x="3138596" y="5225488"/>
              <a:ext cx="182701" cy="0"/>
            </a:xfrm>
            <a:prstGeom prst="line">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200" name="Line 37">
              <a:extLst>
                <a:ext uri="{FF2B5EF4-FFF2-40B4-BE49-F238E27FC236}">
                  <a16:creationId xmlns:a16="http://schemas.microsoft.com/office/drawing/2014/main" id="{644079A5-1F30-452F-AFC6-4681647020E5}"/>
                </a:ext>
              </a:extLst>
            </p:cNvPr>
            <p:cNvSpPr>
              <a:spLocks noChangeShapeType="1"/>
            </p:cNvSpPr>
            <p:nvPr/>
          </p:nvSpPr>
          <p:spPr bwMode="auto">
            <a:xfrm flipH="1">
              <a:off x="3138596" y="5346953"/>
              <a:ext cx="242134" cy="0"/>
            </a:xfrm>
            <a:prstGeom prst="line">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201" name="Line 38">
              <a:extLst>
                <a:ext uri="{FF2B5EF4-FFF2-40B4-BE49-F238E27FC236}">
                  <a16:creationId xmlns:a16="http://schemas.microsoft.com/office/drawing/2014/main" id="{F8D9B234-874A-4451-92E9-6A31D7CA81A1}"/>
                </a:ext>
              </a:extLst>
            </p:cNvPr>
            <p:cNvSpPr>
              <a:spLocks noChangeShapeType="1"/>
            </p:cNvSpPr>
            <p:nvPr/>
          </p:nvSpPr>
          <p:spPr bwMode="auto">
            <a:xfrm flipH="1">
              <a:off x="3543618" y="5095186"/>
              <a:ext cx="242134" cy="0"/>
            </a:xfrm>
            <a:prstGeom prst="line">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202" name="Line 39">
              <a:extLst>
                <a:ext uri="{FF2B5EF4-FFF2-40B4-BE49-F238E27FC236}">
                  <a16:creationId xmlns:a16="http://schemas.microsoft.com/office/drawing/2014/main" id="{CE412AE2-4B18-4385-B2BE-530482949457}"/>
                </a:ext>
              </a:extLst>
            </p:cNvPr>
            <p:cNvSpPr>
              <a:spLocks noChangeShapeType="1"/>
            </p:cNvSpPr>
            <p:nvPr/>
          </p:nvSpPr>
          <p:spPr bwMode="auto">
            <a:xfrm flipH="1">
              <a:off x="3543618" y="5225488"/>
              <a:ext cx="184903" cy="0"/>
            </a:xfrm>
            <a:prstGeom prst="line">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203" name="Line 40">
              <a:extLst>
                <a:ext uri="{FF2B5EF4-FFF2-40B4-BE49-F238E27FC236}">
                  <a16:creationId xmlns:a16="http://schemas.microsoft.com/office/drawing/2014/main" id="{B4D02A7C-6C74-4D63-A0EA-78530F522266}"/>
                </a:ext>
              </a:extLst>
            </p:cNvPr>
            <p:cNvSpPr>
              <a:spLocks noChangeShapeType="1"/>
            </p:cNvSpPr>
            <p:nvPr/>
          </p:nvSpPr>
          <p:spPr bwMode="auto">
            <a:xfrm flipH="1">
              <a:off x="3543618" y="5346953"/>
              <a:ext cx="242134" cy="0"/>
            </a:xfrm>
            <a:prstGeom prst="line">
              <a:avLst/>
            </a:prstGeom>
            <a:grpFill/>
            <a:ln w="28575"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grpSp>
      <p:sp>
        <p:nvSpPr>
          <p:cNvPr id="205" name="inner mask">
            <a:extLst>
              <a:ext uri="{FF2B5EF4-FFF2-40B4-BE49-F238E27FC236}">
                <a16:creationId xmlns:a16="http://schemas.microsoft.com/office/drawing/2014/main" id="{A85A0CC1-E48C-4637-8E95-0E383B40AF0B}"/>
              </a:ext>
            </a:extLst>
          </p:cNvPr>
          <p:cNvSpPr/>
          <p:nvPr/>
        </p:nvSpPr>
        <p:spPr>
          <a:xfrm>
            <a:off x="8322536" y="3350500"/>
            <a:ext cx="1553158" cy="1553156"/>
          </a:xfrm>
          <a:prstGeom prst="donut">
            <a:avLst>
              <a:gd name="adj" fmla="val 3550"/>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225"/>
            <a:endParaRPr lang="en-US" sz="1765" dirty="0">
              <a:solidFill>
                <a:schemeClr val="bg1"/>
              </a:solidFill>
              <a:latin typeface="Segoe UI"/>
            </a:endParaRPr>
          </a:p>
        </p:txBody>
      </p:sp>
      <p:cxnSp>
        <p:nvCxnSpPr>
          <p:cNvPr id="6" name="Straight Connector 5">
            <a:extLst>
              <a:ext uri="{FF2B5EF4-FFF2-40B4-BE49-F238E27FC236}">
                <a16:creationId xmlns:a16="http://schemas.microsoft.com/office/drawing/2014/main" id="{5A2B8018-541E-4EB6-9A24-65464C0EDA01}"/>
              </a:ext>
            </a:extLst>
          </p:cNvPr>
          <p:cNvCxnSpPr>
            <a:cxnSpLocks/>
          </p:cNvCxnSpPr>
          <p:nvPr/>
        </p:nvCxnSpPr>
        <p:spPr>
          <a:xfrm flipV="1">
            <a:off x="9836044" y="3284967"/>
            <a:ext cx="485243" cy="378213"/>
          </a:xfrm>
          <a:prstGeom prst="line">
            <a:avLst/>
          </a:prstGeom>
          <a:ln w="57150">
            <a:solidFill>
              <a:schemeClr val="bg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C6B5C45-69DC-4063-88AE-F6AA3F2AE689}"/>
              </a:ext>
            </a:extLst>
          </p:cNvPr>
          <p:cNvCxnSpPr>
            <a:cxnSpLocks/>
          </p:cNvCxnSpPr>
          <p:nvPr/>
        </p:nvCxnSpPr>
        <p:spPr>
          <a:xfrm>
            <a:off x="9786413" y="4755039"/>
            <a:ext cx="575562" cy="418793"/>
          </a:xfrm>
          <a:prstGeom prst="line">
            <a:avLst/>
          </a:prstGeom>
          <a:ln w="57150">
            <a:solidFill>
              <a:schemeClr val="bg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64B1658-660F-4905-8D92-4C3D52CBCB37}"/>
              </a:ext>
            </a:extLst>
          </p:cNvPr>
          <p:cNvCxnSpPr>
            <a:cxnSpLocks/>
          </p:cNvCxnSpPr>
          <p:nvPr/>
        </p:nvCxnSpPr>
        <p:spPr>
          <a:xfrm flipV="1">
            <a:off x="7579998" y="4123022"/>
            <a:ext cx="652582" cy="0"/>
          </a:xfrm>
          <a:prstGeom prst="line">
            <a:avLst/>
          </a:prstGeom>
          <a:ln w="571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12" name="Rectangle 211">
            <a:extLst>
              <a:ext uri="{FF2B5EF4-FFF2-40B4-BE49-F238E27FC236}">
                <a16:creationId xmlns:a16="http://schemas.microsoft.com/office/drawing/2014/main" id="{85DB6F50-92A2-4D14-9362-C256065A4E45}"/>
              </a:ext>
            </a:extLst>
          </p:cNvPr>
          <p:cNvSpPr/>
          <p:nvPr/>
        </p:nvSpPr>
        <p:spPr bwMode="auto">
          <a:xfrm>
            <a:off x="10533765" y="3044720"/>
            <a:ext cx="1710873" cy="37921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54856" rIns="91427" bIns="46630" numCol="1" rtlCol="0" anchor="ctr" anchorCtr="0" compatLnSpc="1">
            <a:prstTxWarp prst="textNoShape">
              <a:avLst/>
            </a:prstTxWarp>
          </a:bodyPr>
          <a:lstStyle/>
          <a:p>
            <a:pPr defTabSz="878391">
              <a:lnSpc>
                <a:spcPct val="90000"/>
              </a:lnSpc>
            </a:pPr>
            <a:r>
              <a:rPr lang="en-US" sz="1078" b="1" kern="0" spc="98" dirty="0">
                <a:solidFill>
                  <a:schemeClr val="bg1"/>
                </a:solidFill>
                <a:cs typeface="Segoe UI Light"/>
              </a:rPr>
              <a:t>HIGHLY CONFIDENTIAL</a:t>
            </a:r>
          </a:p>
        </p:txBody>
      </p:sp>
      <p:sp>
        <p:nvSpPr>
          <p:cNvPr id="213" name="Rectangle 212">
            <a:extLst>
              <a:ext uri="{FF2B5EF4-FFF2-40B4-BE49-F238E27FC236}">
                <a16:creationId xmlns:a16="http://schemas.microsoft.com/office/drawing/2014/main" id="{82C95101-F7AC-47C3-A161-0E3D48A70AB8}"/>
              </a:ext>
            </a:extLst>
          </p:cNvPr>
          <p:cNvSpPr/>
          <p:nvPr/>
        </p:nvSpPr>
        <p:spPr bwMode="auto">
          <a:xfrm>
            <a:off x="10716635" y="3702230"/>
            <a:ext cx="1772294" cy="37921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ctr" anchorCtr="0" compatLnSpc="1">
            <a:prstTxWarp prst="textNoShape">
              <a:avLst/>
            </a:prstTxWarp>
          </a:bodyPr>
          <a:lstStyle/>
          <a:p>
            <a:pPr defTabSz="878391"/>
            <a:r>
              <a:rPr lang="en-US" sz="1078" b="1" kern="0" spc="98" dirty="0">
                <a:solidFill>
                  <a:schemeClr val="bg1"/>
                </a:solidFill>
                <a:cs typeface="Segoe UI Light"/>
              </a:rPr>
              <a:t>CONFIDENTIAL</a:t>
            </a:r>
          </a:p>
        </p:txBody>
      </p:sp>
      <p:sp>
        <p:nvSpPr>
          <p:cNvPr id="214" name="Rectangle 213">
            <a:extLst>
              <a:ext uri="{FF2B5EF4-FFF2-40B4-BE49-F238E27FC236}">
                <a16:creationId xmlns:a16="http://schemas.microsoft.com/office/drawing/2014/main" id="{A74D3A25-7DC6-4B16-8136-C34106342FFC}"/>
              </a:ext>
            </a:extLst>
          </p:cNvPr>
          <p:cNvSpPr/>
          <p:nvPr/>
        </p:nvSpPr>
        <p:spPr bwMode="auto">
          <a:xfrm>
            <a:off x="10725335" y="4478446"/>
            <a:ext cx="2025478" cy="37921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ctr" anchorCtr="0" compatLnSpc="1">
            <a:prstTxWarp prst="textNoShape">
              <a:avLst/>
            </a:prstTxWarp>
          </a:bodyPr>
          <a:lstStyle/>
          <a:p>
            <a:pPr defTabSz="878391"/>
            <a:r>
              <a:rPr lang="en-US" sz="1078" b="1" kern="0" spc="98" dirty="0">
                <a:solidFill>
                  <a:schemeClr val="bg1"/>
                </a:solidFill>
                <a:cs typeface="Segoe UI Light"/>
              </a:rPr>
              <a:t>GENERAL</a:t>
            </a:r>
          </a:p>
        </p:txBody>
      </p:sp>
      <p:sp>
        <p:nvSpPr>
          <p:cNvPr id="217" name="Rectangle 216">
            <a:extLst>
              <a:ext uri="{FF2B5EF4-FFF2-40B4-BE49-F238E27FC236}">
                <a16:creationId xmlns:a16="http://schemas.microsoft.com/office/drawing/2014/main" id="{C029C38C-B617-433A-9FA2-D00B47DCA804}"/>
              </a:ext>
            </a:extLst>
          </p:cNvPr>
          <p:cNvSpPr/>
          <p:nvPr/>
        </p:nvSpPr>
        <p:spPr bwMode="auto">
          <a:xfrm>
            <a:off x="10536118" y="5028181"/>
            <a:ext cx="2415340" cy="37921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ctr" anchorCtr="0" compatLnSpc="1">
            <a:prstTxWarp prst="textNoShape">
              <a:avLst/>
            </a:prstTxWarp>
          </a:bodyPr>
          <a:lstStyle/>
          <a:p>
            <a:pPr defTabSz="878391"/>
            <a:r>
              <a:rPr lang="en-US" sz="1078" b="1" kern="0" spc="98" dirty="0">
                <a:solidFill>
                  <a:schemeClr val="bg1"/>
                </a:solidFill>
                <a:cs typeface="Segoe UI Light"/>
              </a:rPr>
              <a:t>PUBLIC</a:t>
            </a:r>
          </a:p>
        </p:txBody>
      </p:sp>
      <p:sp>
        <p:nvSpPr>
          <p:cNvPr id="218" name="Rectangle 217">
            <a:extLst>
              <a:ext uri="{FF2B5EF4-FFF2-40B4-BE49-F238E27FC236}">
                <a16:creationId xmlns:a16="http://schemas.microsoft.com/office/drawing/2014/main" id="{50913E66-0827-4775-B173-06A88EF17A75}"/>
              </a:ext>
            </a:extLst>
          </p:cNvPr>
          <p:cNvSpPr/>
          <p:nvPr/>
        </p:nvSpPr>
        <p:spPr bwMode="auto">
          <a:xfrm>
            <a:off x="6380527" y="3893279"/>
            <a:ext cx="1128611" cy="42391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91427" bIns="46630" numCol="1" rtlCol="0" anchor="ctr" anchorCtr="0" compatLnSpc="1">
            <a:prstTxWarp prst="textNoShape">
              <a:avLst/>
            </a:prstTxWarp>
          </a:bodyPr>
          <a:lstStyle/>
          <a:p>
            <a:pPr algn="r" defTabSz="878391"/>
            <a:r>
              <a:rPr lang="en-US" sz="1078" b="1" kern="0" spc="98" dirty="0">
                <a:solidFill>
                  <a:schemeClr val="bg1"/>
                </a:solidFill>
                <a:cs typeface="Segoe UI Light"/>
              </a:rPr>
              <a:t>PERSONAL</a:t>
            </a:r>
          </a:p>
        </p:txBody>
      </p:sp>
      <p:grpSp>
        <p:nvGrpSpPr>
          <p:cNvPr id="30" name="Group 29">
            <a:extLst>
              <a:ext uri="{FF2B5EF4-FFF2-40B4-BE49-F238E27FC236}">
                <a16:creationId xmlns:a16="http://schemas.microsoft.com/office/drawing/2014/main" id="{ACBE2686-B9A3-41A5-85D2-41C5791FD763}"/>
              </a:ext>
            </a:extLst>
          </p:cNvPr>
          <p:cNvGrpSpPr/>
          <p:nvPr/>
        </p:nvGrpSpPr>
        <p:grpSpPr>
          <a:xfrm>
            <a:off x="7761288" y="1004266"/>
            <a:ext cx="2833392" cy="1541833"/>
            <a:chOff x="1705071" y="1646143"/>
            <a:chExt cx="2890207" cy="1572750"/>
          </a:xfrm>
        </p:grpSpPr>
        <p:sp>
          <p:nvSpPr>
            <p:cNvPr id="222" name="Freeform 38">
              <a:extLst>
                <a:ext uri="{FF2B5EF4-FFF2-40B4-BE49-F238E27FC236}">
                  <a16:creationId xmlns:a16="http://schemas.microsoft.com/office/drawing/2014/main" id="{BC0327C4-D4EE-4A74-8A7D-4C535AB65293}"/>
                </a:ext>
              </a:extLst>
            </p:cNvPr>
            <p:cNvSpPr>
              <a:spLocks/>
            </p:cNvSpPr>
            <p:nvPr/>
          </p:nvSpPr>
          <p:spPr bwMode="auto">
            <a:xfrm>
              <a:off x="1792452" y="1719139"/>
              <a:ext cx="2802826" cy="149975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chemeClr val="bg1">
                <a:lumMod val="95000"/>
              </a:schemeClr>
            </a:solidFill>
            <a:ln>
              <a:noFill/>
            </a:ln>
          </p:spPr>
          <p:txBody>
            <a:bodyPr vert="horz" wrap="square" lIns="91427" tIns="45713" rIns="91427" bIns="45713" numCol="1" anchor="t" anchorCtr="0" compatLnSpc="1">
              <a:prstTxWarp prst="textNoShape">
                <a:avLst/>
              </a:prstTxWarp>
            </a:bodyPr>
            <a:lstStyle/>
            <a:p>
              <a:pPr defTabSz="914225">
                <a:defRPr/>
              </a:pPr>
              <a:endParaRPr lang="en-US" kern="0">
                <a:solidFill>
                  <a:schemeClr val="bg1"/>
                </a:solidFill>
              </a:endParaRPr>
            </a:p>
          </p:txBody>
        </p:sp>
        <p:sp>
          <p:nvSpPr>
            <p:cNvPr id="219" name="Freeform 38">
              <a:extLst>
                <a:ext uri="{FF2B5EF4-FFF2-40B4-BE49-F238E27FC236}">
                  <a16:creationId xmlns:a16="http://schemas.microsoft.com/office/drawing/2014/main" id="{0050C1C0-6FFF-4567-8DC0-4BD212D6C050}"/>
                </a:ext>
              </a:extLst>
            </p:cNvPr>
            <p:cNvSpPr>
              <a:spLocks/>
            </p:cNvSpPr>
            <p:nvPr/>
          </p:nvSpPr>
          <p:spPr bwMode="auto">
            <a:xfrm>
              <a:off x="1705071" y="1646143"/>
              <a:ext cx="2802826" cy="149975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defTabSz="914225">
                <a:defRPr/>
              </a:pPr>
              <a:endParaRPr lang="en-US" kern="0">
                <a:solidFill>
                  <a:schemeClr val="bg1"/>
                </a:solidFill>
              </a:endParaRPr>
            </a:p>
          </p:txBody>
        </p:sp>
      </p:grpSp>
      <p:sp>
        <p:nvSpPr>
          <p:cNvPr id="220" name="Rectangle 219">
            <a:extLst>
              <a:ext uri="{FF2B5EF4-FFF2-40B4-BE49-F238E27FC236}">
                <a16:creationId xmlns:a16="http://schemas.microsoft.com/office/drawing/2014/main" id="{8114B3DE-175C-40E0-BF47-E9FE53B82A46}"/>
              </a:ext>
            </a:extLst>
          </p:cNvPr>
          <p:cNvSpPr/>
          <p:nvPr/>
        </p:nvSpPr>
        <p:spPr>
          <a:xfrm>
            <a:off x="7877148" y="1847143"/>
            <a:ext cx="2416851" cy="452590"/>
          </a:xfrm>
          <a:prstGeom prst="rect">
            <a:avLst/>
          </a:prstGeom>
        </p:spPr>
        <p:txBody>
          <a:bodyPr wrap="square">
            <a:spAutoFit/>
          </a:bodyPr>
          <a:lstStyle/>
          <a:p>
            <a:pPr algn="ctr" defTabSz="914225">
              <a:defRPr/>
            </a:pPr>
            <a:r>
              <a:rPr lang="en-US" sz="1176" kern="0" dirty="0">
                <a:solidFill>
                  <a:schemeClr val="bg1"/>
                </a:solidFill>
              </a:rPr>
              <a:t> </a:t>
            </a:r>
            <a:r>
              <a:rPr lang="en-US" sz="1176" b="1" kern="0" dirty="0">
                <a:solidFill>
                  <a:schemeClr val="bg1"/>
                </a:solidFill>
              </a:rPr>
              <a:t>Business-lead</a:t>
            </a:r>
            <a:r>
              <a:rPr lang="en-US" sz="1176" kern="0" dirty="0">
                <a:solidFill>
                  <a:schemeClr val="bg1"/>
                </a:solidFill>
              </a:rPr>
              <a:t> </a:t>
            </a:r>
            <a:r>
              <a:rPr lang="en-US" sz="1176" b="1" kern="0" dirty="0">
                <a:solidFill>
                  <a:schemeClr val="bg1"/>
                </a:solidFill>
              </a:rPr>
              <a:t>policies &amp; rules; </a:t>
            </a:r>
            <a:br>
              <a:rPr lang="en-US" sz="1176" b="1" kern="0" dirty="0">
                <a:solidFill>
                  <a:schemeClr val="bg1"/>
                </a:solidFill>
              </a:rPr>
            </a:br>
            <a:r>
              <a:rPr lang="en-US" sz="1176" b="1" kern="0" dirty="0">
                <a:solidFill>
                  <a:schemeClr val="bg1"/>
                </a:solidFill>
              </a:rPr>
              <a:t>configured by IT</a:t>
            </a:r>
          </a:p>
        </p:txBody>
      </p:sp>
      <p:cxnSp>
        <p:nvCxnSpPr>
          <p:cNvPr id="221" name="Straight Connector 220">
            <a:extLst>
              <a:ext uri="{FF2B5EF4-FFF2-40B4-BE49-F238E27FC236}">
                <a16:creationId xmlns:a16="http://schemas.microsoft.com/office/drawing/2014/main" id="{DFFD4932-28E0-411C-A6F3-37CA9C69ACE7}"/>
              </a:ext>
            </a:extLst>
          </p:cNvPr>
          <p:cNvCxnSpPr>
            <a:cxnSpLocks/>
          </p:cNvCxnSpPr>
          <p:nvPr/>
        </p:nvCxnSpPr>
        <p:spPr>
          <a:xfrm>
            <a:off x="9968309" y="4482977"/>
            <a:ext cx="565455" cy="138859"/>
          </a:xfrm>
          <a:prstGeom prst="line">
            <a:avLst/>
          </a:prstGeom>
          <a:ln w="57150">
            <a:solidFill>
              <a:schemeClr val="bg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9A2550E-BD92-4604-BD93-E4DFB078AE94}"/>
              </a:ext>
            </a:extLst>
          </p:cNvPr>
          <p:cNvCxnSpPr>
            <a:cxnSpLocks/>
          </p:cNvCxnSpPr>
          <p:nvPr/>
        </p:nvCxnSpPr>
        <p:spPr>
          <a:xfrm flipV="1">
            <a:off x="10011272" y="3916152"/>
            <a:ext cx="565455" cy="138859"/>
          </a:xfrm>
          <a:prstGeom prst="line">
            <a:avLst/>
          </a:prstGeom>
          <a:ln w="57150">
            <a:solidFill>
              <a:schemeClr val="bg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224" name="Group 223">
            <a:extLst>
              <a:ext uri="{FF2B5EF4-FFF2-40B4-BE49-F238E27FC236}">
                <a16:creationId xmlns:a16="http://schemas.microsoft.com/office/drawing/2014/main" id="{5B87664D-6108-4F04-9CF9-68182D8F47A9}"/>
              </a:ext>
            </a:extLst>
          </p:cNvPr>
          <p:cNvGrpSpPr/>
          <p:nvPr/>
        </p:nvGrpSpPr>
        <p:grpSpPr>
          <a:xfrm>
            <a:off x="8922682" y="1261272"/>
            <a:ext cx="481170" cy="568889"/>
            <a:chOff x="3051962" y="1300819"/>
            <a:chExt cx="673698" cy="796516"/>
          </a:xfrm>
          <a:solidFill>
            <a:schemeClr val="bg1">
              <a:lumMod val="75000"/>
            </a:schemeClr>
          </a:solidFill>
        </p:grpSpPr>
        <p:sp>
          <p:nvSpPr>
            <p:cNvPr id="225" name="Freeform 5">
              <a:extLst>
                <a:ext uri="{FF2B5EF4-FFF2-40B4-BE49-F238E27FC236}">
                  <a16:creationId xmlns:a16="http://schemas.microsoft.com/office/drawing/2014/main" id="{18D93408-F18B-4FC1-82B5-7E19A0775858}"/>
                </a:ext>
              </a:extLst>
            </p:cNvPr>
            <p:cNvSpPr>
              <a:spLocks noEditPoints="1"/>
            </p:cNvSpPr>
            <p:nvPr/>
          </p:nvSpPr>
          <p:spPr bwMode="auto">
            <a:xfrm>
              <a:off x="3407142" y="1793413"/>
              <a:ext cx="318518" cy="303922"/>
            </a:xfrm>
            <a:custGeom>
              <a:avLst/>
              <a:gdLst>
                <a:gd name="T0" fmla="*/ 410 w 821"/>
                <a:gd name="T1" fmla="*/ 0 h 821"/>
                <a:gd name="T2" fmla="*/ 0 w 821"/>
                <a:gd name="T3" fmla="*/ 411 h 821"/>
                <a:gd name="T4" fmla="*/ 410 w 821"/>
                <a:gd name="T5" fmla="*/ 821 h 821"/>
                <a:gd name="T6" fmla="*/ 821 w 821"/>
                <a:gd name="T7" fmla="*/ 411 h 821"/>
                <a:gd name="T8" fmla="*/ 410 w 821"/>
                <a:gd name="T9" fmla="*/ 0 h 821"/>
                <a:gd name="T10" fmla="*/ 336 w 821"/>
                <a:gd name="T11" fmla="*/ 584 h 821"/>
                <a:gd name="T12" fmla="*/ 192 w 821"/>
                <a:gd name="T13" fmla="*/ 387 h 821"/>
                <a:gd name="T14" fmla="*/ 297 w 821"/>
                <a:gd name="T15" fmla="*/ 387 h 821"/>
                <a:gd name="T16" fmla="*/ 440 w 821"/>
                <a:gd name="T17" fmla="*/ 584 h 821"/>
                <a:gd name="T18" fmla="*/ 336 w 821"/>
                <a:gd name="T19" fmla="*/ 584 h 821"/>
                <a:gd name="T20" fmla="*/ 455 w 821"/>
                <a:gd name="T21" fmla="*/ 569 h 821"/>
                <a:gd name="T22" fmla="*/ 397 w 821"/>
                <a:gd name="T23" fmla="*/ 489 h 821"/>
                <a:gd name="T24" fmla="*/ 528 w 821"/>
                <a:gd name="T25" fmla="*/ 226 h 821"/>
                <a:gd name="T26" fmla="*/ 623 w 821"/>
                <a:gd name="T27" fmla="*/ 226 h 821"/>
                <a:gd name="T28" fmla="*/ 455 w 821"/>
                <a:gd name="T29" fmla="*/ 56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1" h="821">
                  <a:moveTo>
                    <a:pt x="410" y="0"/>
                  </a:moveTo>
                  <a:cubicBezTo>
                    <a:pt x="184" y="0"/>
                    <a:pt x="0" y="184"/>
                    <a:pt x="0" y="411"/>
                  </a:cubicBezTo>
                  <a:cubicBezTo>
                    <a:pt x="0" y="637"/>
                    <a:pt x="184" y="821"/>
                    <a:pt x="410" y="821"/>
                  </a:cubicBezTo>
                  <a:cubicBezTo>
                    <a:pt x="637" y="821"/>
                    <a:pt x="821" y="637"/>
                    <a:pt x="821" y="411"/>
                  </a:cubicBezTo>
                  <a:cubicBezTo>
                    <a:pt x="821" y="184"/>
                    <a:pt x="637" y="0"/>
                    <a:pt x="410" y="0"/>
                  </a:cubicBezTo>
                  <a:close/>
                  <a:moveTo>
                    <a:pt x="336" y="584"/>
                  </a:moveTo>
                  <a:cubicBezTo>
                    <a:pt x="192" y="387"/>
                    <a:pt x="192" y="387"/>
                    <a:pt x="192" y="387"/>
                  </a:cubicBezTo>
                  <a:cubicBezTo>
                    <a:pt x="297" y="387"/>
                    <a:pt x="297" y="387"/>
                    <a:pt x="297" y="387"/>
                  </a:cubicBezTo>
                  <a:cubicBezTo>
                    <a:pt x="440" y="584"/>
                    <a:pt x="440" y="584"/>
                    <a:pt x="440" y="584"/>
                  </a:cubicBezTo>
                  <a:lnTo>
                    <a:pt x="336" y="584"/>
                  </a:lnTo>
                  <a:close/>
                  <a:moveTo>
                    <a:pt x="455" y="569"/>
                  </a:moveTo>
                  <a:cubicBezTo>
                    <a:pt x="397" y="489"/>
                    <a:pt x="397" y="489"/>
                    <a:pt x="397" y="489"/>
                  </a:cubicBezTo>
                  <a:cubicBezTo>
                    <a:pt x="528" y="226"/>
                    <a:pt x="528" y="226"/>
                    <a:pt x="528" y="226"/>
                  </a:cubicBezTo>
                  <a:cubicBezTo>
                    <a:pt x="623" y="226"/>
                    <a:pt x="623" y="226"/>
                    <a:pt x="623" y="226"/>
                  </a:cubicBezTo>
                  <a:lnTo>
                    <a:pt x="455" y="569"/>
                  </a:lnTo>
                  <a:close/>
                </a:path>
              </a:pathLst>
            </a:custGeom>
            <a:grpFill/>
            <a:ln>
              <a:noFill/>
            </a:ln>
            <a:extLst/>
          </p:spPr>
          <p:txBody>
            <a:bodyPr vert="horz" wrap="square" lIns="91414" tIns="45706" rIns="91414" bIns="45706" numCol="1" anchor="t" anchorCtr="0" compatLnSpc="1">
              <a:prstTxWarp prst="textNoShape">
                <a:avLst/>
              </a:prstTxWarp>
            </a:bodyPr>
            <a:lstStyle/>
            <a:p>
              <a:pPr defTabSz="914049">
                <a:defRPr/>
              </a:pPr>
              <a:endParaRPr lang="en-US" kern="0">
                <a:ln>
                  <a:solidFill>
                    <a:sysClr val="windowText" lastClr="000000"/>
                  </a:solidFill>
                </a:ln>
                <a:solidFill>
                  <a:schemeClr val="bg1"/>
                </a:solidFill>
              </a:endParaRPr>
            </a:p>
          </p:txBody>
        </p:sp>
        <p:sp>
          <p:nvSpPr>
            <p:cNvPr id="226" name="Freeform 6">
              <a:extLst>
                <a:ext uri="{FF2B5EF4-FFF2-40B4-BE49-F238E27FC236}">
                  <a16:creationId xmlns:a16="http://schemas.microsoft.com/office/drawing/2014/main" id="{AC9D56FB-B95D-4516-9C1E-0EE1BCE32DC6}"/>
                </a:ext>
              </a:extLst>
            </p:cNvPr>
            <p:cNvSpPr>
              <a:spLocks/>
            </p:cNvSpPr>
            <p:nvPr/>
          </p:nvSpPr>
          <p:spPr bwMode="auto">
            <a:xfrm>
              <a:off x="3051962" y="1300819"/>
              <a:ext cx="542285" cy="657456"/>
            </a:xfrm>
            <a:custGeom>
              <a:avLst/>
              <a:gdLst>
                <a:gd name="T0" fmla="*/ 872 w 1398"/>
                <a:gd name="T1" fmla="*/ 1776 h 1776"/>
                <a:gd name="T2" fmla="*/ 867 w 1398"/>
                <a:gd name="T3" fmla="*/ 1711 h 1776"/>
                <a:gd name="T4" fmla="*/ 1304 w 1398"/>
                <a:gd name="T5" fmla="*/ 1273 h 1776"/>
                <a:gd name="T6" fmla="*/ 1398 w 1398"/>
                <a:gd name="T7" fmla="*/ 1284 h 1776"/>
                <a:gd name="T8" fmla="*/ 1192 w 1398"/>
                <a:gd name="T9" fmla="*/ 1174 h 1776"/>
                <a:gd name="T10" fmla="*/ 982 w 1398"/>
                <a:gd name="T11" fmla="*/ 1073 h 1776"/>
                <a:gd name="T12" fmla="*/ 982 w 1398"/>
                <a:gd name="T13" fmla="*/ 1000 h 1776"/>
                <a:gd name="T14" fmla="*/ 1238 w 1398"/>
                <a:gd name="T15" fmla="*/ 502 h 1776"/>
                <a:gd name="T16" fmla="*/ 819 w 1398"/>
                <a:gd name="T17" fmla="*/ 0 h 1776"/>
                <a:gd name="T18" fmla="*/ 400 w 1398"/>
                <a:gd name="T19" fmla="*/ 502 h 1776"/>
                <a:gd name="T20" fmla="*/ 655 w 1398"/>
                <a:gd name="T21" fmla="*/ 1000 h 1776"/>
                <a:gd name="T22" fmla="*/ 655 w 1398"/>
                <a:gd name="T23" fmla="*/ 1073 h 1776"/>
                <a:gd name="T24" fmla="*/ 446 w 1398"/>
                <a:gd name="T25" fmla="*/ 1174 h 1776"/>
                <a:gd name="T26" fmla="*/ 0 w 1398"/>
                <a:gd name="T27" fmla="*/ 1519 h 1776"/>
                <a:gd name="T28" fmla="*/ 0 w 1398"/>
                <a:gd name="T29" fmla="*/ 1776 h 1776"/>
                <a:gd name="T30" fmla="*/ 774 w 1398"/>
                <a:gd name="T31" fmla="*/ 1776 h 1776"/>
                <a:gd name="T32" fmla="*/ 774 w 1398"/>
                <a:gd name="T33" fmla="*/ 1776 h 1776"/>
                <a:gd name="T34" fmla="*/ 872 w 1398"/>
                <a:gd name="T35" fmla="*/ 177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8" h="1776">
                  <a:moveTo>
                    <a:pt x="872" y="1776"/>
                  </a:moveTo>
                  <a:cubicBezTo>
                    <a:pt x="869" y="1755"/>
                    <a:pt x="867" y="1733"/>
                    <a:pt x="867" y="1711"/>
                  </a:cubicBezTo>
                  <a:cubicBezTo>
                    <a:pt x="867" y="1469"/>
                    <a:pt x="1063" y="1273"/>
                    <a:pt x="1304" y="1273"/>
                  </a:cubicBezTo>
                  <a:cubicBezTo>
                    <a:pt x="1336" y="1273"/>
                    <a:pt x="1368" y="1277"/>
                    <a:pt x="1398" y="1284"/>
                  </a:cubicBezTo>
                  <a:cubicBezTo>
                    <a:pt x="1326" y="1242"/>
                    <a:pt x="1251" y="1204"/>
                    <a:pt x="1192" y="1174"/>
                  </a:cubicBezTo>
                  <a:cubicBezTo>
                    <a:pt x="1029" y="1093"/>
                    <a:pt x="982" y="1073"/>
                    <a:pt x="982" y="1073"/>
                  </a:cubicBezTo>
                  <a:cubicBezTo>
                    <a:pt x="982" y="1000"/>
                    <a:pt x="982" y="1000"/>
                    <a:pt x="982" y="1000"/>
                  </a:cubicBezTo>
                  <a:cubicBezTo>
                    <a:pt x="1132" y="918"/>
                    <a:pt x="1238" y="726"/>
                    <a:pt x="1238" y="502"/>
                  </a:cubicBezTo>
                  <a:cubicBezTo>
                    <a:pt x="1238" y="203"/>
                    <a:pt x="1050" y="0"/>
                    <a:pt x="819" y="0"/>
                  </a:cubicBezTo>
                  <a:cubicBezTo>
                    <a:pt x="587" y="0"/>
                    <a:pt x="400" y="203"/>
                    <a:pt x="400" y="502"/>
                  </a:cubicBezTo>
                  <a:cubicBezTo>
                    <a:pt x="400" y="726"/>
                    <a:pt x="505" y="918"/>
                    <a:pt x="655" y="1000"/>
                  </a:cubicBezTo>
                  <a:cubicBezTo>
                    <a:pt x="655" y="1073"/>
                    <a:pt x="655" y="1073"/>
                    <a:pt x="655" y="1073"/>
                  </a:cubicBezTo>
                  <a:cubicBezTo>
                    <a:pt x="655" y="1073"/>
                    <a:pt x="608" y="1093"/>
                    <a:pt x="446" y="1174"/>
                  </a:cubicBezTo>
                  <a:cubicBezTo>
                    <a:pt x="284" y="1256"/>
                    <a:pt x="0" y="1397"/>
                    <a:pt x="0" y="1519"/>
                  </a:cubicBezTo>
                  <a:cubicBezTo>
                    <a:pt x="0" y="1641"/>
                    <a:pt x="0" y="1776"/>
                    <a:pt x="0" y="1776"/>
                  </a:cubicBezTo>
                  <a:cubicBezTo>
                    <a:pt x="774" y="1776"/>
                    <a:pt x="774" y="1776"/>
                    <a:pt x="774" y="1776"/>
                  </a:cubicBezTo>
                  <a:cubicBezTo>
                    <a:pt x="774" y="1776"/>
                    <a:pt x="774" y="1776"/>
                    <a:pt x="774" y="1776"/>
                  </a:cubicBezTo>
                  <a:lnTo>
                    <a:pt x="872" y="1776"/>
                  </a:lnTo>
                  <a:close/>
                </a:path>
              </a:pathLst>
            </a:custGeom>
            <a:grpFill/>
            <a:ln>
              <a:noFill/>
            </a:ln>
            <a:extLst/>
          </p:spPr>
          <p:txBody>
            <a:bodyPr vert="horz" wrap="square" lIns="91414" tIns="45706" rIns="91414" bIns="45706" numCol="1" anchor="t" anchorCtr="0" compatLnSpc="1">
              <a:prstTxWarp prst="textNoShape">
                <a:avLst/>
              </a:prstTxWarp>
            </a:bodyPr>
            <a:lstStyle/>
            <a:p>
              <a:pPr defTabSz="914049">
                <a:defRPr/>
              </a:pPr>
              <a:endParaRPr lang="en-US" kern="0">
                <a:solidFill>
                  <a:schemeClr val="bg1"/>
                </a:solidFill>
              </a:endParaRPr>
            </a:p>
          </p:txBody>
        </p:sp>
      </p:grpSp>
      <p:grpSp>
        <p:nvGrpSpPr>
          <p:cNvPr id="29" name="Group 28">
            <a:extLst>
              <a:ext uri="{FF2B5EF4-FFF2-40B4-BE49-F238E27FC236}">
                <a16:creationId xmlns:a16="http://schemas.microsoft.com/office/drawing/2014/main" id="{0847EF43-CF87-453E-A8C1-2BFB36A80C86}"/>
              </a:ext>
            </a:extLst>
          </p:cNvPr>
          <p:cNvGrpSpPr/>
          <p:nvPr/>
        </p:nvGrpSpPr>
        <p:grpSpPr>
          <a:xfrm>
            <a:off x="9003875" y="2616849"/>
            <a:ext cx="224926" cy="606729"/>
            <a:chOff x="3321297" y="2969785"/>
            <a:chExt cx="229436" cy="774224"/>
          </a:xfrm>
        </p:grpSpPr>
        <p:cxnSp>
          <p:nvCxnSpPr>
            <p:cNvPr id="227" name="Straight Arrow Connector 226">
              <a:extLst>
                <a:ext uri="{FF2B5EF4-FFF2-40B4-BE49-F238E27FC236}">
                  <a16:creationId xmlns:a16="http://schemas.microsoft.com/office/drawing/2014/main" id="{406E985F-1ABB-4CF6-8A75-02B6C17DE9BA}"/>
                </a:ext>
              </a:extLst>
            </p:cNvPr>
            <p:cNvCxnSpPr/>
            <p:nvPr/>
          </p:nvCxnSpPr>
          <p:spPr>
            <a:xfrm rot="5400000">
              <a:off x="3163621" y="3356897"/>
              <a:ext cx="774224" cy="0"/>
            </a:xfrm>
            <a:prstGeom prst="straightConnector1">
              <a:avLst/>
            </a:prstGeom>
            <a:noFill/>
            <a:ln w="57150" cap="flat" cmpd="sng" algn="ctr">
              <a:solidFill>
                <a:schemeClr val="bg1"/>
              </a:solidFill>
              <a:prstDash val="solid"/>
              <a:tailEnd type="triangle" w="med" len="sm"/>
            </a:ln>
            <a:effectLst/>
          </p:spPr>
        </p:cxnSp>
        <p:cxnSp>
          <p:nvCxnSpPr>
            <p:cNvPr id="228" name="Straight Arrow Connector 227">
              <a:extLst>
                <a:ext uri="{FF2B5EF4-FFF2-40B4-BE49-F238E27FC236}">
                  <a16:creationId xmlns:a16="http://schemas.microsoft.com/office/drawing/2014/main" id="{08F6086C-7562-4600-9F2D-CFC361B401E6}"/>
                </a:ext>
              </a:extLst>
            </p:cNvPr>
            <p:cNvCxnSpPr/>
            <p:nvPr/>
          </p:nvCxnSpPr>
          <p:spPr>
            <a:xfrm rot="16200000" flipV="1">
              <a:off x="2934185" y="3356897"/>
              <a:ext cx="774224" cy="0"/>
            </a:xfrm>
            <a:prstGeom prst="straightConnector1">
              <a:avLst/>
            </a:prstGeom>
            <a:noFill/>
            <a:ln w="57150" cap="flat" cmpd="sng" algn="ctr">
              <a:solidFill>
                <a:schemeClr val="bg1"/>
              </a:solidFill>
              <a:prstDash val="solid"/>
              <a:tailEnd type="triangle" w="med" len="sm"/>
            </a:ln>
            <a:effectLst/>
          </p:spPr>
        </p:cxnSp>
      </p:grpSp>
      <p:sp>
        <p:nvSpPr>
          <p:cNvPr id="52" name="Rectangle 24">
            <a:extLst>
              <a:ext uri="{FF2B5EF4-FFF2-40B4-BE49-F238E27FC236}">
                <a16:creationId xmlns:a16="http://schemas.microsoft.com/office/drawing/2014/main" id="{18915F9B-3719-4008-A498-7931105435DF}"/>
              </a:ext>
            </a:extLst>
          </p:cNvPr>
          <p:cNvSpPr/>
          <p:nvPr/>
        </p:nvSpPr>
        <p:spPr>
          <a:xfrm>
            <a:off x="464295" y="1990415"/>
            <a:ext cx="5152544" cy="914272"/>
          </a:xfrm>
          <a:prstGeom prst="rect">
            <a:avLst/>
          </a:prstGeom>
          <a:noFill/>
          <a:ln cap="flat">
            <a:noFill/>
            <a:prstDash val="solid"/>
          </a:ln>
        </p:spPr>
        <p:txBody>
          <a:bodyPr vert="horz" wrap="square" lIns="0" tIns="46632" rIns="91426" bIns="46632" anchor="ctr" anchorCtr="0" compatLnSpc="1">
            <a:noAutofit/>
          </a:bodyPr>
          <a:lstStyle/>
          <a:p>
            <a:pPr defTabSz="932295">
              <a:defRPr sz="1800" b="0" i="0" u="none" strike="noStrike" kern="0" cap="none" spc="0" baseline="0">
                <a:solidFill>
                  <a:srgbClr val="000000"/>
                </a:solidFill>
                <a:uFillTx/>
              </a:defRPr>
            </a:pPr>
            <a:r>
              <a:rPr lang="en-US" sz="1568" b="1" dirty="0">
                <a:solidFill>
                  <a:schemeClr val="bg1"/>
                </a:solidFill>
              </a:rPr>
              <a:t>Automatic classification</a:t>
            </a:r>
          </a:p>
          <a:p>
            <a:pPr defTabSz="932295">
              <a:spcAft>
                <a:spcPts val="588"/>
              </a:spcAft>
              <a:defRPr sz="1800" b="0" i="0" u="none" strike="noStrike" kern="0" cap="none" spc="0" baseline="0">
                <a:solidFill>
                  <a:srgbClr val="000000"/>
                </a:solidFill>
                <a:uFillTx/>
              </a:defRPr>
            </a:pPr>
            <a:r>
              <a:rPr lang="en-US" sz="1568" kern="0" dirty="0">
                <a:solidFill>
                  <a:schemeClr val="bg1"/>
                </a:solidFill>
              </a:rPr>
              <a:t>Policies can be set by IT Admins for automatically  applying classification and protection to data</a:t>
            </a:r>
          </a:p>
        </p:txBody>
      </p:sp>
      <p:sp>
        <p:nvSpPr>
          <p:cNvPr id="53" name="Rectangle 24">
            <a:extLst>
              <a:ext uri="{FF2B5EF4-FFF2-40B4-BE49-F238E27FC236}">
                <a16:creationId xmlns:a16="http://schemas.microsoft.com/office/drawing/2014/main" id="{3DEDDF86-0ECE-4077-A91E-038F9402E640}"/>
              </a:ext>
            </a:extLst>
          </p:cNvPr>
          <p:cNvSpPr/>
          <p:nvPr/>
        </p:nvSpPr>
        <p:spPr>
          <a:xfrm>
            <a:off x="464295" y="3089897"/>
            <a:ext cx="5152544" cy="914272"/>
          </a:xfrm>
          <a:prstGeom prst="rect">
            <a:avLst/>
          </a:prstGeom>
          <a:noFill/>
          <a:ln cap="flat">
            <a:noFill/>
            <a:prstDash val="solid"/>
          </a:ln>
        </p:spPr>
        <p:txBody>
          <a:bodyPr vert="horz" wrap="square" lIns="0" tIns="46632" rIns="91426" bIns="46632" anchor="ctr" anchorCtr="0" compatLnSpc="1">
            <a:noAutofit/>
          </a:bodyPr>
          <a:lstStyle/>
          <a:p>
            <a:pPr defTabSz="932295">
              <a:defRPr sz="1800" b="0" i="0" u="none" strike="noStrike" kern="0" cap="none" spc="0" baseline="0">
                <a:solidFill>
                  <a:srgbClr val="000000"/>
                </a:solidFill>
                <a:uFillTx/>
              </a:defRPr>
            </a:pPr>
            <a:r>
              <a:rPr lang="en-US" sz="1568" b="1" kern="0" dirty="0">
                <a:solidFill>
                  <a:schemeClr val="bg1"/>
                </a:solidFill>
              </a:rPr>
              <a:t>Recommended classification</a:t>
            </a:r>
          </a:p>
          <a:p>
            <a:pPr defTabSz="932295">
              <a:defRPr sz="1800" b="0" i="0" u="none" strike="noStrike" kern="0" cap="none" spc="0" baseline="0">
                <a:solidFill>
                  <a:srgbClr val="000000"/>
                </a:solidFill>
                <a:uFillTx/>
              </a:defRPr>
            </a:pPr>
            <a:r>
              <a:rPr lang="en-US" sz="1568" kern="0" dirty="0">
                <a:solidFill>
                  <a:schemeClr val="bg1"/>
                </a:solidFill>
              </a:rPr>
              <a:t>Based on the content you’re working on, you can be prompted with suggested classification</a:t>
            </a:r>
          </a:p>
        </p:txBody>
      </p:sp>
      <p:sp>
        <p:nvSpPr>
          <p:cNvPr id="54" name="Rectangle 24">
            <a:extLst>
              <a:ext uri="{FF2B5EF4-FFF2-40B4-BE49-F238E27FC236}">
                <a16:creationId xmlns:a16="http://schemas.microsoft.com/office/drawing/2014/main" id="{534E6CBD-6759-4D4C-AE0C-263177E21AE7}"/>
              </a:ext>
            </a:extLst>
          </p:cNvPr>
          <p:cNvSpPr/>
          <p:nvPr/>
        </p:nvSpPr>
        <p:spPr>
          <a:xfrm>
            <a:off x="464295" y="4189379"/>
            <a:ext cx="5152544" cy="914272"/>
          </a:xfrm>
          <a:prstGeom prst="rect">
            <a:avLst/>
          </a:prstGeom>
          <a:noFill/>
          <a:ln cap="flat">
            <a:noFill/>
            <a:prstDash val="solid"/>
          </a:ln>
        </p:spPr>
        <p:txBody>
          <a:bodyPr vert="horz" wrap="square" lIns="0" tIns="46632" rIns="91426" bIns="46632" anchor="ctr" anchorCtr="0" compatLnSpc="1">
            <a:noAutofit/>
          </a:bodyPr>
          <a:lstStyle/>
          <a:p>
            <a:pPr defTabSz="932295">
              <a:defRPr sz="1800" b="0" i="0" u="none" strike="noStrike" kern="0" cap="none" spc="0" baseline="0">
                <a:solidFill>
                  <a:srgbClr val="000000"/>
                </a:solidFill>
                <a:uFillTx/>
              </a:defRPr>
            </a:pPr>
            <a:r>
              <a:rPr lang="en-US" sz="1568" b="1" kern="0" dirty="0">
                <a:solidFill>
                  <a:schemeClr val="bg1"/>
                </a:solidFill>
              </a:rPr>
              <a:t>Manual reclassification</a:t>
            </a:r>
          </a:p>
          <a:p>
            <a:pPr defTabSz="932295">
              <a:defRPr sz="1800" b="0" i="0" u="none" strike="noStrike" kern="0" cap="none" spc="0" baseline="0">
                <a:solidFill>
                  <a:srgbClr val="000000"/>
                </a:solidFill>
                <a:uFillTx/>
              </a:defRPr>
            </a:pPr>
            <a:r>
              <a:rPr lang="en-US" sz="1568" kern="0" dirty="0">
                <a:solidFill>
                  <a:schemeClr val="bg1"/>
                </a:solidFill>
              </a:rPr>
              <a:t>You can override a classification and optionally be required to provide a justification</a:t>
            </a:r>
          </a:p>
        </p:txBody>
      </p:sp>
      <p:sp>
        <p:nvSpPr>
          <p:cNvPr id="55" name="Rectangle 24">
            <a:extLst>
              <a:ext uri="{FF2B5EF4-FFF2-40B4-BE49-F238E27FC236}">
                <a16:creationId xmlns:a16="http://schemas.microsoft.com/office/drawing/2014/main" id="{0C9836D2-98EB-4F20-B4A1-047D77F59CBD}"/>
              </a:ext>
            </a:extLst>
          </p:cNvPr>
          <p:cNvSpPr/>
          <p:nvPr/>
        </p:nvSpPr>
        <p:spPr>
          <a:xfrm>
            <a:off x="464295" y="5288862"/>
            <a:ext cx="5152544" cy="914272"/>
          </a:xfrm>
          <a:prstGeom prst="rect">
            <a:avLst/>
          </a:prstGeom>
          <a:noFill/>
          <a:ln cap="flat">
            <a:noFill/>
            <a:prstDash val="solid"/>
          </a:ln>
        </p:spPr>
        <p:txBody>
          <a:bodyPr vert="horz" wrap="square" lIns="0" tIns="46632" rIns="91426" bIns="46632" anchor="ctr" anchorCtr="0" compatLnSpc="1">
            <a:noAutofit/>
          </a:bodyPr>
          <a:lstStyle/>
          <a:p>
            <a:pPr defTabSz="932295">
              <a:defRPr sz="1800" b="0" i="0" u="none" strike="noStrike" kern="0" cap="none" spc="0" baseline="0">
                <a:solidFill>
                  <a:srgbClr val="000000"/>
                </a:solidFill>
                <a:uFillTx/>
              </a:defRPr>
            </a:pPr>
            <a:r>
              <a:rPr lang="en-US" sz="1568" b="1" kern="0" dirty="0">
                <a:solidFill>
                  <a:schemeClr val="bg1"/>
                </a:solidFill>
              </a:rPr>
              <a:t>User-specified classification</a:t>
            </a:r>
          </a:p>
          <a:p>
            <a:pPr defTabSz="932295">
              <a:defRPr sz="1800" b="0" i="0" u="none" strike="noStrike" kern="0" cap="none" spc="0" baseline="0">
                <a:solidFill>
                  <a:srgbClr val="000000"/>
                </a:solidFill>
                <a:uFillTx/>
              </a:defRPr>
            </a:pPr>
            <a:r>
              <a:rPr lang="en-US" sz="1568" kern="0" dirty="0">
                <a:solidFill>
                  <a:schemeClr val="bg1"/>
                </a:solidFill>
              </a:rPr>
              <a:t>Users can choose to apply a sensitivity label to the email or file they are working on with a single click</a:t>
            </a:r>
          </a:p>
        </p:txBody>
      </p:sp>
      <p:sp>
        <p:nvSpPr>
          <p:cNvPr id="62" name="Title 1">
            <a:extLst>
              <a:ext uri="{FF2B5EF4-FFF2-40B4-BE49-F238E27FC236}">
                <a16:creationId xmlns:a16="http://schemas.microsoft.com/office/drawing/2014/main" id="{9B0B8150-E57F-4745-8A1D-4E295CC89C10}"/>
              </a:ext>
            </a:extLst>
          </p:cNvPr>
          <p:cNvSpPr txBox="1">
            <a:spLocks/>
          </p:cNvSpPr>
          <p:nvPr/>
        </p:nvSpPr>
        <p:spPr>
          <a:xfrm>
            <a:off x="1163093" y="472187"/>
            <a:ext cx="5109621" cy="863849"/>
          </a:xfrm>
          <a:prstGeom prst="rect">
            <a:avLst/>
          </a:prstGeom>
          <a:noFill/>
          <a:ln>
            <a:noFill/>
          </a:ln>
        </p:spPr>
        <p:txBody>
          <a:bodyPr vert="horz" wrap="square" lIns="143428"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lvl="0">
              <a:defRPr/>
            </a:pPr>
            <a:r>
              <a:rPr lang="en-US" sz="2745" dirty="0">
                <a:solidFill>
                  <a:schemeClr val="bg1"/>
                </a:solidFill>
              </a:rPr>
              <a:t>Classify information based on </a:t>
            </a:r>
            <a:r>
              <a:rPr lang="en-US" sz="2745" b="1" dirty="0">
                <a:solidFill>
                  <a:schemeClr val="bg1"/>
                </a:solidFill>
              </a:rPr>
              <a:t>sensitivity</a:t>
            </a:r>
          </a:p>
        </p:txBody>
      </p:sp>
    </p:spTree>
    <p:extLst>
      <p:ext uri="{BB962C8B-B14F-4D97-AF65-F5344CB8AC3E}">
        <p14:creationId xmlns:p14="http://schemas.microsoft.com/office/powerpoint/2010/main" val="8315624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wheel(1)">
                                      <p:cBhvr>
                                        <p:cTn id="7" dur="750"/>
                                        <p:tgtEl>
                                          <p:spTgt spid="205"/>
                                        </p:tgtEl>
                                      </p:cBhvr>
                                    </p:animEffect>
                                  </p:childTnLst>
                                </p:cTn>
                              </p:par>
                              <p:par>
                                <p:cTn id="8" presetID="10" presetClass="entr" presetSubtype="0" fill="hold" nodeType="withEffect">
                                  <p:stCondLst>
                                    <p:cond delay="25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500"/>
                                        <p:tgtEl>
                                          <p:spTgt spid="190"/>
                                        </p:tgtEl>
                                      </p:cBhvr>
                                    </p:animEffect>
                                  </p:childTnLst>
                                </p:cTn>
                              </p:par>
                            </p:childTnLst>
                          </p:cTn>
                        </p:par>
                        <p:par>
                          <p:cTn id="11" fill="hold">
                            <p:stCondLst>
                              <p:cond delay="75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wipe(left)">
                                      <p:cBhvr>
                                        <p:cTn id="17" dur="500"/>
                                        <p:tgtEl>
                                          <p:spTgt spid="223"/>
                                        </p:tgtEl>
                                      </p:cBhvr>
                                    </p:animEffect>
                                  </p:childTnLst>
                                </p:cTn>
                              </p:par>
                              <p:par>
                                <p:cTn id="18" presetID="22" presetClass="entr" presetSubtype="8" fill="hold" nodeType="with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wipe(left)">
                                      <p:cBhvr>
                                        <p:cTn id="20" dur="500"/>
                                        <p:tgtEl>
                                          <p:spTgt spid="221"/>
                                        </p:tgtEl>
                                      </p:cBhvr>
                                    </p:animEffect>
                                  </p:childTnLst>
                                </p:cTn>
                              </p:par>
                              <p:par>
                                <p:cTn id="21" presetID="22" presetClass="entr" presetSubtype="8" fill="hold" nodeType="withEffect">
                                  <p:stCondLst>
                                    <p:cond delay="0"/>
                                  </p:stCondLst>
                                  <p:childTnLst>
                                    <p:set>
                                      <p:cBhvr>
                                        <p:cTn id="22" dur="1" fill="hold">
                                          <p:stCondLst>
                                            <p:cond delay="0"/>
                                          </p:stCondLst>
                                        </p:cTn>
                                        <p:tgtEl>
                                          <p:spTgt spid="207"/>
                                        </p:tgtEl>
                                        <p:attrNameLst>
                                          <p:attrName>style.visibility</p:attrName>
                                        </p:attrNameLst>
                                      </p:cBhvr>
                                      <p:to>
                                        <p:strVal val="visible"/>
                                      </p:to>
                                    </p:set>
                                    <p:animEffect transition="in" filter="wipe(left)">
                                      <p:cBhvr>
                                        <p:cTn id="23" dur="500"/>
                                        <p:tgtEl>
                                          <p:spTgt spid="207"/>
                                        </p:tgtEl>
                                      </p:cBhvr>
                                    </p:animEffect>
                                  </p:childTnLst>
                                </p:cTn>
                              </p:par>
                              <p:par>
                                <p:cTn id="24" presetID="22" presetClass="entr" presetSubtype="2" fill="hold" nodeType="withEffect">
                                  <p:stCondLst>
                                    <p:cond delay="0"/>
                                  </p:stCondLst>
                                  <p:childTnLst>
                                    <p:set>
                                      <p:cBhvr>
                                        <p:cTn id="25" dur="1" fill="hold">
                                          <p:stCondLst>
                                            <p:cond delay="0"/>
                                          </p:stCondLst>
                                        </p:cTn>
                                        <p:tgtEl>
                                          <p:spTgt spid="211"/>
                                        </p:tgtEl>
                                        <p:attrNameLst>
                                          <p:attrName>style.visibility</p:attrName>
                                        </p:attrNameLst>
                                      </p:cBhvr>
                                      <p:to>
                                        <p:strVal val="visible"/>
                                      </p:to>
                                    </p:set>
                                    <p:animEffect transition="in" filter="wipe(right)">
                                      <p:cBhvr>
                                        <p:cTn id="26" dur="500"/>
                                        <p:tgtEl>
                                          <p:spTgt spid="211"/>
                                        </p:tgtEl>
                                      </p:cBhvr>
                                    </p:animEffect>
                                  </p:childTnLst>
                                </p:cTn>
                              </p:par>
                              <p:par>
                                <p:cTn id="27" presetID="2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8"/>
                                        </p:tgtEl>
                                        <p:attrNameLst>
                                          <p:attrName>style.visibility</p:attrName>
                                        </p:attrNameLst>
                                      </p:cBhvr>
                                      <p:to>
                                        <p:strVal val="visible"/>
                                      </p:to>
                                    </p:set>
                                    <p:animEffect transition="in" filter="fade">
                                      <p:cBhvr>
                                        <p:cTn id="36" dur="500"/>
                                        <p:tgtEl>
                                          <p:spTgt spid="2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2"/>
                                        </p:tgtEl>
                                        <p:attrNameLst>
                                          <p:attrName>style.visibility</p:attrName>
                                        </p:attrNameLst>
                                      </p:cBhvr>
                                      <p:to>
                                        <p:strVal val="visible"/>
                                      </p:to>
                                    </p:set>
                                    <p:animEffect transition="in" filter="fade">
                                      <p:cBhvr>
                                        <p:cTn id="39" dur="500"/>
                                        <p:tgtEl>
                                          <p:spTgt spid="2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3"/>
                                        </p:tgtEl>
                                        <p:attrNameLst>
                                          <p:attrName>style.visibility</p:attrName>
                                        </p:attrNameLst>
                                      </p:cBhvr>
                                      <p:to>
                                        <p:strVal val="visible"/>
                                      </p:to>
                                    </p:set>
                                    <p:animEffect transition="in" filter="fade">
                                      <p:cBhvr>
                                        <p:cTn id="42" dur="500"/>
                                        <p:tgtEl>
                                          <p:spTgt spid="2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fade">
                                      <p:cBhvr>
                                        <p:cTn id="45" dur="500"/>
                                        <p:tgtEl>
                                          <p:spTgt spid="2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7"/>
                                        </p:tgtEl>
                                        <p:attrNameLst>
                                          <p:attrName>style.visibility</p:attrName>
                                        </p:attrNameLst>
                                      </p:cBhvr>
                                      <p:to>
                                        <p:strVal val="visible"/>
                                      </p:to>
                                    </p:set>
                                    <p:animEffect transition="in" filter="fade">
                                      <p:cBhvr>
                                        <p:cTn id="48" dur="500"/>
                                        <p:tgtEl>
                                          <p:spTgt spid="217"/>
                                        </p:tgtEl>
                                      </p:cBhvr>
                                    </p:animEffect>
                                  </p:childTnLst>
                                </p:cTn>
                              </p:par>
                              <p:par>
                                <p:cTn id="49" presetID="10" presetClass="entr" presetSubtype="0" fill="hold" nodeType="withEffect">
                                  <p:stCondLst>
                                    <p:cond delay="0"/>
                                  </p:stCondLst>
                                  <p:childTnLst>
                                    <p:set>
                                      <p:cBhvr>
                                        <p:cTn id="50" dur="1" fill="hold">
                                          <p:stCondLst>
                                            <p:cond delay="0"/>
                                          </p:stCondLst>
                                        </p:cTn>
                                        <p:tgtEl>
                                          <p:spTgt spid="224"/>
                                        </p:tgtEl>
                                        <p:attrNameLst>
                                          <p:attrName>style.visibility</p:attrName>
                                        </p:attrNameLst>
                                      </p:cBhvr>
                                      <p:to>
                                        <p:strVal val="visible"/>
                                      </p:to>
                                    </p:set>
                                    <p:animEffect transition="in" filter="fade">
                                      <p:cBhvr>
                                        <p:cTn id="51" dur="500"/>
                                        <p:tgtEl>
                                          <p:spTgt spid="2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0"/>
                                        </p:tgtEl>
                                        <p:attrNameLst>
                                          <p:attrName>style.visibility</p:attrName>
                                        </p:attrNameLst>
                                      </p:cBhvr>
                                      <p:to>
                                        <p:strVal val="visible"/>
                                      </p:to>
                                    </p:set>
                                    <p:animEffect transition="in" filter="fade">
                                      <p:cBhvr>
                                        <p:cTn id="5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12" grpId="0"/>
      <p:bldP spid="213" grpId="0"/>
      <p:bldP spid="214" grpId="0"/>
      <p:bldP spid="217" grpId="0"/>
      <p:bldP spid="218" grpId="0"/>
      <p:bldP spid="2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23">
            <a:extLst>
              <a:ext uri="{FF2B5EF4-FFF2-40B4-BE49-F238E27FC236}">
                <a16:creationId xmlns:a16="http://schemas.microsoft.com/office/drawing/2014/main" id="{BD8592D2-3CDB-4286-9499-F1F8437F0431}"/>
              </a:ext>
            </a:extLst>
          </p:cNvPr>
          <p:cNvGrpSpPr>
            <a:grpSpLocks noChangeAspect="1"/>
          </p:cNvGrpSpPr>
          <p:nvPr/>
        </p:nvGrpSpPr>
        <p:grpSpPr>
          <a:xfrm>
            <a:off x="448212" y="470487"/>
            <a:ext cx="717140" cy="717140"/>
            <a:chOff x="3632703" y="1562572"/>
            <a:chExt cx="2349391" cy="2349391"/>
          </a:xfrm>
        </p:grpSpPr>
        <p:sp>
          <p:nvSpPr>
            <p:cNvPr id="126" name="Oval 125">
              <a:extLst>
                <a:ext uri="{FF2B5EF4-FFF2-40B4-BE49-F238E27FC236}">
                  <a16:creationId xmlns:a16="http://schemas.microsoft.com/office/drawing/2014/main" id="{61E9CE5C-1A57-49B9-90BE-FA04C11DAAC9}"/>
                </a:ext>
              </a:extLst>
            </p:cNvPr>
            <p:cNvSpPr/>
            <p:nvPr/>
          </p:nvSpPr>
          <p:spPr bwMode="auto">
            <a:xfrm>
              <a:off x="3632703" y="1562572"/>
              <a:ext cx="2349391" cy="2349391"/>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pPr>
              <a:endParaRPr lang="en-US" sz="5293" dirty="0" err="1">
                <a:solidFill>
                  <a:schemeClr val="bg1"/>
                </a:solidFill>
                <a:latin typeface="Segoe UI Semilight"/>
                <a:ea typeface="Segoe UI" pitchFamily="34" charset="0"/>
                <a:cs typeface="Segoe UI" pitchFamily="34" charset="0"/>
              </a:endParaRPr>
            </a:p>
          </p:txBody>
        </p:sp>
        <p:sp>
          <p:nvSpPr>
            <p:cNvPr id="152" name="Freeform 14">
              <a:extLst>
                <a:ext uri="{FF2B5EF4-FFF2-40B4-BE49-F238E27FC236}">
                  <a16:creationId xmlns:a16="http://schemas.microsoft.com/office/drawing/2014/main" id="{46E7E604-97DE-4315-A6F0-D6BB880A7131}"/>
                </a:ext>
              </a:extLst>
            </p:cNvPr>
            <p:cNvSpPr>
              <a:spLocks noEditPoints="1"/>
            </p:cNvSpPr>
            <p:nvPr/>
          </p:nvSpPr>
          <p:spPr bwMode="auto">
            <a:xfrm>
              <a:off x="4064529" y="2154792"/>
              <a:ext cx="1485738" cy="1232076"/>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endParaRPr lang="en-US" sz="1729">
                <a:solidFill>
                  <a:schemeClr val="bg1"/>
                </a:solidFill>
              </a:endParaRPr>
            </a:p>
          </p:txBody>
        </p:sp>
      </p:grpSp>
      <p:sp>
        <p:nvSpPr>
          <p:cNvPr id="34" name="Rectangle 33">
            <a:extLst>
              <a:ext uri="{FF2B5EF4-FFF2-40B4-BE49-F238E27FC236}">
                <a16:creationId xmlns:a16="http://schemas.microsoft.com/office/drawing/2014/main" id="{34064D8D-1FB3-4FBB-BC5F-54AAF64C2408}"/>
              </a:ext>
            </a:extLst>
          </p:cNvPr>
          <p:cNvSpPr>
            <a:spLocks noChangeAspect="1"/>
          </p:cNvSpPr>
          <p:nvPr/>
        </p:nvSpPr>
        <p:spPr bwMode="auto">
          <a:xfrm>
            <a:off x="6096001" y="2170"/>
            <a:ext cx="6096000" cy="6855344"/>
          </a:xfrm>
          <a:prstGeom prst="rect">
            <a:avLst/>
          </a:prstGeom>
          <a:solidFill>
            <a:schemeClr val="tx2"/>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a:solidFill>
                <a:schemeClr val="bg1"/>
              </a:solidFill>
              <a:latin typeface="Segoe UI"/>
            </a:endParaRPr>
          </a:p>
        </p:txBody>
      </p:sp>
      <p:sp>
        <p:nvSpPr>
          <p:cNvPr id="48" name="Rectangle 33">
            <a:extLst>
              <a:ext uri="{FF2B5EF4-FFF2-40B4-BE49-F238E27FC236}">
                <a16:creationId xmlns:a16="http://schemas.microsoft.com/office/drawing/2014/main" id="{496B4A1E-1367-49E7-ADF4-94BDE7BA224C}"/>
              </a:ext>
            </a:extLst>
          </p:cNvPr>
          <p:cNvSpPr>
            <a:spLocks noChangeArrowheads="1"/>
          </p:cNvSpPr>
          <p:nvPr/>
        </p:nvSpPr>
        <p:spPr bwMode="auto">
          <a:xfrm>
            <a:off x="7903871" y="4491428"/>
            <a:ext cx="2356505" cy="268927"/>
          </a:xfrm>
          <a:prstGeom prst="rect">
            <a:avLst/>
          </a:prstGeom>
          <a:solidFill>
            <a:schemeClr val="bg1"/>
          </a:solidFill>
          <a:ln>
            <a:noFill/>
          </a:ln>
          <a:extLst/>
        </p:spPr>
        <p:txBody>
          <a:bodyPr vert="horz" wrap="square" lIns="91427" tIns="45713" rIns="91427" bIns="45713" numCol="1" anchor="t" anchorCtr="0" compatLnSpc="1">
            <a:prstTxWarp prst="textNoShape">
              <a:avLst/>
            </a:prstTxWarp>
          </a:bodyPr>
          <a:lstStyle/>
          <a:p>
            <a:pPr defTabSz="914225">
              <a:defRPr/>
            </a:pPr>
            <a:r>
              <a:rPr lang="en-US" sz="1568" b="1" kern="0" dirty="0">
                <a:solidFill>
                  <a:schemeClr val="bg1"/>
                </a:solidFill>
              </a:rPr>
              <a:t> </a:t>
            </a:r>
          </a:p>
        </p:txBody>
      </p:sp>
      <p:sp>
        <p:nvSpPr>
          <p:cNvPr id="49" name="Rectangle 48">
            <a:extLst>
              <a:ext uri="{FF2B5EF4-FFF2-40B4-BE49-F238E27FC236}">
                <a16:creationId xmlns:a16="http://schemas.microsoft.com/office/drawing/2014/main" id="{D4DAE931-F3EA-4890-80F0-68548493C08E}"/>
              </a:ext>
            </a:extLst>
          </p:cNvPr>
          <p:cNvSpPr/>
          <p:nvPr/>
        </p:nvSpPr>
        <p:spPr bwMode="auto">
          <a:xfrm>
            <a:off x="7903871" y="4132351"/>
            <a:ext cx="2356505" cy="268927"/>
          </a:xfrm>
          <a:prstGeom prst="rect">
            <a:avLst/>
          </a:prstGeom>
          <a:solidFill>
            <a:srgbClr val="C00000"/>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b="1" kern="0" spc="98" dirty="0">
                <a:solidFill>
                  <a:schemeClr val="bg1"/>
                </a:solidFill>
                <a:latin typeface="Segoe UI"/>
              </a:rPr>
              <a:t>FINANCE </a:t>
            </a:r>
          </a:p>
        </p:txBody>
      </p:sp>
      <p:sp>
        <p:nvSpPr>
          <p:cNvPr id="50" name="Rectangle 49">
            <a:extLst>
              <a:ext uri="{FF2B5EF4-FFF2-40B4-BE49-F238E27FC236}">
                <a16:creationId xmlns:a16="http://schemas.microsoft.com/office/drawing/2014/main" id="{6BFD3E5A-AA98-40AF-A68A-E98D4AF58C52}"/>
              </a:ext>
            </a:extLst>
          </p:cNvPr>
          <p:cNvSpPr/>
          <p:nvPr/>
        </p:nvSpPr>
        <p:spPr bwMode="auto">
          <a:xfrm>
            <a:off x="7903871" y="4850506"/>
            <a:ext cx="2356505" cy="268927"/>
          </a:xfrm>
          <a:prstGeom prst="rect">
            <a:avLst/>
          </a:prstGeom>
          <a:solidFill>
            <a:srgbClr val="C00000"/>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568" b="1" kern="0" spc="98" dirty="0">
                <a:solidFill>
                  <a:schemeClr val="bg1"/>
                </a:solidFill>
                <a:latin typeface="Segoe UI"/>
              </a:rPr>
              <a:t>CONFIDENTIAL</a:t>
            </a:r>
          </a:p>
        </p:txBody>
      </p:sp>
      <p:sp>
        <p:nvSpPr>
          <p:cNvPr id="51" name="Rectangle 33">
            <a:extLst>
              <a:ext uri="{FF2B5EF4-FFF2-40B4-BE49-F238E27FC236}">
                <a16:creationId xmlns:a16="http://schemas.microsoft.com/office/drawing/2014/main" id="{45AAFE72-3D6A-47C8-8FAA-D8DD073213CF}"/>
              </a:ext>
            </a:extLst>
          </p:cNvPr>
          <p:cNvSpPr>
            <a:spLocks noChangeArrowheads="1"/>
          </p:cNvSpPr>
          <p:nvPr/>
        </p:nvSpPr>
        <p:spPr bwMode="auto">
          <a:xfrm>
            <a:off x="7903871" y="3773273"/>
            <a:ext cx="2356505" cy="268927"/>
          </a:xfrm>
          <a:prstGeom prst="rect">
            <a:avLst/>
          </a:prstGeom>
          <a:solidFill>
            <a:schemeClr val="bg1"/>
          </a:solidFill>
          <a:ln>
            <a:noFill/>
          </a:ln>
          <a:extLst/>
        </p:spPr>
        <p:txBody>
          <a:bodyPr vert="horz" wrap="square" lIns="91427" tIns="45713" rIns="91427" bIns="45713" numCol="1" anchor="t" anchorCtr="0" compatLnSpc="1">
            <a:prstTxWarp prst="textNoShape">
              <a:avLst/>
            </a:prstTxWarp>
          </a:bodyPr>
          <a:lstStyle/>
          <a:p>
            <a:pPr algn="ctr" defTabSz="914225">
              <a:defRPr/>
            </a:pPr>
            <a:r>
              <a:rPr lang="en-US" sz="1568" b="1" kern="0" dirty="0">
                <a:solidFill>
                  <a:schemeClr val="bg1"/>
                </a:solidFill>
              </a:rPr>
              <a:t> </a:t>
            </a:r>
          </a:p>
        </p:txBody>
      </p:sp>
      <p:sp>
        <p:nvSpPr>
          <p:cNvPr id="56" name="Rectangle 33">
            <a:extLst>
              <a:ext uri="{FF2B5EF4-FFF2-40B4-BE49-F238E27FC236}">
                <a16:creationId xmlns:a16="http://schemas.microsoft.com/office/drawing/2014/main" id="{951C9A2A-BF80-4D68-9E18-522665E6F677}"/>
              </a:ext>
            </a:extLst>
          </p:cNvPr>
          <p:cNvSpPr>
            <a:spLocks noChangeArrowheads="1"/>
          </p:cNvSpPr>
          <p:nvPr/>
        </p:nvSpPr>
        <p:spPr bwMode="auto">
          <a:xfrm>
            <a:off x="7903871" y="3414195"/>
            <a:ext cx="2356505" cy="268927"/>
          </a:xfrm>
          <a:prstGeom prst="rect">
            <a:avLst/>
          </a:prstGeom>
          <a:solidFill>
            <a:schemeClr val="bg1"/>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sz="1568" b="1" kern="0" dirty="0">
              <a:solidFill>
                <a:schemeClr val="bg1"/>
              </a:solidFill>
            </a:endParaRPr>
          </a:p>
        </p:txBody>
      </p:sp>
      <p:sp>
        <p:nvSpPr>
          <p:cNvPr id="62" name="Title 1">
            <a:extLst>
              <a:ext uri="{FF2B5EF4-FFF2-40B4-BE49-F238E27FC236}">
                <a16:creationId xmlns:a16="http://schemas.microsoft.com/office/drawing/2014/main" id="{0A91DAD4-5EDC-4C70-B22F-95ADD7CA3568}"/>
              </a:ext>
            </a:extLst>
          </p:cNvPr>
          <p:cNvSpPr txBox="1">
            <a:spLocks/>
          </p:cNvSpPr>
          <p:nvPr/>
        </p:nvSpPr>
        <p:spPr>
          <a:xfrm>
            <a:off x="1163093" y="472187"/>
            <a:ext cx="4294887" cy="1301162"/>
          </a:xfrm>
          <a:prstGeom prst="rect">
            <a:avLst/>
          </a:prstGeom>
          <a:noFill/>
          <a:ln>
            <a:noFill/>
          </a:ln>
        </p:spPr>
        <p:txBody>
          <a:bodyPr vert="horz" wrap="square" lIns="143428"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lvl="0">
              <a:defRPr/>
            </a:pPr>
            <a:r>
              <a:rPr lang="en-US" sz="2745" dirty="0">
                <a:solidFill>
                  <a:schemeClr val="bg1"/>
                </a:solidFill>
              </a:rPr>
              <a:t>Sensitivity labels </a:t>
            </a:r>
            <a:r>
              <a:rPr lang="en-US" sz="2745" b="1" dirty="0">
                <a:solidFill>
                  <a:schemeClr val="bg1"/>
                </a:solidFill>
              </a:rPr>
              <a:t>persist with the document</a:t>
            </a:r>
          </a:p>
        </p:txBody>
      </p:sp>
      <p:grpSp>
        <p:nvGrpSpPr>
          <p:cNvPr id="45" name="Group 44">
            <a:extLst>
              <a:ext uri="{FF2B5EF4-FFF2-40B4-BE49-F238E27FC236}">
                <a16:creationId xmlns:a16="http://schemas.microsoft.com/office/drawing/2014/main" id="{D3E58057-D50E-4BD2-AB14-D829CB78DBC3}"/>
              </a:ext>
            </a:extLst>
          </p:cNvPr>
          <p:cNvGrpSpPr/>
          <p:nvPr/>
        </p:nvGrpSpPr>
        <p:grpSpPr>
          <a:xfrm>
            <a:off x="7903870" y="1752249"/>
            <a:ext cx="2798883" cy="3707751"/>
            <a:chOff x="3010933" y="4308979"/>
            <a:chExt cx="906899" cy="1201392"/>
          </a:xfrm>
          <a:noFill/>
        </p:grpSpPr>
        <p:sp>
          <p:nvSpPr>
            <p:cNvPr id="46" name="Freeform 29">
              <a:extLst>
                <a:ext uri="{FF2B5EF4-FFF2-40B4-BE49-F238E27FC236}">
                  <a16:creationId xmlns:a16="http://schemas.microsoft.com/office/drawing/2014/main" id="{3841AE1D-3A23-4BE0-BB9B-B0A4784B403E}"/>
                </a:ext>
              </a:extLst>
            </p:cNvPr>
            <p:cNvSpPr>
              <a:spLocks/>
            </p:cNvSpPr>
            <p:nvPr/>
          </p:nvSpPr>
          <p:spPr bwMode="auto">
            <a:xfrm>
              <a:off x="3010933" y="4308979"/>
              <a:ext cx="906899" cy="1201392"/>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57150"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a:solidFill>
                  <a:schemeClr val="bg1"/>
                </a:solidFill>
              </a:endParaRPr>
            </a:p>
          </p:txBody>
        </p:sp>
        <p:sp>
          <p:nvSpPr>
            <p:cNvPr id="47" name="Freeform 30">
              <a:extLst>
                <a:ext uri="{FF2B5EF4-FFF2-40B4-BE49-F238E27FC236}">
                  <a16:creationId xmlns:a16="http://schemas.microsoft.com/office/drawing/2014/main" id="{43EEC5D5-31A8-468F-973A-50390CAD7F9F}"/>
                </a:ext>
              </a:extLst>
            </p:cNvPr>
            <p:cNvSpPr>
              <a:spLocks/>
            </p:cNvSpPr>
            <p:nvPr/>
          </p:nvSpPr>
          <p:spPr bwMode="auto">
            <a:xfrm>
              <a:off x="3592050" y="4308982"/>
              <a:ext cx="310370" cy="306973"/>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grpFill/>
            <a:ln w="57150" cap="flat">
              <a:solidFill>
                <a:schemeClr val="bg1"/>
              </a:solidFill>
              <a:prstDash val="solid"/>
              <a:miter lim="800000"/>
              <a:headEnd/>
              <a:tailEnd/>
            </a:ln>
            <a:extLst/>
          </p:spPr>
          <p:txBody>
            <a:bodyPr vert="horz" wrap="square" lIns="93247" tIns="46623" rIns="93247" bIns="46623" numCol="1" anchor="t" anchorCtr="0" compatLnSpc="1">
              <a:prstTxWarp prst="textNoShape">
                <a:avLst/>
              </a:prstTxWarp>
            </a:bodyPr>
            <a:lstStyle/>
            <a:p>
              <a:endParaRPr lang="en-US" sz="1836" dirty="0">
                <a:solidFill>
                  <a:schemeClr val="bg1"/>
                </a:solidFill>
              </a:endParaRPr>
            </a:p>
          </p:txBody>
        </p:sp>
      </p:grpSp>
      <p:grpSp>
        <p:nvGrpSpPr>
          <p:cNvPr id="57" name="Group 56">
            <a:extLst>
              <a:ext uri="{FF2B5EF4-FFF2-40B4-BE49-F238E27FC236}">
                <a16:creationId xmlns:a16="http://schemas.microsoft.com/office/drawing/2014/main" id="{DC3C9755-2F6F-45DE-926C-BAD0EA3629B2}"/>
              </a:ext>
            </a:extLst>
          </p:cNvPr>
          <p:cNvGrpSpPr/>
          <p:nvPr/>
        </p:nvGrpSpPr>
        <p:grpSpPr>
          <a:xfrm>
            <a:off x="7202502" y="1399686"/>
            <a:ext cx="1850979" cy="1579820"/>
            <a:chOff x="576836" y="1381830"/>
            <a:chExt cx="1485738" cy="1268085"/>
          </a:xfrm>
        </p:grpSpPr>
        <p:sp>
          <p:nvSpPr>
            <p:cNvPr id="58" name="Freeform 14">
              <a:extLst>
                <a:ext uri="{FF2B5EF4-FFF2-40B4-BE49-F238E27FC236}">
                  <a16:creationId xmlns:a16="http://schemas.microsoft.com/office/drawing/2014/main" id="{1498AF8C-FD03-484B-A2A2-6DD4821C5379}"/>
                </a:ext>
              </a:extLst>
            </p:cNvPr>
            <p:cNvSpPr>
              <a:spLocks noEditPoints="1"/>
            </p:cNvSpPr>
            <p:nvPr/>
          </p:nvSpPr>
          <p:spPr bwMode="auto">
            <a:xfrm rot="2559750">
              <a:off x="829262" y="1595410"/>
              <a:ext cx="731061" cy="872646"/>
            </a:xfrm>
            <a:prstGeom prst="rect">
              <a:avLst/>
            </a:prstGeom>
            <a:solidFill>
              <a:schemeClr val="tx2"/>
            </a:solidFill>
            <a:ln>
              <a:noFill/>
            </a:ln>
            <a:extLst/>
          </p:spPr>
          <p:txBody>
            <a:bodyPr vert="horz" wrap="square" lIns="87857" tIns="43929" rIns="87857" bIns="43929" numCol="1" anchor="t" anchorCtr="0" compatLnSpc="1">
              <a:prstTxWarp prst="textNoShape">
                <a:avLst/>
              </a:prstTxWarp>
            </a:bodyPr>
            <a:lstStyle/>
            <a:p>
              <a:endParaRPr lang="en-US" sz="1729">
                <a:solidFill>
                  <a:schemeClr val="bg1"/>
                </a:solidFill>
              </a:endParaRPr>
            </a:p>
          </p:txBody>
        </p:sp>
        <p:sp>
          <p:nvSpPr>
            <p:cNvPr id="59" name="Freeform 14">
              <a:extLst>
                <a:ext uri="{FF2B5EF4-FFF2-40B4-BE49-F238E27FC236}">
                  <a16:creationId xmlns:a16="http://schemas.microsoft.com/office/drawing/2014/main" id="{4C8101E7-875E-4E21-BEF6-CA398DE86100}"/>
                </a:ext>
              </a:extLst>
            </p:cNvPr>
            <p:cNvSpPr>
              <a:spLocks noEditPoints="1"/>
            </p:cNvSpPr>
            <p:nvPr/>
          </p:nvSpPr>
          <p:spPr bwMode="auto">
            <a:xfrm rot="2559750">
              <a:off x="1232656" y="1381830"/>
              <a:ext cx="731061" cy="406341"/>
            </a:xfrm>
            <a:prstGeom prst="flowChartExtract">
              <a:avLst/>
            </a:prstGeom>
            <a:solidFill>
              <a:schemeClr val="tx2"/>
            </a:solidFill>
            <a:ln>
              <a:noFill/>
            </a:ln>
            <a:extLst/>
          </p:spPr>
          <p:txBody>
            <a:bodyPr vert="horz" wrap="square" lIns="87857" tIns="43929" rIns="87857" bIns="43929" numCol="1" anchor="t" anchorCtr="0" compatLnSpc="1">
              <a:prstTxWarp prst="textNoShape">
                <a:avLst/>
              </a:prstTxWarp>
            </a:bodyPr>
            <a:lstStyle/>
            <a:p>
              <a:endParaRPr lang="en-US" sz="1729">
                <a:solidFill>
                  <a:schemeClr val="bg1"/>
                </a:solidFill>
              </a:endParaRPr>
            </a:p>
          </p:txBody>
        </p:sp>
        <p:sp>
          <p:nvSpPr>
            <p:cNvPr id="60" name="Freeform 110">
              <a:extLst>
                <a:ext uri="{FF2B5EF4-FFF2-40B4-BE49-F238E27FC236}">
                  <a16:creationId xmlns:a16="http://schemas.microsoft.com/office/drawing/2014/main" id="{EAEF5BAB-B950-4BE0-860A-90B8D0B4E925}"/>
                </a:ext>
              </a:extLst>
            </p:cNvPr>
            <p:cNvSpPr>
              <a:spLocks noEditPoints="1"/>
            </p:cNvSpPr>
            <p:nvPr/>
          </p:nvSpPr>
          <p:spPr bwMode="black">
            <a:xfrm>
              <a:off x="970629" y="1681761"/>
              <a:ext cx="489668" cy="493923"/>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endParaRPr>
            </a:p>
          </p:txBody>
        </p:sp>
        <p:sp>
          <p:nvSpPr>
            <p:cNvPr id="61" name="Freeform 14">
              <a:extLst>
                <a:ext uri="{FF2B5EF4-FFF2-40B4-BE49-F238E27FC236}">
                  <a16:creationId xmlns:a16="http://schemas.microsoft.com/office/drawing/2014/main" id="{1527FF33-1382-4C1F-B047-7ECEFF3D43D1}"/>
                </a:ext>
              </a:extLst>
            </p:cNvPr>
            <p:cNvSpPr>
              <a:spLocks noEditPoints="1"/>
            </p:cNvSpPr>
            <p:nvPr/>
          </p:nvSpPr>
          <p:spPr bwMode="auto">
            <a:xfrm>
              <a:off x="576836" y="1417839"/>
              <a:ext cx="1485738" cy="1232076"/>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endParaRPr lang="en-US" sz="1729">
                <a:solidFill>
                  <a:schemeClr val="bg1"/>
                </a:solidFill>
              </a:endParaRPr>
            </a:p>
          </p:txBody>
        </p:sp>
      </p:grpSp>
      <p:sp>
        <p:nvSpPr>
          <p:cNvPr id="22" name="Rectangle 21">
            <a:extLst>
              <a:ext uri="{FF2B5EF4-FFF2-40B4-BE49-F238E27FC236}">
                <a16:creationId xmlns:a16="http://schemas.microsoft.com/office/drawing/2014/main" id="{84EAEACA-0C38-4464-B638-A95F773EEE9A}"/>
              </a:ext>
            </a:extLst>
          </p:cNvPr>
          <p:cNvSpPr/>
          <p:nvPr/>
        </p:nvSpPr>
        <p:spPr bwMode="auto">
          <a:xfrm>
            <a:off x="1" y="2917693"/>
            <a:ext cx="6096000" cy="2633380"/>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chemeClr val="bg1"/>
              </a:solidFill>
              <a:ea typeface="Segoe UI" pitchFamily="34" charset="0"/>
              <a:cs typeface="Segoe UI" pitchFamily="34" charset="0"/>
            </a:endParaRPr>
          </a:p>
        </p:txBody>
      </p:sp>
      <p:sp>
        <p:nvSpPr>
          <p:cNvPr id="52" name="Rectangle 24">
            <a:extLst>
              <a:ext uri="{FF2B5EF4-FFF2-40B4-BE49-F238E27FC236}">
                <a16:creationId xmlns:a16="http://schemas.microsoft.com/office/drawing/2014/main" id="{18915F9B-3719-4008-A498-7931105435DF}"/>
              </a:ext>
            </a:extLst>
          </p:cNvPr>
          <p:cNvSpPr/>
          <p:nvPr/>
        </p:nvSpPr>
        <p:spPr>
          <a:xfrm>
            <a:off x="448214" y="2073437"/>
            <a:ext cx="5202668" cy="3123211"/>
          </a:xfrm>
          <a:prstGeom prst="rect">
            <a:avLst/>
          </a:prstGeom>
          <a:noFill/>
          <a:ln cap="flat">
            <a:noFill/>
            <a:prstDash val="solid"/>
          </a:ln>
        </p:spPr>
        <p:txBody>
          <a:bodyPr vert="horz" wrap="square" lIns="0" tIns="46632" rIns="91426" bIns="46632" anchor="ctr" anchorCtr="0" compatLnSpc="1">
            <a:noAutofit/>
          </a:bodyPr>
          <a:lstStyle/>
          <a:p>
            <a:pPr defTabSz="932295">
              <a:defRPr sz="1800" b="0" i="0" u="none" strike="noStrike" kern="0" cap="none" spc="0" baseline="0">
                <a:solidFill>
                  <a:srgbClr val="000000"/>
                </a:solidFill>
                <a:uFillTx/>
              </a:defRPr>
            </a:pPr>
            <a:r>
              <a:rPr lang="en-US" sz="1961" b="1" dirty="0">
                <a:solidFill>
                  <a:schemeClr val="bg1"/>
                </a:solidFill>
              </a:rPr>
              <a:t>Document labeling – what is it? </a:t>
            </a:r>
          </a:p>
          <a:p>
            <a:pPr defTabSz="932295">
              <a:tabLst>
                <a:tab pos="2911700" algn="l"/>
              </a:tabLst>
              <a:defRPr sz="1800" b="0" i="0" u="none" strike="noStrike" kern="0" cap="none" spc="0" baseline="0">
                <a:solidFill>
                  <a:srgbClr val="000000"/>
                </a:solidFill>
                <a:uFillTx/>
              </a:defRPr>
            </a:pPr>
            <a:endParaRPr lang="en-US" sz="1961" b="1" dirty="0">
              <a:solidFill>
                <a:schemeClr val="bg1"/>
              </a:solidFill>
            </a:endParaRPr>
          </a:p>
          <a:p>
            <a:pPr defTabSz="932295">
              <a:spcAft>
                <a:spcPts val="1765"/>
              </a:spcAft>
              <a:defRPr sz="1800" b="0" i="0" u="none" strike="noStrike" kern="0" cap="none" spc="0" baseline="0">
                <a:solidFill>
                  <a:srgbClr val="000000"/>
                </a:solidFill>
                <a:uFillTx/>
              </a:defRPr>
            </a:pPr>
            <a:r>
              <a:rPr lang="en-US" sz="1568" dirty="0">
                <a:solidFill>
                  <a:schemeClr val="bg1"/>
                </a:solidFill>
              </a:rPr>
              <a:t>Metadata written into document files </a:t>
            </a:r>
          </a:p>
          <a:p>
            <a:pPr defTabSz="932295">
              <a:spcAft>
                <a:spcPts val="1765"/>
              </a:spcAft>
              <a:defRPr sz="1800" b="0" i="0" u="none" strike="noStrike" kern="0" cap="none" spc="0" baseline="0">
                <a:solidFill>
                  <a:srgbClr val="000000"/>
                </a:solidFill>
                <a:uFillTx/>
              </a:defRPr>
            </a:pPr>
            <a:r>
              <a:rPr lang="en-US" sz="1568" dirty="0">
                <a:solidFill>
                  <a:schemeClr val="bg2"/>
                </a:solidFill>
              </a:rPr>
              <a:t>Travels with the document as it moves</a:t>
            </a:r>
          </a:p>
          <a:p>
            <a:pPr defTabSz="932295">
              <a:spcAft>
                <a:spcPts val="1765"/>
              </a:spcAft>
              <a:defRPr sz="1800" b="0" i="0" u="none" strike="noStrike" kern="0" cap="none" spc="0" baseline="0">
                <a:solidFill>
                  <a:srgbClr val="000000"/>
                </a:solidFill>
                <a:uFillTx/>
              </a:defRPr>
            </a:pPr>
            <a:r>
              <a:rPr lang="en-US" sz="1568" dirty="0">
                <a:solidFill>
                  <a:schemeClr val="bg2"/>
                </a:solidFill>
              </a:rPr>
              <a:t>In clear text so that other systems such as a DLP engine can read it</a:t>
            </a:r>
          </a:p>
          <a:p>
            <a:pPr defTabSz="932295">
              <a:spcAft>
                <a:spcPts val="1765"/>
              </a:spcAft>
              <a:defRPr sz="1800" b="0" i="0" u="none" strike="noStrike" kern="0" cap="none" spc="0" baseline="0">
                <a:solidFill>
                  <a:srgbClr val="000000"/>
                </a:solidFill>
                <a:uFillTx/>
              </a:defRPr>
            </a:pPr>
            <a:r>
              <a:rPr lang="en-US" sz="1568" dirty="0">
                <a:solidFill>
                  <a:schemeClr val="bg2"/>
                </a:solidFill>
              </a:rPr>
              <a:t>Used for the purpose of apply a protection action or data governance action – determined by policy</a:t>
            </a:r>
          </a:p>
          <a:p>
            <a:pPr defTabSz="932295">
              <a:spcAft>
                <a:spcPts val="1765"/>
              </a:spcAft>
              <a:defRPr sz="1800" b="0" i="0" u="none" strike="noStrike" kern="0" cap="none" spc="0" baseline="0">
                <a:solidFill>
                  <a:srgbClr val="000000"/>
                </a:solidFill>
                <a:uFillTx/>
              </a:defRPr>
            </a:pPr>
            <a:r>
              <a:rPr lang="en-US" sz="1568" dirty="0">
                <a:solidFill>
                  <a:schemeClr val="bg2"/>
                </a:solidFill>
              </a:rPr>
              <a:t>Can be customized per the organization’s needs</a:t>
            </a:r>
          </a:p>
        </p:txBody>
      </p:sp>
    </p:spTree>
    <p:extLst>
      <p:ext uri="{BB962C8B-B14F-4D97-AF65-F5344CB8AC3E}">
        <p14:creationId xmlns:p14="http://schemas.microsoft.com/office/powerpoint/2010/main" val="203724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99DE48B-4B94-4353-9D53-30D8DBDE0A55}"/>
              </a:ext>
            </a:extLst>
          </p:cNvPr>
          <p:cNvGrpSpPr/>
          <p:nvPr/>
        </p:nvGrpSpPr>
        <p:grpSpPr>
          <a:xfrm>
            <a:off x="448213" y="470487"/>
            <a:ext cx="717140" cy="717140"/>
            <a:chOff x="6450986" y="1562572"/>
            <a:chExt cx="2349391" cy="2349391"/>
          </a:xfrm>
        </p:grpSpPr>
        <p:sp>
          <p:nvSpPr>
            <p:cNvPr id="19" name="Oval 18">
              <a:extLst>
                <a:ext uri="{FF2B5EF4-FFF2-40B4-BE49-F238E27FC236}">
                  <a16:creationId xmlns:a16="http://schemas.microsoft.com/office/drawing/2014/main" id="{8C9B229F-DF4D-4891-8A22-EA77D17CB962}"/>
                </a:ext>
              </a:extLst>
            </p:cNvPr>
            <p:cNvSpPr/>
            <p:nvPr/>
          </p:nvSpPr>
          <p:spPr bwMode="auto">
            <a:xfrm>
              <a:off x="6450986" y="1562572"/>
              <a:ext cx="2349391" cy="2349391"/>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pPr>
              <a:endParaRPr lang="en-US" sz="5293" dirty="0" err="1">
                <a:solidFill>
                  <a:schemeClr val="bg1"/>
                </a:solidFill>
                <a:latin typeface="Segoe UI Semilight"/>
                <a:ea typeface="Segoe UI" pitchFamily="34" charset="0"/>
                <a:cs typeface="Segoe UI" pitchFamily="34" charset="0"/>
              </a:endParaRPr>
            </a:p>
          </p:txBody>
        </p:sp>
        <p:grpSp>
          <p:nvGrpSpPr>
            <p:cNvPr id="20" name="Group 19">
              <a:extLst>
                <a:ext uri="{FF2B5EF4-FFF2-40B4-BE49-F238E27FC236}">
                  <a16:creationId xmlns:a16="http://schemas.microsoft.com/office/drawing/2014/main" id="{8B964334-B14C-465C-9521-FB6E5BBA4721}"/>
                </a:ext>
              </a:extLst>
            </p:cNvPr>
            <p:cNvGrpSpPr/>
            <p:nvPr/>
          </p:nvGrpSpPr>
          <p:grpSpPr>
            <a:xfrm>
              <a:off x="6878458" y="1937235"/>
              <a:ext cx="1494446" cy="1600064"/>
              <a:chOff x="2974460" y="2070859"/>
              <a:chExt cx="227410" cy="243482"/>
            </a:xfrm>
            <a:solidFill>
              <a:schemeClr val="bg1"/>
            </a:solidFill>
          </p:grpSpPr>
          <p:sp>
            <p:nvSpPr>
              <p:cNvPr id="21" name="Rectangle 2042">
                <a:extLst>
                  <a:ext uri="{FF2B5EF4-FFF2-40B4-BE49-F238E27FC236}">
                    <a16:creationId xmlns:a16="http://schemas.microsoft.com/office/drawing/2014/main" id="{2291468F-F744-4E9F-BF54-FE6C3924E6D6}"/>
                  </a:ext>
                </a:extLst>
              </p:cNvPr>
              <p:cNvSpPr>
                <a:spLocks noChangeArrowheads="1"/>
              </p:cNvSpPr>
              <p:nvPr/>
            </p:nvSpPr>
            <p:spPr bwMode="auto">
              <a:xfrm>
                <a:off x="3080532" y="2238001"/>
                <a:ext cx="15268" cy="15268"/>
              </a:xfrm>
              <a:prstGeom prst="rect">
                <a:avLst/>
              </a:pr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22" name="Rectangle 2043">
                <a:extLst>
                  <a:ext uri="{FF2B5EF4-FFF2-40B4-BE49-F238E27FC236}">
                    <a16:creationId xmlns:a16="http://schemas.microsoft.com/office/drawing/2014/main" id="{E19CE619-156F-4C9F-83E3-03E949CF80DC}"/>
                  </a:ext>
                </a:extLst>
              </p:cNvPr>
              <p:cNvSpPr>
                <a:spLocks noChangeArrowheads="1"/>
              </p:cNvSpPr>
              <p:nvPr/>
            </p:nvSpPr>
            <p:spPr bwMode="auto">
              <a:xfrm>
                <a:off x="3080532" y="2116662"/>
                <a:ext cx="15268" cy="106071"/>
              </a:xfrm>
              <a:prstGeom prst="rect">
                <a:avLst/>
              </a:pr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24" name="Freeform 2044">
                <a:extLst>
                  <a:ext uri="{FF2B5EF4-FFF2-40B4-BE49-F238E27FC236}">
                    <a16:creationId xmlns:a16="http://schemas.microsoft.com/office/drawing/2014/main" id="{620101C1-E08A-4FA0-AA20-59EF57F78756}"/>
                  </a:ext>
                </a:extLst>
              </p:cNvPr>
              <p:cNvSpPr>
                <a:spLocks noEditPoints="1"/>
              </p:cNvSpPr>
              <p:nvPr/>
            </p:nvSpPr>
            <p:spPr bwMode="auto">
              <a:xfrm>
                <a:off x="2974460" y="2070859"/>
                <a:ext cx="227410" cy="243482"/>
              </a:xfrm>
              <a:custGeom>
                <a:avLst/>
                <a:gdLst>
                  <a:gd name="T0" fmla="*/ 60 w 120"/>
                  <a:gd name="T1" fmla="*/ 128 h 128"/>
                  <a:gd name="T2" fmla="*/ 58 w 120"/>
                  <a:gd name="T3" fmla="*/ 127 h 128"/>
                  <a:gd name="T4" fmla="*/ 0 w 120"/>
                  <a:gd name="T5" fmla="*/ 48 h 128"/>
                  <a:gd name="T6" fmla="*/ 0 w 120"/>
                  <a:gd name="T7" fmla="*/ 16 h 128"/>
                  <a:gd name="T8" fmla="*/ 4 w 120"/>
                  <a:gd name="T9" fmla="*/ 16 h 128"/>
                  <a:gd name="T10" fmla="*/ 38 w 120"/>
                  <a:gd name="T11" fmla="*/ 7 h 128"/>
                  <a:gd name="T12" fmla="*/ 60 w 120"/>
                  <a:gd name="T13" fmla="*/ 0 h 128"/>
                  <a:gd name="T14" fmla="*/ 83 w 120"/>
                  <a:gd name="T15" fmla="*/ 7 h 128"/>
                  <a:gd name="T16" fmla="*/ 116 w 120"/>
                  <a:gd name="T17" fmla="*/ 16 h 128"/>
                  <a:gd name="T18" fmla="*/ 120 w 120"/>
                  <a:gd name="T19" fmla="*/ 16 h 128"/>
                  <a:gd name="T20" fmla="*/ 120 w 120"/>
                  <a:gd name="T21" fmla="*/ 48 h 128"/>
                  <a:gd name="T22" fmla="*/ 62 w 120"/>
                  <a:gd name="T23" fmla="*/ 127 h 128"/>
                  <a:gd name="T24" fmla="*/ 60 w 120"/>
                  <a:gd name="T25" fmla="*/ 128 h 128"/>
                  <a:gd name="T26" fmla="*/ 8 w 120"/>
                  <a:gd name="T27" fmla="*/ 24 h 128"/>
                  <a:gd name="T28" fmla="*/ 8 w 120"/>
                  <a:gd name="T29" fmla="*/ 48 h 128"/>
                  <a:gd name="T30" fmla="*/ 60 w 120"/>
                  <a:gd name="T31" fmla="*/ 119 h 128"/>
                  <a:gd name="T32" fmla="*/ 112 w 120"/>
                  <a:gd name="T33" fmla="*/ 48 h 128"/>
                  <a:gd name="T34" fmla="*/ 112 w 120"/>
                  <a:gd name="T35" fmla="*/ 24 h 128"/>
                  <a:gd name="T36" fmla="*/ 78 w 120"/>
                  <a:gd name="T37" fmla="*/ 14 h 128"/>
                  <a:gd name="T38" fmla="*/ 60 w 120"/>
                  <a:gd name="T39" fmla="*/ 8 h 128"/>
                  <a:gd name="T40" fmla="*/ 43 w 120"/>
                  <a:gd name="T41" fmla="*/ 14 h 128"/>
                  <a:gd name="T42" fmla="*/ 8 w 120"/>
                  <a:gd name="T4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8">
                    <a:moveTo>
                      <a:pt x="60" y="128"/>
                    </a:moveTo>
                    <a:cubicBezTo>
                      <a:pt x="58" y="127"/>
                      <a:pt x="58" y="127"/>
                      <a:pt x="58" y="127"/>
                    </a:cubicBezTo>
                    <a:cubicBezTo>
                      <a:pt x="21" y="106"/>
                      <a:pt x="0" y="78"/>
                      <a:pt x="0" y="48"/>
                    </a:cubicBezTo>
                    <a:cubicBezTo>
                      <a:pt x="0" y="16"/>
                      <a:pt x="0" y="16"/>
                      <a:pt x="0" y="16"/>
                    </a:cubicBezTo>
                    <a:cubicBezTo>
                      <a:pt x="4" y="16"/>
                      <a:pt x="4" y="16"/>
                      <a:pt x="4" y="16"/>
                    </a:cubicBezTo>
                    <a:cubicBezTo>
                      <a:pt x="17" y="16"/>
                      <a:pt x="29" y="13"/>
                      <a:pt x="38" y="7"/>
                    </a:cubicBezTo>
                    <a:cubicBezTo>
                      <a:pt x="44" y="3"/>
                      <a:pt x="52" y="0"/>
                      <a:pt x="60" y="0"/>
                    </a:cubicBezTo>
                    <a:cubicBezTo>
                      <a:pt x="69" y="0"/>
                      <a:pt x="77" y="3"/>
                      <a:pt x="83" y="7"/>
                    </a:cubicBezTo>
                    <a:cubicBezTo>
                      <a:pt x="91" y="13"/>
                      <a:pt x="103" y="16"/>
                      <a:pt x="116" y="16"/>
                    </a:cubicBezTo>
                    <a:cubicBezTo>
                      <a:pt x="120" y="16"/>
                      <a:pt x="120" y="16"/>
                      <a:pt x="120" y="16"/>
                    </a:cubicBezTo>
                    <a:cubicBezTo>
                      <a:pt x="120" y="48"/>
                      <a:pt x="120" y="48"/>
                      <a:pt x="120" y="48"/>
                    </a:cubicBezTo>
                    <a:cubicBezTo>
                      <a:pt x="120" y="78"/>
                      <a:pt x="100" y="106"/>
                      <a:pt x="62" y="127"/>
                    </a:cubicBezTo>
                    <a:lnTo>
                      <a:pt x="60" y="128"/>
                    </a:lnTo>
                    <a:close/>
                    <a:moveTo>
                      <a:pt x="8" y="24"/>
                    </a:moveTo>
                    <a:cubicBezTo>
                      <a:pt x="8" y="48"/>
                      <a:pt x="8" y="48"/>
                      <a:pt x="8" y="48"/>
                    </a:cubicBezTo>
                    <a:cubicBezTo>
                      <a:pt x="8" y="75"/>
                      <a:pt x="27" y="100"/>
                      <a:pt x="60" y="119"/>
                    </a:cubicBezTo>
                    <a:cubicBezTo>
                      <a:pt x="94" y="100"/>
                      <a:pt x="112" y="75"/>
                      <a:pt x="112" y="48"/>
                    </a:cubicBezTo>
                    <a:cubicBezTo>
                      <a:pt x="112" y="24"/>
                      <a:pt x="112" y="24"/>
                      <a:pt x="112" y="24"/>
                    </a:cubicBezTo>
                    <a:cubicBezTo>
                      <a:pt x="99" y="24"/>
                      <a:pt x="87" y="20"/>
                      <a:pt x="78" y="14"/>
                    </a:cubicBezTo>
                    <a:cubicBezTo>
                      <a:pt x="73" y="10"/>
                      <a:pt x="67" y="8"/>
                      <a:pt x="60" y="8"/>
                    </a:cubicBezTo>
                    <a:cubicBezTo>
                      <a:pt x="53" y="8"/>
                      <a:pt x="47" y="10"/>
                      <a:pt x="43" y="14"/>
                    </a:cubicBezTo>
                    <a:cubicBezTo>
                      <a:pt x="33" y="20"/>
                      <a:pt x="21" y="24"/>
                      <a:pt x="8" y="24"/>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sp>
        <p:nvSpPr>
          <p:cNvPr id="62" name="Title 1">
            <a:extLst>
              <a:ext uri="{FF2B5EF4-FFF2-40B4-BE49-F238E27FC236}">
                <a16:creationId xmlns:a16="http://schemas.microsoft.com/office/drawing/2014/main" id="{B244962A-3C9F-472E-85C7-042AD97A2F78}"/>
              </a:ext>
            </a:extLst>
          </p:cNvPr>
          <p:cNvSpPr txBox="1">
            <a:spLocks/>
          </p:cNvSpPr>
          <p:nvPr/>
        </p:nvSpPr>
        <p:spPr>
          <a:xfrm>
            <a:off x="1163093" y="470488"/>
            <a:ext cx="10580695" cy="692322"/>
          </a:xfrm>
          <a:prstGeom prst="rect">
            <a:avLst/>
          </a:prstGeom>
          <a:noFill/>
          <a:ln>
            <a:noFill/>
          </a:ln>
        </p:spPr>
        <p:txBody>
          <a:bodyPr vert="horz" wrap="square" lIns="143428"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lvl="0">
              <a:defRPr/>
            </a:pPr>
            <a:r>
              <a:rPr lang="en-US" sz="2745" b="1" dirty="0">
                <a:solidFill>
                  <a:schemeClr val="bg1"/>
                </a:solidFill>
              </a:rPr>
              <a:t>Protect sensitive data </a:t>
            </a:r>
            <a:r>
              <a:rPr lang="en-US" sz="2745" dirty="0">
                <a:solidFill>
                  <a:schemeClr val="bg1"/>
                </a:solidFill>
              </a:rPr>
              <a:t>across your environment</a:t>
            </a:r>
          </a:p>
        </p:txBody>
      </p:sp>
      <p:sp>
        <p:nvSpPr>
          <p:cNvPr id="63" name="Oval 62">
            <a:extLst>
              <a:ext uri="{FF2B5EF4-FFF2-40B4-BE49-F238E27FC236}">
                <a16:creationId xmlns:a16="http://schemas.microsoft.com/office/drawing/2014/main" id="{7F262F41-6F3B-48D4-857E-70588137A28A}"/>
              </a:ext>
            </a:extLst>
          </p:cNvPr>
          <p:cNvSpPr/>
          <p:nvPr/>
        </p:nvSpPr>
        <p:spPr bwMode="auto">
          <a:xfrm>
            <a:off x="4323337" y="2223205"/>
            <a:ext cx="2648903" cy="2648903"/>
          </a:xfrm>
          <a:prstGeom prst="ellipse">
            <a:avLst/>
          </a:prstGeom>
          <a:noFill/>
          <a:ln w="38100" cap="rnd">
            <a:solidFill>
              <a:schemeClr val="bg2">
                <a:lumMod val="75000"/>
              </a:schemeClr>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4" name="Group 3">
            <a:extLst>
              <a:ext uri="{FF2B5EF4-FFF2-40B4-BE49-F238E27FC236}">
                <a16:creationId xmlns:a16="http://schemas.microsoft.com/office/drawing/2014/main" id="{97E8B856-CC84-4F22-8CEC-6F40FC03658A}"/>
              </a:ext>
            </a:extLst>
          </p:cNvPr>
          <p:cNvGrpSpPr/>
          <p:nvPr/>
        </p:nvGrpSpPr>
        <p:grpSpPr>
          <a:xfrm>
            <a:off x="6241074" y="3985462"/>
            <a:ext cx="977095" cy="977095"/>
            <a:chOff x="6366220" y="4064882"/>
            <a:chExt cx="996688" cy="996688"/>
          </a:xfrm>
        </p:grpSpPr>
        <p:sp>
          <p:nvSpPr>
            <p:cNvPr id="66" name="Oval 65">
              <a:extLst>
                <a:ext uri="{FF2B5EF4-FFF2-40B4-BE49-F238E27FC236}">
                  <a16:creationId xmlns:a16="http://schemas.microsoft.com/office/drawing/2014/main" id="{F7B889DF-1AA9-43D5-8EE4-18C9B0CC2A41}"/>
                </a:ext>
              </a:extLst>
            </p:cNvPr>
            <p:cNvSpPr/>
            <p:nvPr/>
          </p:nvSpPr>
          <p:spPr bwMode="auto">
            <a:xfrm>
              <a:off x="6366220" y="4064882"/>
              <a:ext cx="996688" cy="996688"/>
            </a:xfrm>
            <a:prstGeom prst="ellipse">
              <a:avLst/>
            </a:prstGeom>
            <a:solidFill>
              <a:schemeClr val="accent1"/>
            </a:solidFill>
            <a:ln w="76200">
              <a:solidFill>
                <a:srgbClr val="F8F8F8"/>
              </a:solid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solidFill>
                  <a:schemeClr val="bg1"/>
                </a:solidFill>
                <a:latin typeface="Segoe UI Semilight"/>
                <a:cs typeface="Segoe UI" pitchFamily="34" charset="0"/>
              </a:endParaRPr>
            </a:p>
          </p:txBody>
        </p:sp>
        <p:grpSp>
          <p:nvGrpSpPr>
            <p:cNvPr id="67" name="Group 66">
              <a:extLst>
                <a:ext uri="{FF2B5EF4-FFF2-40B4-BE49-F238E27FC236}">
                  <a16:creationId xmlns:a16="http://schemas.microsoft.com/office/drawing/2014/main" id="{7ECDF9C1-0913-432C-8148-CAD83D153EB6}"/>
                </a:ext>
              </a:extLst>
            </p:cNvPr>
            <p:cNvGrpSpPr/>
            <p:nvPr/>
          </p:nvGrpSpPr>
          <p:grpSpPr>
            <a:xfrm>
              <a:off x="6618865" y="4400265"/>
              <a:ext cx="491399" cy="325922"/>
              <a:chOff x="6855467" y="4342897"/>
              <a:chExt cx="732653" cy="485935"/>
            </a:xfrm>
          </p:grpSpPr>
          <p:sp>
            <p:nvSpPr>
              <p:cNvPr id="68" name="Freeform 11">
                <a:extLst>
                  <a:ext uri="{FF2B5EF4-FFF2-40B4-BE49-F238E27FC236}">
                    <a16:creationId xmlns:a16="http://schemas.microsoft.com/office/drawing/2014/main" id="{A8730ACF-85E1-4496-B346-7C9BF603FE38}"/>
                  </a:ext>
                </a:extLst>
              </p:cNvPr>
              <p:cNvSpPr>
                <a:spLocks noEditPoints="1"/>
              </p:cNvSpPr>
              <p:nvPr/>
            </p:nvSpPr>
            <p:spPr bwMode="auto">
              <a:xfrm>
                <a:off x="6855467" y="4342897"/>
                <a:ext cx="732653" cy="229318"/>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bg1"/>
              </a:solid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kern="0" dirty="0">
                  <a:solidFill>
                    <a:schemeClr val="bg1"/>
                  </a:solidFill>
                  <a:latin typeface="Segoe UI"/>
                </a:endParaRPr>
              </a:p>
            </p:txBody>
          </p:sp>
          <p:sp>
            <p:nvSpPr>
              <p:cNvPr id="69" name="Freeform 11">
                <a:extLst>
                  <a:ext uri="{FF2B5EF4-FFF2-40B4-BE49-F238E27FC236}">
                    <a16:creationId xmlns:a16="http://schemas.microsoft.com/office/drawing/2014/main" id="{BE307017-5C5F-4307-91D9-D650D21E10A9}"/>
                  </a:ext>
                </a:extLst>
              </p:cNvPr>
              <p:cNvSpPr>
                <a:spLocks noEditPoints="1"/>
              </p:cNvSpPr>
              <p:nvPr/>
            </p:nvSpPr>
            <p:spPr bwMode="auto">
              <a:xfrm>
                <a:off x="6855467" y="4599514"/>
                <a:ext cx="732653" cy="229318"/>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bg1"/>
              </a:solid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kern="0" dirty="0">
                  <a:solidFill>
                    <a:schemeClr val="bg1"/>
                  </a:solidFill>
                  <a:latin typeface="Segoe UI"/>
                </a:endParaRPr>
              </a:p>
            </p:txBody>
          </p:sp>
        </p:grpSp>
      </p:grpSp>
      <p:grpSp>
        <p:nvGrpSpPr>
          <p:cNvPr id="3" name="Group 2">
            <a:extLst>
              <a:ext uri="{FF2B5EF4-FFF2-40B4-BE49-F238E27FC236}">
                <a16:creationId xmlns:a16="http://schemas.microsoft.com/office/drawing/2014/main" id="{3C3093D8-80EF-44A1-8180-C4A0DAEF12D8}"/>
              </a:ext>
            </a:extLst>
          </p:cNvPr>
          <p:cNvGrpSpPr/>
          <p:nvPr/>
        </p:nvGrpSpPr>
        <p:grpSpPr>
          <a:xfrm>
            <a:off x="6241074" y="2132755"/>
            <a:ext cx="977095" cy="977095"/>
            <a:chOff x="6366220" y="2175024"/>
            <a:chExt cx="996688" cy="996688"/>
          </a:xfrm>
        </p:grpSpPr>
        <p:sp>
          <p:nvSpPr>
            <p:cNvPr id="65" name="Oval 64">
              <a:extLst>
                <a:ext uri="{FF2B5EF4-FFF2-40B4-BE49-F238E27FC236}">
                  <a16:creationId xmlns:a16="http://schemas.microsoft.com/office/drawing/2014/main" id="{E193AE9C-9768-4FB0-A4E5-6AB6B51EDF2C}"/>
                </a:ext>
              </a:extLst>
            </p:cNvPr>
            <p:cNvSpPr/>
            <p:nvPr/>
          </p:nvSpPr>
          <p:spPr bwMode="auto">
            <a:xfrm>
              <a:off x="6366220" y="2175024"/>
              <a:ext cx="996688" cy="996688"/>
            </a:xfrm>
            <a:prstGeom prst="ellipse">
              <a:avLst/>
            </a:prstGeom>
            <a:solidFill>
              <a:schemeClr val="accent1"/>
            </a:solidFill>
            <a:ln w="76200">
              <a:solidFill>
                <a:srgbClr val="F8F8F8"/>
              </a:solid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solidFill>
                  <a:schemeClr val="bg1"/>
                </a:solidFill>
                <a:latin typeface="Segoe UI Semilight"/>
                <a:cs typeface="Segoe UI" pitchFamily="34" charset="0"/>
              </a:endParaRPr>
            </a:p>
          </p:txBody>
        </p:sp>
        <p:sp>
          <p:nvSpPr>
            <p:cNvPr id="70" name="Freeform 22">
              <a:extLst>
                <a:ext uri="{FF2B5EF4-FFF2-40B4-BE49-F238E27FC236}">
                  <a16:creationId xmlns:a16="http://schemas.microsoft.com/office/drawing/2014/main" id="{6F8D8D81-FFA7-42B2-B0D5-8074D56B214F}"/>
                </a:ext>
              </a:extLst>
            </p:cNvPr>
            <p:cNvSpPr>
              <a:spLocks noChangeAspect="1" noEditPoints="1"/>
            </p:cNvSpPr>
            <p:nvPr/>
          </p:nvSpPr>
          <p:spPr bwMode="black">
            <a:xfrm>
              <a:off x="6607025" y="2471670"/>
              <a:ext cx="515079" cy="321369"/>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914367">
                <a:defRPr/>
              </a:pPr>
              <a:endParaRPr lang="en-US" sz="1765" dirty="0">
                <a:solidFill>
                  <a:schemeClr val="bg1"/>
                </a:solidFill>
                <a:latin typeface="Segoe UI"/>
              </a:endParaRPr>
            </a:p>
          </p:txBody>
        </p:sp>
      </p:grpSp>
      <p:grpSp>
        <p:nvGrpSpPr>
          <p:cNvPr id="2" name="Group 1">
            <a:extLst>
              <a:ext uri="{FF2B5EF4-FFF2-40B4-BE49-F238E27FC236}">
                <a16:creationId xmlns:a16="http://schemas.microsoft.com/office/drawing/2014/main" id="{67FCD66A-A638-4E13-994B-F203D7C8F880}"/>
              </a:ext>
            </a:extLst>
          </p:cNvPr>
          <p:cNvGrpSpPr/>
          <p:nvPr/>
        </p:nvGrpSpPr>
        <p:grpSpPr>
          <a:xfrm>
            <a:off x="3834789" y="3059108"/>
            <a:ext cx="977095" cy="977095"/>
            <a:chOff x="3911684" y="3119953"/>
            <a:chExt cx="996688" cy="996688"/>
          </a:xfrm>
        </p:grpSpPr>
        <p:sp>
          <p:nvSpPr>
            <p:cNvPr id="64" name="Oval 63">
              <a:extLst>
                <a:ext uri="{FF2B5EF4-FFF2-40B4-BE49-F238E27FC236}">
                  <a16:creationId xmlns:a16="http://schemas.microsoft.com/office/drawing/2014/main" id="{49647D18-B0C6-4B0B-9779-1A22325D1C24}"/>
                </a:ext>
              </a:extLst>
            </p:cNvPr>
            <p:cNvSpPr/>
            <p:nvPr/>
          </p:nvSpPr>
          <p:spPr bwMode="auto">
            <a:xfrm>
              <a:off x="3911684" y="3119953"/>
              <a:ext cx="996688" cy="996688"/>
            </a:xfrm>
            <a:prstGeom prst="ellipse">
              <a:avLst/>
            </a:prstGeom>
            <a:solidFill>
              <a:schemeClr val="accent1"/>
            </a:solidFill>
            <a:ln w="76200">
              <a:solidFill>
                <a:srgbClr val="F8F8F8"/>
              </a:solid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dirty="0" err="1">
                <a:solidFill>
                  <a:schemeClr val="bg1"/>
                </a:solidFill>
                <a:latin typeface="Segoe UI Semilight"/>
                <a:cs typeface="Segoe UI" pitchFamily="34" charset="0"/>
              </a:endParaRPr>
            </a:p>
          </p:txBody>
        </p:sp>
        <p:grpSp>
          <p:nvGrpSpPr>
            <p:cNvPr id="71" name="Group 70">
              <a:extLst>
                <a:ext uri="{FF2B5EF4-FFF2-40B4-BE49-F238E27FC236}">
                  <a16:creationId xmlns:a16="http://schemas.microsoft.com/office/drawing/2014/main" id="{434AC1A2-A588-4449-80A2-971A23C56DD9}"/>
                </a:ext>
              </a:extLst>
            </p:cNvPr>
            <p:cNvGrpSpPr/>
            <p:nvPr/>
          </p:nvGrpSpPr>
          <p:grpSpPr>
            <a:xfrm>
              <a:off x="4138175" y="3391800"/>
              <a:ext cx="543706" cy="460677"/>
              <a:chOff x="7381524" y="3236408"/>
              <a:chExt cx="615729" cy="521701"/>
            </a:xfrm>
          </p:grpSpPr>
          <p:sp>
            <p:nvSpPr>
              <p:cNvPr id="72" name="Freeform 5">
                <a:extLst>
                  <a:ext uri="{FF2B5EF4-FFF2-40B4-BE49-F238E27FC236}">
                    <a16:creationId xmlns:a16="http://schemas.microsoft.com/office/drawing/2014/main" id="{D6898282-2E95-4B4A-9E80-AD86ED2FAD06}"/>
                  </a:ext>
                </a:extLst>
              </p:cNvPr>
              <p:cNvSpPr/>
              <p:nvPr/>
            </p:nvSpPr>
            <p:spPr>
              <a:xfrm>
                <a:off x="7582820" y="3627981"/>
                <a:ext cx="157487" cy="78546"/>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73" name="Freeform 6">
                <a:extLst>
                  <a:ext uri="{FF2B5EF4-FFF2-40B4-BE49-F238E27FC236}">
                    <a16:creationId xmlns:a16="http://schemas.microsoft.com/office/drawing/2014/main" id="{D5343B03-7B36-49C2-887C-D61AF76C16F5}"/>
                  </a:ext>
                </a:extLst>
              </p:cNvPr>
              <p:cNvSpPr/>
              <p:nvPr/>
            </p:nvSpPr>
            <p:spPr>
              <a:xfrm>
                <a:off x="7381524" y="3236408"/>
                <a:ext cx="554153" cy="392743"/>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74" name="Freeform 7">
                <a:extLst>
                  <a:ext uri="{FF2B5EF4-FFF2-40B4-BE49-F238E27FC236}">
                    <a16:creationId xmlns:a16="http://schemas.microsoft.com/office/drawing/2014/main" id="{03F6CC78-CED3-4B43-AB0E-A5D162675A62}"/>
                  </a:ext>
                </a:extLst>
              </p:cNvPr>
              <p:cNvSpPr/>
              <p:nvPr/>
            </p:nvSpPr>
            <p:spPr>
              <a:xfrm>
                <a:off x="7388629" y="3558807"/>
                <a:ext cx="381277" cy="0"/>
              </a:xfrm>
              <a:custGeom>
                <a:avLst/>
                <a:gdLst>
                  <a:gd name="f0" fmla="val 10800000"/>
                  <a:gd name="f1" fmla="val 5400000"/>
                  <a:gd name="f2" fmla="val 180"/>
                  <a:gd name="f3" fmla="val w"/>
                  <a:gd name="f4" fmla="val h"/>
                  <a:gd name="f5" fmla="val 0"/>
                  <a:gd name="f6" fmla="val 381277"/>
                  <a:gd name="f7" fmla="val 212612"/>
                  <a:gd name="f8" fmla="+- 0 0 -90"/>
                  <a:gd name="f9" fmla="*/ f3 1 381277"/>
                  <a:gd name="f10" fmla="*/ f4 1 0"/>
                  <a:gd name="f11" fmla="val f5"/>
                  <a:gd name="f12" fmla="val f6"/>
                  <a:gd name="f13" fmla="*/ f8 f0 1"/>
                  <a:gd name="f14" fmla="+- f11 0 f11"/>
                  <a:gd name="f15" fmla="+- f12 0 f11"/>
                  <a:gd name="f16" fmla="*/ f13 1 f2"/>
                  <a:gd name="f17" fmla="*/ f15 1 381277"/>
                  <a:gd name="f18" fmla="*/ f14 1 0"/>
                  <a:gd name="f19" fmla="+- f16 0 f1"/>
                  <a:gd name="f20" fmla="*/ 0 1 f17"/>
                  <a:gd name="f21" fmla="*/ 0 1 f18"/>
                  <a:gd name="f22" fmla="*/ 212612 1 f17"/>
                  <a:gd name="f23" fmla="*/ 381277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381277">
                    <a:moveTo>
                      <a:pt x="f5" y="f5"/>
                    </a:moveTo>
                    <a:lnTo>
                      <a:pt x="f7" y="f5"/>
                    </a:lnTo>
                    <a:lnTo>
                      <a:pt x="f6" y="f5"/>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75" name="Freeform 8">
                <a:extLst>
                  <a:ext uri="{FF2B5EF4-FFF2-40B4-BE49-F238E27FC236}">
                    <a16:creationId xmlns:a16="http://schemas.microsoft.com/office/drawing/2014/main" id="{9BF38ED0-5753-46D5-9EF8-9AF1D73775EB}"/>
                  </a:ext>
                </a:extLst>
              </p:cNvPr>
              <p:cNvSpPr/>
              <p:nvPr/>
            </p:nvSpPr>
            <p:spPr>
              <a:xfrm>
                <a:off x="7769906" y="3330198"/>
                <a:ext cx="227347" cy="427911"/>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76" name="Line 9">
                <a:extLst>
                  <a:ext uri="{FF2B5EF4-FFF2-40B4-BE49-F238E27FC236}">
                    <a16:creationId xmlns:a16="http://schemas.microsoft.com/office/drawing/2014/main" id="{56222A94-ABB6-4D84-8BC2-43ABDE5F1C65}"/>
                  </a:ext>
                </a:extLst>
              </p:cNvPr>
              <p:cNvSpPr/>
              <p:nvPr/>
            </p:nvSpPr>
            <p:spPr>
              <a:xfrm flipH="1" flipV="1">
                <a:off x="7769906" y="3697146"/>
                <a:ext cx="227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77" name="Line 10">
                <a:extLst>
                  <a:ext uri="{FF2B5EF4-FFF2-40B4-BE49-F238E27FC236}">
                    <a16:creationId xmlns:a16="http://schemas.microsoft.com/office/drawing/2014/main" id="{8522551E-B9D3-4288-9310-E531DF6D5210}"/>
                  </a:ext>
                </a:extLst>
              </p:cNvPr>
              <p:cNvSpPr/>
              <p:nvPr/>
            </p:nvSpPr>
            <p:spPr>
              <a:xfrm>
                <a:off x="7769906" y="3386470"/>
                <a:ext cx="227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sp>
        <p:nvSpPr>
          <p:cNvPr id="78" name="Rectangle 77">
            <a:extLst>
              <a:ext uri="{FF2B5EF4-FFF2-40B4-BE49-F238E27FC236}">
                <a16:creationId xmlns:a16="http://schemas.microsoft.com/office/drawing/2014/main" id="{9AF2B4D4-C337-44F0-B76D-232421E24383}"/>
              </a:ext>
            </a:extLst>
          </p:cNvPr>
          <p:cNvSpPr/>
          <p:nvPr/>
        </p:nvSpPr>
        <p:spPr bwMode="auto">
          <a:xfrm>
            <a:off x="1" y="2561046"/>
            <a:ext cx="3393493" cy="19432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403391" bIns="143428" numCol="1" spcCol="0" rtlCol="0" fromWordArt="0" anchor="ctr" anchorCtr="0" forceAA="0" compatLnSpc="1">
            <a:prstTxWarp prst="textNoShape">
              <a:avLst/>
            </a:prstTxWarp>
            <a:noAutofit/>
          </a:bodyPr>
          <a:lstStyle/>
          <a:p>
            <a:pPr algn="r" defTabSz="914367" fontAlgn="base">
              <a:spcBef>
                <a:spcPct val="0"/>
              </a:spcBef>
              <a:spcAft>
                <a:spcPts val="2353"/>
              </a:spcAft>
              <a:defRPr/>
            </a:pPr>
            <a:r>
              <a:rPr lang="en-US" sz="1568" dirty="0">
                <a:solidFill>
                  <a:schemeClr val="bg1"/>
                </a:solidFill>
                <a:latin typeface="Segoe UI"/>
              </a:rPr>
              <a:t>Drive encryption</a:t>
            </a:r>
          </a:p>
          <a:p>
            <a:pPr algn="r" defTabSz="914367" fontAlgn="base">
              <a:spcBef>
                <a:spcPct val="0"/>
              </a:spcBef>
              <a:spcAft>
                <a:spcPts val="2353"/>
              </a:spcAft>
              <a:defRPr/>
            </a:pPr>
            <a:r>
              <a:rPr lang="en-US" sz="1568" dirty="0">
                <a:solidFill>
                  <a:schemeClr val="bg1"/>
                </a:solidFill>
                <a:latin typeface="Segoe UI"/>
              </a:rPr>
              <a:t>Remote wipe</a:t>
            </a:r>
          </a:p>
          <a:p>
            <a:pPr algn="r" defTabSz="914367" fontAlgn="base">
              <a:spcBef>
                <a:spcPct val="0"/>
              </a:spcBef>
              <a:spcAft>
                <a:spcPts val="2353"/>
              </a:spcAft>
              <a:defRPr/>
            </a:pPr>
            <a:r>
              <a:rPr lang="en-US" sz="1568" dirty="0">
                <a:solidFill>
                  <a:schemeClr val="bg1"/>
                </a:solidFill>
                <a:latin typeface="Segoe UI"/>
              </a:rPr>
              <a:t>Business data separation</a:t>
            </a:r>
          </a:p>
        </p:txBody>
      </p:sp>
      <p:grpSp>
        <p:nvGrpSpPr>
          <p:cNvPr id="6" name="Group 5">
            <a:extLst>
              <a:ext uri="{FF2B5EF4-FFF2-40B4-BE49-F238E27FC236}">
                <a16:creationId xmlns:a16="http://schemas.microsoft.com/office/drawing/2014/main" id="{90EC1CAE-B40B-41CC-B0EE-E4D018E7CE35}"/>
              </a:ext>
            </a:extLst>
          </p:cNvPr>
          <p:cNvGrpSpPr/>
          <p:nvPr/>
        </p:nvGrpSpPr>
        <p:grpSpPr>
          <a:xfrm>
            <a:off x="6982099" y="2554216"/>
            <a:ext cx="1022492" cy="1928768"/>
            <a:chOff x="7122104" y="2604937"/>
            <a:chExt cx="1042995" cy="1967444"/>
          </a:xfrm>
        </p:grpSpPr>
        <p:cxnSp>
          <p:nvCxnSpPr>
            <p:cNvPr id="79" name="Straight Connector 78">
              <a:extLst>
                <a:ext uri="{FF2B5EF4-FFF2-40B4-BE49-F238E27FC236}">
                  <a16:creationId xmlns:a16="http://schemas.microsoft.com/office/drawing/2014/main" id="{5287DB82-93FD-4B69-8348-6B5248A6E4DD}"/>
                </a:ext>
              </a:extLst>
            </p:cNvPr>
            <p:cNvCxnSpPr>
              <a:cxnSpLocks/>
            </p:cNvCxnSpPr>
            <p:nvPr/>
          </p:nvCxnSpPr>
          <p:spPr>
            <a:xfrm rot="5400000">
              <a:off x="7388614" y="2338428"/>
              <a:ext cx="0" cy="533018"/>
            </a:xfrm>
            <a:prstGeom prst="line">
              <a:avLst/>
            </a:prstGeom>
            <a:noFill/>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7E12843-D6CD-442B-B896-231F114ED7C0}"/>
                </a:ext>
              </a:extLst>
            </p:cNvPr>
            <p:cNvCxnSpPr>
              <a:cxnSpLocks/>
            </p:cNvCxnSpPr>
            <p:nvPr/>
          </p:nvCxnSpPr>
          <p:spPr>
            <a:xfrm rot="5400000">
              <a:off x="7388613" y="4293479"/>
              <a:ext cx="0" cy="533018"/>
            </a:xfrm>
            <a:prstGeom prst="line">
              <a:avLst/>
            </a:prstGeom>
            <a:noFill/>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FB79D9-76C6-4A80-8CCA-05E9CDEE5B66}"/>
                </a:ext>
              </a:extLst>
            </p:cNvPr>
            <p:cNvCxnSpPr>
              <a:cxnSpLocks/>
            </p:cNvCxnSpPr>
            <p:nvPr/>
          </p:nvCxnSpPr>
          <p:spPr>
            <a:xfrm flipV="1">
              <a:off x="7632081" y="2604937"/>
              <a:ext cx="0" cy="1967444"/>
            </a:xfrm>
            <a:prstGeom prst="line">
              <a:avLst/>
            </a:prstGeom>
            <a:noFill/>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7F1A3D9-F2E4-41A6-8955-73FC72F4886D}"/>
                </a:ext>
              </a:extLst>
            </p:cNvPr>
            <p:cNvCxnSpPr>
              <a:cxnSpLocks/>
            </p:cNvCxnSpPr>
            <p:nvPr/>
          </p:nvCxnSpPr>
          <p:spPr>
            <a:xfrm rot="5400000">
              <a:off x="7898590" y="3322150"/>
              <a:ext cx="0" cy="533018"/>
            </a:xfrm>
            <a:prstGeom prst="line">
              <a:avLst/>
            </a:prstGeom>
            <a:noFill/>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D0308916-5A74-49C8-A7D2-C92E5EEF34C5}"/>
              </a:ext>
            </a:extLst>
          </p:cNvPr>
          <p:cNvSpPr/>
          <p:nvPr/>
        </p:nvSpPr>
        <p:spPr bwMode="auto">
          <a:xfrm>
            <a:off x="7991864" y="2112324"/>
            <a:ext cx="3497126" cy="415617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03391" tIns="143428" rIns="179285" bIns="143428" numCol="1" spcCol="0" rtlCol="0" fromWordArt="0" anchor="ctr" anchorCtr="0" forceAA="0" compatLnSpc="1">
            <a:prstTxWarp prst="textNoShape">
              <a:avLst/>
            </a:prstTxWarp>
            <a:noAutofit/>
          </a:bodyPr>
          <a:lstStyle/>
          <a:p>
            <a:pPr defTabSz="914367" fontAlgn="base">
              <a:spcBef>
                <a:spcPct val="0"/>
              </a:spcBef>
              <a:spcAft>
                <a:spcPts val="2353"/>
              </a:spcAft>
              <a:defRPr/>
            </a:pPr>
            <a:r>
              <a:rPr lang="en-US" sz="1568" dirty="0">
                <a:solidFill>
                  <a:schemeClr val="bg1"/>
                </a:solidFill>
                <a:latin typeface="Segoe UI"/>
              </a:rPr>
              <a:t>File encryption </a:t>
            </a:r>
          </a:p>
          <a:p>
            <a:pPr defTabSz="914367" fontAlgn="base">
              <a:spcBef>
                <a:spcPct val="0"/>
              </a:spcBef>
              <a:spcAft>
                <a:spcPts val="2353"/>
              </a:spcAft>
              <a:defRPr/>
            </a:pPr>
            <a:r>
              <a:rPr lang="en-US" sz="1568" dirty="0">
                <a:solidFill>
                  <a:schemeClr val="bg1"/>
                </a:solidFill>
                <a:latin typeface="Segoe UI"/>
              </a:rPr>
              <a:t>Permissions and rights-based restrictions</a:t>
            </a:r>
          </a:p>
          <a:p>
            <a:pPr defTabSz="914367" fontAlgn="base">
              <a:spcBef>
                <a:spcPct val="0"/>
              </a:spcBef>
              <a:spcAft>
                <a:spcPts val="2353"/>
              </a:spcAft>
              <a:defRPr/>
            </a:pPr>
            <a:r>
              <a:rPr lang="en-US" sz="1568" dirty="0">
                <a:solidFill>
                  <a:schemeClr val="bg1"/>
                </a:solidFill>
                <a:latin typeface="Segoe UI"/>
              </a:rPr>
              <a:t>DLP actions to prevent sharing</a:t>
            </a:r>
          </a:p>
          <a:p>
            <a:pPr defTabSz="914367" fontAlgn="base">
              <a:spcBef>
                <a:spcPct val="0"/>
              </a:spcBef>
              <a:spcAft>
                <a:spcPts val="2353"/>
              </a:spcAft>
              <a:defRPr/>
            </a:pPr>
            <a:r>
              <a:rPr lang="en-US" sz="1568" dirty="0">
                <a:solidFill>
                  <a:schemeClr val="bg1"/>
                </a:solidFill>
                <a:latin typeface="Segoe UI"/>
              </a:rPr>
              <a:t>Policy tips &amp; notifications for end-users</a:t>
            </a:r>
          </a:p>
          <a:p>
            <a:pPr defTabSz="914367" fontAlgn="base">
              <a:spcBef>
                <a:spcPct val="0"/>
              </a:spcBef>
              <a:spcAft>
                <a:spcPts val="2353"/>
              </a:spcAft>
              <a:defRPr/>
            </a:pPr>
            <a:r>
              <a:rPr lang="en-US" sz="1568" dirty="0">
                <a:solidFill>
                  <a:schemeClr val="bg1"/>
                </a:solidFill>
                <a:latin typeface="Segoe UI"/>
              </a:rPr>
              <a:t>Visual markings in documents</a:t>
            </a:r>
          </a:p>
          <a:p>
            <a:pPr defTabSz="914367" fontAlgn="base">
              <a:spcBef>
                <a:spcPct val="0"/>
              </a:spcBef>
              <a:spcAft>
                <a:spcPts val="2353"/>
              </a:spcAft>
              <a:defRPr/>
            </a:pPr>
            <a:r>
              <a:rPr lang="en-US" sz="1568" dirty="0">
                <a:solidFill>
                  <a:schemeClr val="bg1"/>
                </a:solidFill>
                <a:latin typeface="Segoe UI"/>
              </a:rPr>
              <a:t>Control and protect data in cloud apps with granular policies and anomaly detection</a:t>
            </a:r>
          </a:p>
          <a:p>
            <a:pPr defTabSz="914367" fontAlgn="base">
              <a:spcBef>
                <a:spcPct val="0"/>
              </a:spcBef>
              <a:spcAft>
                <a:spcPts val="2353"/>
              </a:spcAft>
              <a:defRPr/>
            </a:pPr>
            <a:r>
              <a:rPr lang="en-US" sz="1568" dirty="0">
                <a:solidFill>
                  <a:schemeClr val="bg1"/>
                </a:solidFill>
                <a:latin typeface="Segoe UI"/>
              </a:rPr>
              <a:t>Data retention, expiration, deletion</a:t>
            </a:r>
          </a:p>
        </p:txBody>
      </p:sp>
      <p:cxnSp>
        <p:nvCxnSpPr>
          <p:cNvPr id="84" name="Straight Connector 83">
            <a:extLst>
              <a:ext uri="{FF2B5EF4-FFF2-40B4-BE49-F238E27FC236}">
                <a16:creationId xmlns:a16="http://schemas.microsoft.com/office/drawing/2014/main" id="{B41A25F0-6A9B-4224-943B-42B6252FD515}"/>
              </a:ext>
            </a:extLst>
          </p:cNvPr>
          <p:cNvCxnSpPr>
            <a:cxnSpLocks/>
          </p:cNvCxnSpPr>
          <p:nvPr/>
        </p:nvCxnSpPr>
        <p:spPr>
          <a:xfrm rot="5400000">
            <a:off x="3660238" y="3257330"/>
            <a:ext cx="0" cy="522540"/>
          </a:xfrm>
          <a:prstGeom prst="line">
            <a:avLst/>
          </a:prstGeom>
          <a:noFill/>
          <a:ln w="571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B2FDE52A-1E32-4027-A175-2EA5CDA1F29C}"/>
              </a:ext>
            </a:extLst>
          </p:cNvPr>
          <p:cNvGrpSpPr/>
          <p:nvPr/>
        </p:nvGrpSpPr>
        <p:grpSpPr>
          <a:xfrm>
            <a:off x="8076122" y="1899456"/>
            <a:ext cx="212869" cy="212869"/>
            <a:chOff x="4680163" y="4626653"/>
            <a:chExt cx="159568" cy="159568"/>
          </a:xfrm>
          <a:solidFill>
            <a:schemeClr val="accent1"/>
          </a:solidFill>
        </p:grpSpPr>
        <p:sp>
          <p:nvSpPr>
            <p:cNvPr id="86" name="Freeform 1826">
              <a:extLst>
                <a:ext uri="{FF2B5EF4-FFF2-40B4-BE49-F238E27FC236}">
                  <a16:creationId xmlns:a16="http://schemas.microsoft.com/office/drawing/2014/main" id="{7291CF9D-B844-47D6-9A92-108BE6F3AD46}"/>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87" name="Freeform 1828">
              <a:extLst>
                <a:ext uri="{FF2B5EF4-FFF2-40B4-BE49-F238E27FC236}">
                  <a16:creationId xmlns:a16="http://schemas.microsoft.com/office/drawing/2014/main" id="{8FA1CC82-E030-4CE7-9A59-E764C46E18C0}"/>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88" name="Group 87">
            <a:extLst>
              <a:ext uri="{FF2B5EF4-FFF2-40B4-BE49-F238E27FC236}">
                <a16:creationId xmlns:a16="http://schemas.microsoft.com/office/drawing/2014/main" id="{045DEBB3-E43A-4F60-928C-E23CD823ABE9}"/>
              </a:ext>
            </a:extLst>
          </p:cNvPr>
          <p:cNvGrpSpPr/>
          <p:nvPr/>
        </p:nvGrpSpPr>
        <p:grpSpPr>
          <a:xfrm>
            <a:off x="8076122" y="2414872"/>
            <a:ext cx="212869" cy="212869"/>
            <a:chOff x="4680163" y="4626653"/>
            <a:chExt cx="159568" cy="159568"/>
          </a:xfrm>
          <a:solidFill>
            <a:schemeClr val="accent1"/>
          </a:solidFill>
        </p:grpSpPr>
        <p:sp>
          <p:nvSpPr>
            <p:cNvPr id="89" name="Freeform 1826">
              <a:extLst>
                <a:ext uri="{FF2B5EF4-FFF2-40B4-BE49-F238E27FC236}">
                  <a16:creationId xmlns:a16="http://schemas.microsoft.com/office/drawing/2014/main" id="{0D55A96A-4888-41A2-A491-FAFCC756E0A2}"/>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90" name="Freeform 1828">
              <a:extLst>
                <a:ext uri="{FF2B5EF4-FFF2-40B4-BE49-F238E27FC236}">
                  <a16:creationId xmlns:a16="http://schemas.microsoft.com/office/drawing/2014/main" id="{54D0C61B-F494-4521-9472-43116B4E7CC5}"/>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91" name="Group 90">
            <a:extLst>
              <a:ext uri="{FF2B5EF4-FFF2-40B4-BE49-F238E27FC236}">
                <a16:creationId xmlns:a16="http://schemas.microsoft.com/office/drawing/2014/main" id="{1B8F4802-BD5F-47DE-A209-E623C2BBE313}"/>
              </a:ext>
            </a:extLst>
          </p:cNvPr>
          <p:cNvGrpSpPr/>
          <p:nvPr/>
        </p:nvGrpSpPr>
        <p:grpSpPr>
          <a:xfrm>
            <a:off x="8076122" y="3212154"/>
            <a:ext cx="212869" cy="212869"/>
            <a:chOff x="4680163" y="4626653"/>
            <a:chExt cx="159568" cy="159568"/>
          </a:xfrm>
          <a:solidFill>
            <a:schemeClr val="accent1"/>
          </a:solidFill>
        </p:grpSpPr>
        <p:sp>
          <p:nvSpPr>
            <p:cNvPr id="92" name="Freeform 1826">
              <a:extLst>
                <a:ext uri="{FF2B5EF4-FFF2-40B4-BE49-F238E27FC236}">
                  <a16:creationId xmlns:a16="http://schemas.microsoft.com/office/drawing/2014/main" id="{6E6E3729-6745-477C-B853-09C08972D996}"/>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93" name="Freeform 1828">
              <a:extLst>
                <a:ext uri="{FF2B5EF4-FFF2-40B4-BE49-F238E27FC236}">
                  <a16:creationId xmlns:a16="http://schemas.microsoft.com/office/drawing/2014/main" id="{CD6B1CB3-7B85-4921-9D9A-6252786F87E1}"/>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94" name="Group 93">
            <a:extLst>
              <a:ext uri="{FF2B5EF4-FFF2-40B4-BE49-F238E27FC236}">
                <a16:creationId xmlns:a16="http://schemas.microsoft.com/office/drawing/2014/main" id="{5C2B28C8-2F17-48EC-861E-4AF7C4E98729}"/>
              </a:ext>
            </a:extLst>
          </p:cNvPr>
          <p:cNvGrpSpPr/>
          <p:nvPr/>
        </p:nvGrpSpPr>
        <p:grpSpPr>
          <a:xfrm>
            <a:off x="8076122" y="3748860"/>
            <a:ext cx="212869" cy="212869"/>
            <a:chOff x="4680163" y="4626653"/>
            <a:chExt cx="159568" cy="159568"/>
          </a:xfrm>
          <a:solidFill>
            <a:schemeClr val="accent1"/>
          </a:solidFill>
        </p:grpSpPr>
        <p:sp>
          <p:nvSpPr>
            <p:cNvPr id="95" name="Freeform 1826">
              <a:extLst>
                <a:ext uri="{FF2B5EF4-FFF2-40B4-BE49-F238E27FC236}">
                  <a16:creationId xmlns:a16="http://schemas.microsoft.com/office/drawing/2014/main" id="{C77854C7-B496-44AA-9812-264FFAAF005E}"/>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96" name="Freeform 1828">
              <a:extLst>
                <a:ext uri="{FF2B5EF4-FFF2-40B4-BE49-F238E27FC236}">
                  <a16:creationId xmlns:a16="http://schemas.microsoft.com/office/drawing/2014/main" id="{98D97D15-3B0D-4980-BA4D-96D2659F55CE}"/>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97" name="Group 96">
            <a:extLst>
              <a:ext uri="{FF2B5EF4-FFF2-40B4-BE49-F238E27FC236}">
                <a16:creationId xmlns:a16="http://schemas.microsoft.com/office/drawing/2014/main" id="{22549A0A-E7E2-474C-8DED-42013EAF7372}"/>
              </a:ext>
            </a:extLst>
          </p:cNvPr>
          <p:cNvGrpSpPr/>
          <p:nvPr/>
        </p:nvGrpSpPr>
        <p:grpSpPr>
          <a:xfrm>
            <a:off x="8076122" y="4531966"/>
            <a:ext cx="212869" cy="212869"/>
            <a:chOff x="4680163" y="4626653"/>
            <a:chExt cx="159568" cy="159568"/>
          </a:xfrm>
          <a:solidFill>
            <a:schemeClr val="accent1"/>
          </a:solidFill>
        </p:grpSpPr>
        <p:sp>
          <p:nvSpPr>
            <p:cNvPr id="98" name="Freeform 1826">
              <a:extLst>
                <a:ext uri="{FF2B5EF4-FFF2-40B4-BE49-F238E27FC236}">
                  <a16:creationId xmlns:a16="http://schemas.microsoft.com/office/drawing/2014/main" id="{7877CFDE-2627-44AB-B0EA-AEB38570BB46}"/>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99" name="Freeform 1828">
              <a:extLst>
                <a:ext uri="{FF2B5EF4-FFF2-40B4-BE49-F238E27FC236}">
                  <a16:creationId xmlns:a16="http://schemas.microsoft.com/office/drawing/2014/main" id="{4B98E787-DC17-414D-B92E-C5F65B76C07E}"/>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00" name="Group 99">
            <a:extLst>
              <a:ext uri="{FF2B5EF4-FFF2-40B4-BE49-F238E27FC236}">
                <a16:creationId xmlns:a16="http://schemas.microsoft.com/office/drawing/2014/main" id="{BE568C63-B5AE-4AF9-800B-BCC544DA66B9}"/>
              </a:ext>
            </a:extLst>
          </p:cNvPr>
          <p:cNvGrpSpPr/>
          <p:nvPr/>
        </p:nvGrpSpPr>
        <p:grpSpPr>
          <a:xfrm>
            <a:off x="8076122" y="5054145"/>
            <a:ext cx="212869" cy="212869"/>
            <a:chOff x="4680163" y="4626653"/>
            <a:chExt cx="159568" cy="159568"/>
          </a:xfrm>
          <a:solidFill>
            <a:schemeClr val="accent1"/>
          </a:solidFill>
        </p:grpSpPr>
        <p:sp>
          <p:nvSpPr>
            <p:cNvPr id="101" name="Freeform 1826">
              <a:extLst>
                <a:ext uri="{FF2B5EF4-FFF2-40B4-BE49-F238E27FC236}">
                  <a16:creationId xmlns:a16="http://schemas.microsoft.com/office/drawing/2014/main" id="{684E3491-234D-45F6-B143-55CD3E4AA764}"/>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02" name="Freeform 1828">
              <a:extLst>
                <a:ext uri="{FF2B5EF4-FFF2-40B4-BE49-F238E27FC236}">
                  <a16:creationId xmlns:a16="http://schemas.microsoft.com/office/drawing/2014/main" id="{3C9D02BD-5DB9-4B06-A2FC-86BCBF124B60}"/>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03" name="Group 102">
            <a:extLst>
              <a:ext uri="{FF2B5EF4-FFF2-40B4-BE49-F238E27FC236}">
                <a16:creationId xmlns:a16="http://schemas.microsoft.com/office/drawing/2014/main" id="{674F480E-36CB-46D0-BA83-492266DCE3AE}"/>
              </a:ext>
            </a:extLst>
          </p:cNvPr>
          <p:cNvGrpSpPr/>
          <p:nvPr/>
        </p:nvGrpSpPr>
        <p:grpSpPr>
          <a:xfrm>
            <a:off x="3106124" y="2896981"/>
            <a:ext cx="212869" cy="212869"/>
            <a:chOff x="4680163" y="4626653"/>
            <a:chExt cx="159568" cy="159568"/>
          </a:xfrm>
          <a:solidFill>
            <a:schemeClr val="accent1"/>
          </a:solidFill>
        </p:grpSpPr>
        <p:sp>
          <p:nvSpPr>
            <p:cNvPr id="104" name="Freeform 1826">
              <a:extLst>
                <a:ext uri="{FF2B5EF4-FFF2-40B4-BE49-F238E27FC236}">
                  <a16:creationId xmlns:a16="http://schemas.microsoft.com/office/drawing/2014/main" id="{2E4590D9-2AB5-42DA-9A32-AE686E4D50A0}"/>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05" name="Freeform 1828">
              <a:extLst>
                <a:ext uri="{FF2B5EF4-FFF2-40B4-BE49-F238E27FC236}">
                  <a16:creationId xmlns:a16="http://schemas.microsoft.com/office/drawing/2014/main" id="{E36F7900-4EE9-45F4-9B06-E14397119735}"/>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06" name="Group 105">
            <a:extLst>
              <a:ext uri="{FF2B5EF4-FFF2-40B4-BE49-F238E27FC236}">
                <a16:creationId xmlns:a16="http://schemas.microsoft.com/office/drawing/2014/main" id="{29A33DF6-6213-4D9C-8112-92B27C8E6124}"/>
              </a:ext>
            </a:extLst>
          </p:cNvPr>
          <p:cNvGrpSpPr/>
          <p:nvPr/>
        </p:nvGrpSpPr>
        <p:grpSpPr>
          <a:xfrm>
            <a:off x="3106124" y="3429469"/>
            <a:ext cx="212869" cy="212869"/>
            <a:chOff x="4680163" y="4626653"/>
            <a:chExt cx="159568" cy="159568"/>
          </a:xfrm>
          <a:solidFill>
            <a:schemeClr val="accent1"/>
          </a:solidFill>
        </p:grpSpPr>
        <p:sp>
          <p:nvSpPr>
            <p:cNvPr id="107" name="Freeform 1826">
              <a:extLst>
                <a:ext uri="{FF2B5EF4-FFF2-40B4-BE49-F238E27FC236}">
                  <a16:creationId xmlns:a16="http://schemas.microsoft.com/office/drawing/2014/main" id="{23DC494F-A896-404E-BD6A-9E72701E43DD}"/>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08" name="Freeform 1828">
              <a:extLst>
                <a:ext uri="{FF2B5EF4-FFF2-40B4-BE49-F238E27FC236}">
                  <a16:creationId xmlns:a16="http://schemas.microsoft.com/office/drawing/2014/main" id="{E66F8C7A-E6B2-4EF5-A7AB-EEA9F804DCB8}"/>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09" name="Group 108">
            <a:extLst>
              <a:ext uri="{FF2B5EF4-FFF2-40B4-BE49-F238E27FC236}">
                <a16:creationId xmlns:a16="http://schemas.microsoft.com/office/drawing/2014/main" id="{384A313F-24D1-4C80-903E-1E3DDF5DACA4}"/>
              </a:ext>
            </a:extLst>
          </p:cNvPr>
          <p:cNvGrpSpPr/>
          <p:nvPr/>
        </p:nvGrpSpPr>
        <p:grpSpPr>
          <a:xfrm>
            <a:off x="3106124" y="3961956"/>
            <a:ext cx="212869" cy="212869"/>
            <a:chOff x="4680163" y="4626653"/>
            <a:chExt cx="159568" cy="159568"/>
          </a:xfrm>
          <a:solidFill>
            <a:schemeClr val="accent1"/>
          </a:solidFill>
        </p:grpSpPr>
        <p:sp>
          <p:nvSpPr>
            <p:cNvPr id="110" name="Freeform 1826">
              <a:extLst>
                <a:ext uri="{FF2B5EF4-FFF2-40B4-BE49-F238E27FC236}">
                  <a16:creationId xmlns:a16="http://schemas.microsoft.com/office/drawing/2014/main" id="{C5305241-3615-458C-A2C2-FE9DCC395EDF}"/>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11" name="Freeform 1828">
              <a:extLst>
                <a:ext uri="{FF2B5EF4-FFF2-40B4-BE49-F238E27FC236}">
                  <a16:creationId xmlns:a16="http://schemas.microsoft.com/office/drawing/2014/main" id="{AEF19DD2-41E9-4B04-8EB4-43971EF9F62B}"/>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sp>
        <p:nvSpPr>
          <p:cNvPr id="5" name="Rectangle 4">
            <a:extLst>
              <a:ext uri="{FF2B5EF4-FFF2-40B4-BE49-F238E27FC236}">
                <a16:creationId xmlns:a16="http://schemas.microsoft.com/office/drawing/2014/main" id="{72F1AD7D-BCE6-4A69-9F8B-6AFA3D253D46}"/>
              </a:ext>
            </a:extLst>
          </p:cNvPr>
          <p:cNvSpPr/>
          <p:nvPr/>
        </p:nvSpPr>
        <p:spPr>
          <a:xfrm>
            <a:off x="2030713" y="2355193"/>
            <a:ext cx="987211" cy="362072"/>
          </a:xfrm>
          <a:prstGeom prst="rect">
            <a:avLst/>
          </a:prstGeom>
        </p:spPr>
        <p:txBody>
          <a:bodyPr wrap="none">
            <a:spAutoFit/>
          </a:bodyPr>
          <a:lstStyle/>
          <a:p>
            <a:pPr algn="r" defTabSz="914367" fontAlgn="base">
              <a:spcBef>
                <a:spcPct val="0"/>
              </a:spcBef>
              <a:spcAft>
                <a:spcPts val="2353"/>
              </a:spcAft>
              <a:defRPr/>
            </a:pPr>
            <a:r>
              <a:rPr lang="en-US" sz="1765" b="1" dirty="0">
                <a:solidFill>
                  <a:schemeClr val="bg1"/>
                </a:solidFill>
              </a:rPr>
              <a:t>Devices</a:t>
            </a:r>
          </a:p>
        </p:txBody>
      </p:sp>
      <p:sp>
        <p:nvSpPr>
          <p:cNvPr id="112" name="Rectangle 111">
            <a:extLst>
              <a:ext uri="{FF2B5EF4-FFF2-40B4-BE49-F238E27FC236}">
                <a16:creationId xmlns:a16="http://schemas.microsoft.com/office/drawing/2014/main" id="{D397E18E-8893-4303-9211-8328892E197E}"/>
              </a:ext>
            </a:extLst>
          </p:cNvPr>
          <p:cNvSpPr/>
          <p:nvPr/>
        </p:nvSpPr>
        <p:spPr>
          <a:xfrm>
            <a:off x="7987531" y="1361588"/>
            <a:ext cx="2428960" cy="362072"/>
          </a:xfrm>
          <a:prstGeom prst="rect">
            <a:avLst/>
          </a:prstGeom>
        </p:spPr>
        <p:txBody>
          <a:bodyPr wrap="none">
            <a:spAutoFit/>
          </a:bodyPr>
          <a:lstStyle/>
          <a:p>
            <a:pPr defTabSz="914367" fontAlgn="base">
              <a:spcBef>
                <a:spcPct val="0"/>
              </a:spcBef>
              <a:spcAft>
                <a:spcPts val="2353"/>
              </a:spcAft>
              <a:defRPr/>
            </a:pPr>
            <a:r>
              <a:rPr lang="en-US" sz="1765" b="1" dirty="0">
                <a:solidFill>
                  <a:schemeClr val="bg1"/>
                </a:solidFill>
              </a:rPr>
              <a:t>Cloud &amp; on-premises</a:t>
            </a:r>
          </a:p>
        </p:txBody>
      </p:sp>
      <p:grpSp>
        <p:nvGrpSpPr>
          <p:cNvPr id="113" name="Group 112">
            <a:extLst>
              <a:ext uri="{FF2B5EF4-FFF2-40B4-BE49-F238E27FC236}">
                <a16:creationId xmlns:a16="http://schemas.microsoft.com/office/drawing/2014/main" id="{C1037DFE-9E52-4D89-AE20-0EC06E38B48F}"/>
              </a:ext>
            </a:extLst>
          </p:cNvPr>
          <p:cNvGrpSpPr/>
          <p:nvPr/>
        </p:nvGrpSpPr>
        <p:grpSpPr>
          <a:xfrm>
            <a:off x="8076122" y="6082799"/>
            <a:ext cx="212869" cy="212869"/>
            <a:chOff x="4680163" y="4626653"/>
            <a:chExt cx="159568" cy="159568"/>
          </a:xfrm>
          <a:solidFill>
            <a:schemeClr val="accent1"/>
          </a:solidFill>
        </p:grpSpPr>
        <p:sp>
          <p:nvSpPr>
            <p:cNvPr id="114" name="Freeform 1826">
              <a:extLst>
                <a:ext uri="{FF2B5EF4-FFF2-40B4-BE49-F238E27FC236}">
                  <a16:creationId xmlns:a16="http://schemas.microsoft.com/office/drawing/2014/main" id="{56D9F23A-819C-42B6-B87B-8EC13A26ECDC}"/>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15" name="Freeform 1828">
              <a:extLst>
                <a:ext uri="{FF2B5EF4-FFF2-40B4-BE49-F238E27FC236}">
                  <a16:creationId xmlns:a16="http://schemas.microsoft.com/office/drawing/2014/main" id="{9895A6A5-B87C-4294-93F8-147BDF78F26D}"/>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spTree>
    <p:extLst>
      <p:ext uri="{BB962C8B-B14F-4D97-AF65-F5344CB8AC3E}">
        <p14:creationId xmlns:p14="http://schemas.microsoft.com/office/powerpoint/2010/main" val="24643842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style.rotation</p:attrName>
                                        </p:attrNameLst>
                                      </p:cBhvr>
                                      <p:tavLst>
                                        <p:tav tm="0">
                                          <p:val>
                                            <p:fltVal val="90"/>
                                          </p:val>
                                        </p:tav>
                                        <p:tav tm="100000">
                                          <p:val>
                                            <p:fltVal val="0"/>
                                          </p:val>
                                        </p:tav>
                                      </p:tavLst>
                                    </p:anim>
                                    <p:animEffect transition="in" filter="fade">
                                      <p:cBhvr>
                                        <p:cTn id="10" dur="1000"/>
                                        <p:tgtEl>
                                          <p:spTgt spid="63"/>
                                        </p:tgtEl>
                                      </p:cBhvr>
                                    </p:animEffect>
                                  </p:childTnLst>
                                </p:cTn>
                              </p:par>
                              <p:par>
                                <p:cTn id="11" presetID="10" presetClass="entr" presetSubtype="0"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2" presetClass="entr" presetSubtype="2" fill="hold" nodeType="withEffect">
                                  <p:stCondLst>
                                    <p:cond delay="500"/>
                                  </p:stCondLst>
                                  <p:childTnLst>
                                    <p:set>
                                      <p:cBhvr>
                                        <p:cTn id="15" dur="1" fill="hold">
                                          <p:stCondLst>
                                            <p:cond delay="0"/>
                                          </p:stCondLst>
                                        </p:cTn>
                                        <p:tgtEl>
                                          <p:spTgt spid="84"/>
                                        </p:tgtEl>
                                        <p:attrNameLst>
                                          <p:attrName>style.visibility</p:attrName>
                                        </p:attrNameLst>
                                      </p:cBhvr>
                                      <p:to>
                                        <p:strVal val="visible"/>
                                      </p:to>
                                    </p:set>
                                    <p:animEffect transition="in" filter="wipe(right)">
                                      <p:cBhvr>
                                        <p:cTn id="16" dur="500"/>
                                        <p:tgtEl>
                                          <p:spTgt spid="8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8">
                                            <p:txEl>
                                              <p:pRg st="0" end="0"/>
                                            </p:txEl>
                                          </p:spTgt>
                                        </p:tgtEl>
                                        <p:attrNameLst>
                                          <p:attrName>style.visibility</p:attrName>
                                        </p:attrNameLst>
                                      </p:cBhvr>
                                      <p:to>
                                        <p:strVal val="visible"/>
                                      </p:to>
                                    </p:set>
                                    <p:animEffect transition="in" filter="fade">
                                      <p:cBhvr>
                                        <p:cTn id="20" dur="500"/>
                                        <p:tgtEl>
                                          <p:spTgt spid="7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par>
                                <p:cTn id="24" presetID="10" presetClass="entr" presetSubtype="0" fill="hold" nodeType="withEffect">
                                  <p:stCondLst>
                                    <p:cond delay="250"/>
                                  </p:stCondLst>
                                  <p:childTnLst>
                                    <p:set>
                                      <p:cBhvr>
                                        <p:cTn id="25" dur="1" fill="hold">
                                          <p:stCondLst>
                                            <p:cond delay="0"/>
                                          </p:stCondLst>
                                        </p:cTn>
                                        <p:tgtEl>
                                          <p:spTgt spid="78">
                                            <p:txEl>
                                              <p:pRg st="1" end="1"/>
                                            </p:txEl>
                                          </p:spTgt>
                                        </p:tgtEl>
                                        <p:attrNameLst>
                                          <p:attrName>style.visibility</p:attrName>
                                        </p:attrNameLst>
                                      </p:cBhvr>
                                      <p:to>
                                        <p:strVal val="visible"/>
                                      </p:to>
                                    </p:set>
                                    <p:animEffect transition="in" filter="fade">
                                      <p:cBhvr>
                                        <p:cTn id="26" dur="500"/>
                                        <p:tgtEl>
                                          <p:spTgt spid="78">
                                            <p:txEl>
                                              <p:pRg st="1" end="1"/>
                                            </p:txEl>
                                          </p:spTgt>
                                        </p:tgtEl>
                                      </p:cBhvr>
                                    </p:animEffect>
                                  </p:childTnLst>
                                </p:cTn>
                              </p:par>
                              <p:par>
                                <p:cTn id="27" presetID="10" presetClass="entr" presetSubtype="0" fill="hold" nodeType="withEffect">
                                  <p:stCondLst>
                                    <p:cond delay="25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par>
                                <p:cTn id="30" presetID="10" presetClass="entr" presetSubtype="0" fill="hold" nodeType="withEffect">
                                  <p:stCondLst>
                                    <p:cond delay="500"/>
                                  </p:stCondLst>
                                  <p:childTnLst>
                                    <p:set>
                                      <p:cBhvr>
                                        <p:cTn id="31" dur="1" fill="hold">
                                          <p:stCondLst>
                                            <p:cond delay="0"/>
                                          </p:stCondLst>
                                        </p:cTn>
                                        <p:tgtEl>
                                          <p:spTgt spid="78">
                                            <p:txEl>
                                              <p:pRg st="2" end="2"/>
                                            </p:txEl>
                                          </p:spTgt>
                                        </p:tgtEl>
                                        <p:attrNameLst>
                                          <p:attrName>style.visibility</p:attrName>
                                        </p:attrNameLst>
                                      </p:cBhvr>
                                      <p:to>
                                        <p:strVal val="visible"/>
                                      </p:to>
                                    </p:set>
                                    <p:animEffect transition="in" filter="fade">
                                      <p:cBhvr>
                                        <p:cTn id="32" dur="500"/>
                                        <p:tgtEl>
                                          <p:spTgt spid="78">
                                            <p:txEl>
                                              <p:pRg st="2" end="2"/>
                                            </p:tx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83">
                                            <p:txEl>
                                              <p:pRg st="0" end="0"/>
                                            </p:txEl>
                                          </p:spTgt>
                                        </p:tgtEl>
                                        <p:attrNameLst>
                                          <p:attrName>style.visibility</p:attrName>
                                        </p:attrNameLst>
                                      </p:cBhvr>
                                      <p:to>
                                        <p:strVal val="visible"/>
                                      </p:to>
                                    </p:set>
                                    <p:animEffect transition="in" filter="fade">
                                      <p:cBhvr>
                                        <p:cTn id="50" dur="500"/>
                                        <p:tgtEl>
                                          <p:spTgt spid="83">
                                            <p:txEl>
                                              <p:pRg st="0" end="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nodeType="withEffect">
                                  <p:stCondLst>
                                    <p:cond delay="250"/>
                                  </p:stCondLst>
                                  <p:childTnLst>
                                    <p:set>
                                      <p:cBhvr>
                                        <p:cTn id="55" dur="1" fill="hold">
                                          <p:stCondLst>
                                            <p:cond delay="0"/>
                                          </p:stCondLst>
                                        </p:cTn>
                                        <p:tgtEl>
                                          <p:spTgt spid="83">
                                            <p:txEl>
                                              <p:pRg st="1" end="1"/>
                                            </p:txEl>
                                          </p:spTgt>
                                        </p:tgtEl>
                                        <p:attrNameLst>
                                          <p:attrName>style.visibility</p:attrName>
                                        </p:attrNameLst>
                                      </p:cBhvr>
                                      <p:to>
                                        <p:strVal val="visible"/>
                                      </p:to>
                                    </p:set>
                                    <p:animEffect transition="in" filter="fade">
                                      <p:cBhvr>
                                        <p:cTn id="56" dur="500"/>
                                        <p:tgtEl>
                                          <p:spTgt spid="83">
                                            <p:txEl>
                                              <p:pRg st="1" end="1"/>
                                            </p:txEl>
                                          </p:spTgt>
                                        </p:tgtEl>
                                      </p:cBhvr>
                                    </p:animEffect>
                                  </p:childTnLst>
                                </p:cTn>
                              </p:par>
                              <p:par>
                                <p:cTn id="57" presetID="10" presetClass="entr" presetSubtype="0" fill="hold" nodeType="withEffect">
                                  <p:stCondLst>
                                    <p:cond delay="25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par>
                                <p:cTn id="60" presetID="10" presetClass="entr" presetSubtype="0" fill="hold" nodeType="withEffect">
                                  <p:stCondLst>
                                    <p:cond delay="500"/>
                                  </p:stCondLst>
                                  <p:childTnLst>
                                    <p:set>
                                      <p:cBhvr>
                                        <p:cTn id="61" dur="1" fill="hold">
                                          <p:stCondLst>
                                            <p:cond delay="0"/>
                                          </p:stCondLst>
                                        </p:cTn>
                                        <p:tgtEl>
                                          <p:spTgt spid="83">
                                            <p:txEl>
                                              <p:pRg st="2" end="2"/>
                                            </p:txEl>
                                          </p:spTgt>
                                        </p:tgtEl>
                                        <p:attrNameLst>
                                          <p:attrName>style.visibility</p:attrName>
                                        </p:attrNameLst>
                                      </p:cBhvr>
                                      <p:to>
                                        <p:strVal val="visible"/>
                                      </p:to>
                                    </p:set>
                                    <p:animEffect transition="in" filter="fade">
                                      <p:cBhvr>
                                        <p:cTn id="62" dur="500"/>
                                        <p:tgtEl>
                                          <p:spTgt spid="83">
                                            <p:txEl>
                                              <p:pRg st="2" end="2"/>
                                            </p:txEl>
                                          </p:spTgt>
                                        </p:tgtEl>
                                      </p:cBhvr>
                                    </p:animEffect>
                                  </p:childTnLst>
                                </p:cTn>
                              </p:par>
                              <p:par>
                                <p:cTn id="63" presetID="10" presetClass="entr" presetSubtype="0" fill="hold" nodeType="withEffect">
                                  <p:stCondLst>
                                    <p:cond delay="50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par>
                                <p:cTn id="66" presetID="10" presetClass="entr" presetSubtype="0" fill="hold" nodeType="withEffect">
                                  <p:stCondLst>
                                    <p:cond delay="750"/>
                                  </p:stCondLst>
                                  <p:childTnLst>
                                    <p:set>
                                      <p:cBhvr>
                                        <p:cTn id="67" dur="1" fill="hold">
                                          <p:stCondLst>
                                            <p:cond delay="0"/>
                                          </p:stCondLst>
                                        </p:cTn>
                                        <p:tgtEl>
                                          <p:spTgt spid="83">
                                            <p:txEl>
                                              <p:pRg st="3" end="3"/>
                                            </p:txEl>
                                          </p:spTgt>
                                        </p:tgtEl>
                                        <p:attrNameLst>
                                          <p:attrName>style.visibility</p:attrName>
                                        </p:attrNameLst>
                                      </p:cBhvr>
                                      <p:to>
                                        <p:strVal val="visible"/>
                                      </p:to>
                                    </p:set>
                                    <p:animEffect transition="in" filter="fade">
                                      <p:cBhvr>
                                        <p:cTn id="68" dur="500"/>
                                        <p:tgtEl>
                                          <p:spTgt spid="83">
                                            <p:txEl>
                                              <p:pRg st="3" end="3"/>
                                            </p:txEl>
                                          </p:spTgt>
                                        </p:tgtEl>
                                      </p:cBhvr>
                                    </p:animEffect>
                                  </p:childTnLst>
                                </p:cTn>
                              </p:par>
                              <p:par>
                                <p:cTn id="69" presetID="10" presetClass="entr" presetSubtype="0" fill="hold" nodeType="withEffect">
                                  <p:stCondLst>
                                    <p:cond delay="75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500"/>
                                        <p:tgtEl>
                                          <p:spTgt spid="94"/>
                                        </p:tgtEl>
                                      </p:cBhvr>
                                    </p:animEffect>
                                  </p:childTnLst>
                                </p:cTn>
                              </p:par>
                              <p:par>
                                <p:cTn id="72" presetID="10" presetClass="entr" presetSubtype="0" fill="hold" nodeType="withEffect">
                                  <p:stCondLst>
                                    <p:cond delay="1000"/>
                                  </p:stCondLst>
                                  <p:childTnLst>
                                    <p:set>
                                      <p:cBhvr>
                                        <p:cTn id="73" dur="1" fill="hold">
                                          <p:stCondLst>
                                            <p:cond delay="0"/>
                                          </p:stCondLst>
                                        </p:cTn>
                                        <p:tgtEl>
                                          <p:spTgt spid="83">
                                            <p:txEl>
                                              <p:pRg st="4" end="4"/>
                                            </p:txEl>
                                          </p:spTgt>
                                        </p:tgtEl>
                                        <p:attrNameLst>
                                          <p:attrName>style.visibility</p:attrName>
                                        </p:attrNameLst>
                                      </p:cBhvr>
                                      <p:to>
                                        <p:strVal val="visible"/>
                                      </p:to>
                                    </p:set>
                                    <p:animEffect transition="in" filter="fade">
                                      <p:cBhvr>
                                        <p:cTn id="74" dur="500"/>
                                        <p:tgtEl>
                                          <p:spTgt spid="83">
                                            <p:txEl>
                                              <p:pRg st="4" end="4"/>
                                            </p:txEl>
                                          </p:spTgt>
                                        </p:tgtEl>
                                      </p:cBhvr>
                                    </p:animEffect>
                                  </p:childTnLst>
                                </p:cTn>
                              </p:par>
                              <p:par>
                                <p:cTn id="75" presetID="10" presetClass="entr" presetSubtype="0" fill="hold" nodeType="withEffect">
                                  <p:stCondLst>
                                    <p:cond delay="100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par>
                                <p:cTn id="78" presetID="10" presetClass="entr" presetSubtype="0" fill="hold" nodeType="withEffect">
                                  <p:stCondLst>
                                    <p:cond delay="1250"/>
                                  </p:stCondLst>
                                  <p:childTnLst>
                                    <p:set>
                                      <p:cBhvr>
                                        <p:cTn id="79" dur="1" fill="hold">
                                          <p:stCondLst>
                                            <p:cond delay="0"/>
                                          </p:stCondLst>
                                        </p:cTn>
                                        <p:tgtEl>
                                          <p:spTgt spid="83">
                                            <p:txEl>
                                              <p:pRg st="5" end="5"/>
                                            </p:txEl>
                                          </p:spTgt>
                                        </p:tgtEl>
                                        <p:attrNameLst>
                                          <p:attrName>style.visibility</p:attrName>
                                        </p:attrNameLst>
                                      </p:cBhvr>
                                      <p:to>
                                        <p:strVal val="visible"/>
                                      </p:to>
                                    </p:set>
                                    <p:animEffect transition="in" filter="fade">
                                      <p:cBhvr>
                                        <p:cTn id="80" dur="500"/>
                                        <p:tgtEl>
                                          <p:spTgt spid="83">
                                            <p:txEl>
                                              <p:pRg st="5" end="5"/>
                                            </p:txEl>
                                          </p:spTgt>
                                        </p:tgtEl>
                                      </p:cBhvr>
                                    </p:animEffect>
                                  </p:childTnLst>
                                </p:cTn>
                              </p:par>
                              <p:par>
                                <p:cTn id="81" presetID="10" presetClass="entr" presetSubtype="0" fill="hold" nodeType="withEffect">
                                  <p:stCondLst>
                                    <p:cond delay="1250"/>
                                  </p:stCondLst>
                                  <p:childTnLst>
                                    <p:set>
                                      <p:cBhvr>
                                        <p:cTn id="82" dur="1" fill="hold">
                                          <p:stCondLst>
                                            <p:cond delay="0"/>
                                          </p:stCondLst>
                                        </p:cTn>
                                        <p:tgtEl>
                                          <p:spTgt spid="83">
                                            <p:txEl>
                                              <p:pRg st="6" end="6"/>
                                            </p:txEl>
                                          </p:spTgt>
                                        </p:tgtEl>
                                        <p:attrNameLst>
                                          <p:attrName>style.visibility</p:attrName>
                                        </p:attrNameLst>
                                      </p:cBhvr>
                                      <p:to>
                                        <p:strVal val="visible"/>
                                      </p:to>
                                    </p:set>
                                    <p:animEffect transition="in" filter="fade">
                                      <p:cBhvr>
                                        <p:cTn id="83" dur="500"/>
                                        <p:tgtEl>
                                          <p:spTgt spid="83">
                                            <p:txEl>
                                              <p:pRg st="6" end="6"/>
                                            </p:txEl>
                                          </p:spTgt>
                                        </p:tgtEl>
                                      </p:cBhvr>
                                    </p:animEffect>
                                  </p:childTnLst>
                                </p:cTn>
                              </p:par>
                              <p:par>
                                <p:cTn id="84" presetID="10" presetClass="entr" presetSubtype="0" fill="hold" nodeType="withEffect">
                                  <p:stCondLst>
                                    <p:cond delay="125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childTnLst>
                                </p:cTn>
                              </p:par>
                              <p:par>
                                <p:cTn id="87" presetID="10" presetClass="entr" presetSubtype="0" fill="hold" nodeType="withEffect">
                                  <p:stCondLst>
                                    <p:cond delay="125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0F98B-6132-4826-BCD6-BBF6D3273F60}"/>
              </a:ext>
            </a:extLst>
          </p:cNvPr>
          <p:cNvSpPr>
            <a:spLocks noGrp="1"/>
          </p:cNvSpPr>
          <p:nvPr>
            <p:ph type="title"/>
          </p:nvPr>
        </p:nvSpPr>
        <p:spPr/>
        <p:txBody>
          <a:bodyPr/>
          <a:lstStyle/>
          <a:p>
            <a:r>
              <a:rPr lang="en-US" dirty="0"/>
              <a:t>Keys</a:t>
            </a:r>
          </a:p>
        </p:txBody>
      </p:sp>
      <p:sp>
        <p:nvSpPr>
          <p:cNvPr id="67" name="Text Placeholder 66">
            <a:extLst>
              <a:ext uri="{FF2B5EF4-FFF2-40B4-BE49-F238E27FC236}">
                <a16:creationId xmlns:a16="http://schemas.microsoft.com/office/drawing/2014/main" id="{2CB54EBF-A913-47B9-843A-8252E5272CB0}"/>
              </a:ext>
            </a:extLst>
          </p:cNvPr>
          <p:cNvSpPr>
            <a:spLocks noGrp="1"/>
          </p:cNvSpPr>
          <p:nvPr>
            <p:ph type="body" sz="quarter" idx="10"/>
          </p:nvPr>
        </p:nvSpPr>
        <p:spPr>
          <a:xfrm>
            <a:off x="270130" y="1318568"/>
            <a:ext cx="11653425" cy="1879735"/>
          </a:xfrm>
        </p:spPr>
        <p:txBody>
          <a:bodyPr/>
          <a:lstStyle/>
          <a:p>
            <a:pPr marL="0" indent="0">
              <a:buNone/>
            </a:pPr>
            <a:r>
              <a:rPr lang="en-US" sz="3200" dirty="0"/>
              <a:t>There are 3 keys that matter in the </a:t>
            </a:r>
            <a:r>
              <a:rPr lang="en-US" sz="3200" u="sng" dirty="0"/>
              <a:t>main</a:t>
            </a:r>
            <a:r>
              <a:rPr lang="en-US" sz="3200" dirty="0"/>
              <a:t> protection workflow</a:t>
            </a:r>
          </a:p>
          <a:p>
            <a:pPr marL="0" indent="0">
              <a:buNone/>
            </a:pPr>
            <a:r>
              <a:rPr lang="en-US" sz="2400" dirty="0"/>
              <a:t>                 document-specific key (symmetric) to encrypt/decrypt the content</a:t>
            </a:r>
          </a:p>
          <a:p>
            <a:pPr marL="0" indent="0">
              <a:buNone/>
            </a:pPr>
            <a:r>
              <a:rPr lang="en-US" sz="2400" dirty="0"/>
              <a:t>                 tenant public key (asymmetric) to encrypt the publishing license</a:t>
            </a:r>
          </a:p>
          <a:p>
            <a:pPr marL="0" indent="0">
              <a:buNone/>
            </a:pPr>
            <a:r>
              <a:rPr lang="en-US" sz="2400" dirty="0"/>
              <a:t>                 tenant private key (asymmetric) to decrypt the publishing license</a:t>
            </a:r>
          </a:p>
        </p:txBody>
      </p:sp>
      <p:sp>
        <p:nvSpPr>
          <p:cNvPr id="8" name="Rectangle 7">
            <a:extLst>
              <a:ext uri="{FF2B5EF4-FFF2-40B4-BE49-F238E27FC236}">
                <a16:creationId xmlns:a16="http://schemas.microsoft.com/office/drawing/2014/main" id="{45199AEB-6873-4542-81D6-D959EEFB26E0}"/>
              </a:ext>
            </a:extLst>
          </p:cNvPr>
          <p:cNvSpPr/>
          <p:nvPr/>
        </p:nvSpPr>
        <p:spPr bwMode="auto">
          <a:xfrm>
            <a:off x="631084" y="3442359"/>
            <a:ext cx="2900417" cy="2994298"/>
          </a:xfrm>
          <a:prstGeom prst="rect">
            <a:avLst/>
          </a:prstGeom>
          <a:noFill/>
          <a:ln w="28575" cap="rnd">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1" tIns="91427"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kern="0" dirty="0">
                <a:solidFill>
                  <a:schemeClr val="bg1"/>
                </a:solidFill>
                <a:latin typeface="Segoe UI Semilight"/>
              </a:rPr>
              <a:t>Local processing on PCs/devices</a:t>
            </a:r>
          </a:p>
        </p:txBody>
      </p:sp>
      <p:grpSp>
        <p:nvGrpSpPr>
          <p:cNvPr id="72" name="Group 71">
            <a:extLst>
              <a:ext uri="{FF2B5EF4-FFF2-40B4-BE49-F238E27FC236}">
                <a16:creationId xmlns:a16="http://schemas.microsoft.com/office/drawing/2014/main" id="{B8F9D4E5-5F31-4256-AABF-E36FE2151199}"/>
              </a:ext>
            </a:extLst>
          </p:cNvPr>
          <p:cNvGrpSpPr/>
          <p:nvPr/>
        </p:nvGrpSpPr>
        <p:grpSpPr>
          <a:xfrm>
            <a:off x="1142452" y="4055876"/>
            <a:ext cx="1877682" cy="2253866"/>
            <a:chOff x="909925" y="4287511"/>
            <a:chExt cx="1877948" cy="2254186"/>
          </a:xfrm>
        </p:grpSpPr>
        <p:grpSp>
          <p:nvGrpSpPr>
            <p:cNvPr id="46" name="Group 45">
              <a:extLst>
                <a:ext uri="{FF2B5EF4-FFF2-40B4-BE49-F238E27FC236}">
                  <a16:creationId xmlns:a16="http://schemas.microsoft.com/office/drawing/2014/main" id="{86E6B53C-6B3B-4459-A624-D28E0644041E}"/>
                </a:ext>
              </a:extLst>
            </p:cNvPr>
            <p:cNvGrpSpPr/>
            <p:nvPr/>
          </p:nvGrpSpPr>
          <p:grpSpPr>
            <a:xfrm>
              <a:off x="909925" y="4287511"/>
              <a:ext cx="1877948" cy="2254186"/>
              <a:chOff x="4541546" y="1765445"/>
              <a:chExt cx="3150185" cy="3735024"/>
            </a:xfrm>
          </p:grpSpPr>
          <p:sp>
            <p:nvSpPr>
              <p:cNvPr id="48" name="Freeform 56">
                <a:extLst>
                  <a:ext uri="{FF2B5EF4-FFF2-40B4-BE49-F238E27FC236}">
                    <a16:creationId xmlns:a16="http://schemas.microsoft.com/office/drawing/2014/main" id="{2B5A0DC7-71B3-4ADB-BFB9-6CA5655F29AF}"/>
                  </a:ext>
                </a:extLst>
              </p:cNvPr>
              <p:cNvSpPr>
                <a:spLocks noEditPoints="1"/>
              </p:cNvSpPr>
              <p:nvPr/>
            </p:nvSpPr>
            <p:spPr bwMode="auto">
              <a:xfrm rot="10800000" flipV="1">
                <a:off x="4541546" y="1765445"/>
                <a:ext cx="3150185" cy="3735024"/>
              </a:xfrm>
              <a:custGeom>
                <a:avLst/>
                <a:gdLst>
                  <a:gd name="T0" fmla="*/ 1381 w 1654"/>
                  <a:gd name="T1" fmla="*/ 0 h 2206"/>
                  <a:gd name="T2" fmla="*/ 0 w 1654"/>
                  <a:gd name="T3" fmla="*/ 0 h 2206"/>
                  <a:gd name="T4" fmla="*/ 0 w 1654"/>
                  <a:gd name="T5" fmla="*/ 2206 h 2206"/>
                  <a:gd name="T6" fmla="*/ 1654 w 1654"/>
                  <a:gd name="T7" fmla="*/ 2206 h 2206"/>
                  <a:gd name="T8" fmla="*/ 1654 w 1654"/>
                  <a:gd name="T9" fmla="*/ 318 h 2206"/>
                  <a:gd name="T10" fmla="*/ 1381 w 1654"/>
                  <a:gd name="T11" fmla="*/ 0 h 2206"/>
                  <a:gd name="T12" fmla="*/ 139 w 1654"/>
                  <a:gd name="T13" fmla="*/ 2068 h 2206"/>
                  <a:gd name="T14" fmla="*/ 139 w 1654"/>
                  <a:gd name="T15" fmla="*/ 138 h 2206"/>
                  <a:gd name="T16" fmla="*/ 1242 w 1654"/>
                  <a:gd name="T17" fmla="*/ 138 h 2206"/>
                  <a:gd name="T18" fmla="*/ 1242 w 1654"/>
                  <a:gd name="T19" fmla="*/ 415 h 2206"/>
                  <a:gd name="T20" fmla="*/ 1519 w 1654"/>
                  <a:gd name="T21" fmla="*/ 415 h 2206"/>
                  <a:gd name="T22" fmla="*/ 1519 w 1654"/>
                  <a:gd name="T23" fmla="*/ 2068 h 2206"/>
                  <a:gd name="T24" fmla="*/ 139 w 1654"/>
                  <a:gd name="T25" fmla="*/ 2068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4" h="2206">
                    <a:moveTo>
                      <a:pt x="1381" y="0"/>
                    </a:moveTo>
                    <a:lnTo>
                      <a:pt x="0" y="0"/>
                    </a:lnTo>
                    <a:lnTo>
                      <a:pt x="0" y="2206"/>
                    </a:lnTo>
                    <a:lnTo>
                      <a:pt x="1654" y="2206"/>
                    </a:lnTo>
                    <a:lnTo>
                      <a:pt x="1654" y="318"/>
                    </a:lnTo>
                    <a:lnTo>
                      <a:pt x="1381" y="0"/>
                    </a:lnTo>
                    <a:close/>
                    <a:moveTo>
                      <a:pt x="139" y="2068"/>
                    </a:moveTo>
                    <a:lnTo>
                      <a:pt x="139" y="138"/>
                    </a:lnTo>
                    <a:lnTo>
                      <a:pt x="1242" y="138"/>
                    </a:lnTo>
                    <a:lnTo>
                      <a:pt x="1242" y="415"/>
                    </a:lnTo>
                    <a:lnTo>
                      <a:pt x="1519" y="415"/>
                    </a:lnTo>
                    <a:lnTo>
                      <a:pt x="1519" y="2068"/>
                    </a:lnTo>
                    <a:lnTo>
                      <a:pt x="139" y="206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defRPr/>
                </a:pPr>
                <a:endParaRPr lang="en-US" kern="0" dirty="0">
                  <a:solidFill>
                    <a:sysClr val="windowText" lastClr="000000"/>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D978AE10-6FCF-40A2-9629-B10E574586FC}"/>
                  </a:ext>
                </a:extLst>
              </p:cNvPr>
              <p:cNvSpPr/>
              <p:nvPr/>
            </p:nvSpPr>
            <p:spPr bwMode="auto">
              <a:xfrm>
                <a:off x="5009464" y="3490559"/>
                <a:ext cx="2118733" cy="1542355"/>
              </a:xfrm>
              <a:prstGeom prst="rect">
                <a:avLst/>
              </a:prstGeom>
              <a:pattFill prst="dkUpDiag">
                <a:fgClr>
                  <a:srgbClr val="BAFD91"/>
                </a:fgClr>
                <a:bgClr>
                  <a:schemeClr val="bg1"/>
                </a:bgClr>
              </a:pattFill>
              <a:ln>
                <a:noFill/>
                <a:headEnd type="none" w="med" len="med"/>
                <a:tailEnd type="none" w="med" len="med"/>
              </a:ln>
              <a:effectLst/>
              <a:scene3d>
                <a:camera prst="orthographicFront">
                  <a:rot lat="0" lon="0" rev="0"/>
                </a:camera>
                <a:lightRig rig="twoPt" dir="tl"/>
              </a:scene3d>
              <a:sp3d prstMaterial="flat">
                <a:bevelT w="0" h="0" prst="coolSlan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defRPr/>
                </a:pPr>
                <a:r>
                  <a:rPr lang="en-US" sz="900" kern="0" dirty="0" err="1">
                    <a:solidFill>
                      <a:srgbClr val="353535"/>
                    </a:solidFill>
                    <a:latin typeface="Consolas" panose="020B0609020204030204" pitchFamily="49" charset="0"/>
                    <a:cs typeface="Consolas" panose="020B0609020204030204" pitchFamily="49" charset="0"/>
                  </a:rPr>
                  <a:t>aEZQAR</a:t>
                </a:r>
                <a:r>
                  <a:rPr lang="en-US" sz="900" kern="0" dirty="0">
                    <a:solidFill>
                      <a:srgbClr val="353535"/>
                    </a:solidFill>
                    <a:latin typeface="Consolas" panose="020B0609020204030204" pitchFamily="49" charset="0"/>
                    <a:cs typeface="Consolas" panose="020B0609020204030204" pitchFamily="49" charset="0"/>
                  </a:rPr>
                  <a:t>]</a:t>
                </a:r>
                <a:r>
                  <a:rPr lang="en-US" sz="900" kern="0" dirty="0" err="1">
                    <a:solidFill>
                      <a:srgbClr val="353535"/>
                    </a:solidFill>
                    <a:latin typeface="Consolas" panose="020B0609020204030204" pitchFamily="49" charset="0"/>
                    <a:cs typeface="Consolas" panose="020B0609020204030204" pitchFamily="49" charset="0"/>
                  </a:rPr>
                  <a:t>ibr</a:t>
                </a:r>
                <a:r>
                  <a:rPr lang="en-US" sz="900" kern="0" dirty="0">
                    <a:solidFill>
                      <a:srgbClr val="353535"/>
                    </a:solidFill>
                    <a:latin typeface="Consolas" panose="020B0609020204030204" pitchFamily="49" charset="0"/>
                    <a:cs typeface="Consolas" panose="020B0609020204030204" pitchFamily="49" charset="0"/>
                  </a:rPr>
                  <a:t>{</a:t>
                </a:r>
                <a:r>
                  <a:rPr lang="en-US" sz="900" kern="0" dirty="0" err="1">
                    <a:solidFill>
                      <a:srgbClr val="353535"/>
                    </a:solidFill>
                    <a:latin typeface="Consolas" panose="020B0609020204030204" pitchFamily="49" charset="0"/>
                    <a:cs typeface="Consolas" panose="020B0609020204030204" pitchFamily="49" charset="0"/>
                  </a:rPr>
                  <a:t>qU@M</a:t>
                </a:r>
                <a:r>
                  <a:rPr lang="en-US" sz="900" kern="0" dirty="0">
                    <a:solidFill>
                      <a:srgbClr val="353535"/>
                    </a:solidFill>
                    <a:latin typeface="Consolas" panose="020B0609020204030204" pitchFamily="49" charset="0"/>
                    <a:cs typeface="Consolas" panose="020B0609020204030204" pitchFamily="49" charset="0"/>
                  </a:rPr>
                  <a:t>]BXNoHp9nMDAtnBfrfC;jx+Tg@XL2,Jzujdi^os!d</a:t>
                </a:r>
              </a:p>
              <a:p>
                <a:pPr defTabSz="932293" fontAlgn="base">
                  <a:lnSpc>
                    <a:spcPct val="90000"/>
                  </a:lnSpc>
                  <a:spcBef>
                    <a:spcPct val="0"/>
                  </a:spcBef>
                  <a:spcAft>
                    <a:spcPct val="0"/>
                  </a:spcAft>
                  <a:defRPr/>
                </a:pPr>
                <a:r>
                  <a:rPr lang="en-US" sz="900" kern="0" dirty="0">
                    <a:solidFill>
                      <a:srgbClr val="353535"/>
                    </a:solidFill>
                    <a:latin typeface="Consolas" panose="020B0609020204030204" pitchFamily="49" charset="0"/>
                    <a:ea typeface="Segoe UI" pitchFamily="34" charset="0"/>
                    <a:cs typeface="Consolas" panose="020B0609020204030204" pitchFamily="49" charset="0"/>
                  </a:rPr>
                  <a:t>()&amp;(*7812(*:</a:t>
                </a:r>
                <a:r>
                  <a:rPr lang="en-US" sz="900" kern="0" dirty="0" err="1">
                    <a:solidFill>
                      <a:srgbClr val="353535"/>
                    </a:solidFill>
                    <a:latin typeface="Consolas" panose="020B0609020204030204" pitchFamily="49" charset="0"/>
                    <a:ea typeface="Segoe UI" pitchFamily="34" charset="0"/>
                    <a:cs typeface="Consolas" panose="020B0609020204030204" pitchFamily="49" charset="0"/>
                  </a:rPr>
                  <a:t>kd</a:t>
                </a:r>
                <a:endParaRPr lang="en-US" sz="900" kern="0" dirty="0">
                  <a:solidFill>
                    <a:srgbClr val="353535"/>
                  </a:solidFill>
                  <a:latin typeface="Consolas" panose="020B0609020204030204" pitchFamily="49" charset="0"/>
                  <a:ea typeface="Segoe UI" pitchFamily="34" charset="0"/>
                  <a:cs typeface="Consolas" panose="020B0609020204030204" pitchFamily="49" charset="0"/>
                </a:endParaRPr>
              </a:p>
            </p:txBody>
          </p:sp>
          <p:sp>
            <p:nvSpPr>
              <p:cNvPr id="50" name="Rectangle 40">
                <a:extLst>
                  <a:ext uri="{FF2B5EF4-FFF2-40B4-BE49-F238E27FC236}">
                    <a16:creationId xmlns:a16="http://schemas.microsoft.com/office/drawing/2014/main" id="{F53195A0-03FC-4349-8938-8E1DCAFD68DC}"/>
                  </a:ext>
                </a:extLst>
              </p:cNvPr>
              <p:cNvSpPr/>
              <p:nvPr/>
            </p:nvSpPr>
            <p:spPr bwMode="auto">
              <a:xfrm rot="13775128">
                <a:off x="6895396" y="3558916"/>
                <a:ext cx="600711" cy="265287"/>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sp>
            <p:nvSpPr>
              <p:cNvPr id="51" name="Rectangle 50">
                <a:extLst>
                  <a:ext uri="{FF2B5EF4-FFF2-40B4-BE49-F238E27FC236}">
                    <a16:creationId xmlns:a16="http://schemas.microsoft.com/office/drawing/2014/main" id="{FE615885-EEF3-4069-AEDD-446BFC124CE8}"/>
                  </a:ext>
                </a:extLst>
              </p:cNvPr>
              <p:cNvSpPr/>
              <p:nvPr/>
            </p:nvSpPr>
            <p:spPr bwMode="auto">
              <a:xfrm>
                <a:off x="4991174" y="2632487"/>
                <a:ext cx="2118733" cy="636206"/>
              </a:xfrm>
              <a:prstGeom prst="rect">
                <a:avLst/>
              </a:prstGeom>
              <a:pattFill prst="narHorz">
                <a:fgClr>
                  <a:schemeClr val="accent3">
                    <a:lumMod val="20000"/>
                    <a:lumOff val="80000"/>
                  </a:schemeClr>
                </a:fgClr>
                <a:bgClr>
                  <a:schemeClr val="bg1"/>
                </a:bgClr>
              </a:patt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4" rIns="182854"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defRPr/>
                </a:pPr>
                <a:r>
                  <a:rPr lang="en-US" sz="1050" b="1" kern="0" dirty="0">
                    <a:solidFill>
                      <a:srgbClr val="353535"/>
                    </a:solidFill>
                    <a:latin typeface="Segoe UI" panose="020B0502040204020203" pitchFamily="34" charset="0"/>
                    <a:cs typeface="Segoe UI" panose="020B0502040204020203" pitchFamily="34" charset="0"/>
                  </a:rPr>
                  <a:t>Use Rights +</a:t>
                </a:r>
              </a:p>
              <a:p>
                <a:pPr defTabSz="932293" fontAlgn="base">
                  <a:lnSpc>
                    <a:spcPct val="90000"/>
                  </a:lnSpc>
                  <a:spcBef>
                    <a:spcPct val="0"/>
                  </a:spcBef>
                  <a:spcAft>
                    <a:spcPct val="0"/>
                  </a:spcAft>
                  <a:defRPr/>
                </a:pPr>
                <a:r>
                  <a:rPr lang="en-US" sz="1050" b="1" kern="0" dirty="0">
                    <a:solidFill>
                      <a:srgbClr val="353535"/>
                    </a:solidFill>
                    <a:latin typeface="Segoe UI" panose="020B0502040204020203" pitchFamily="34" charset="0"/>
                    <a:cs typeface="Segoe UI" panose="020B0502040204020203" pitchFamily="34" charset="0"/>
                  </a:rPr>
                  <a:t>Symmetric key</a:t>
                </a:r>
                <a:endParaRPr lang="en-US" sz="1100" b="1" kern="0" dirty="0">
                  <a:solidFill>
                    <a:srgbClr val="353535"/>
                  </a:solidFill>
                  <a:latin typeface="Segoe UI" panose="020B0502040204020203" pitchFamily="34" charset="0"/>
                  <a:cs typeface="Segoe UI" panose="020B0502040204020203" pitchFamily="34" charset="0"/>
                </a:endParaRPr>
              </a:p>
            </p:txBody>
          </p:sp>
        </p:grpSp>
        <p:sp>
          <p:nvSpPr>
            <p:cNvPr id="53" name="Rectangle 40">
              <a:extLst>
                <a:ext uri="{FF2B5EF4-FFF2-40B4-BE49-F238E27FC236}">
                  <a16:creationId xmlns:a16="http://schemas.microsoft.com/office/drawing/2014/main" id="{E1BBA047-E6F9-487D-9F78-5BC282800548}"/>
                </a:ext>
              </a:extLst>
            </p:cNvPr>
            <p:cNvSpPr/>
            <p:nvPr/>
          </p:nvSpPr>
          <p:spPr bwMode="auto">
            <a:xfrm rot="13649193">
              <a:off x="2290766" y="4848324"/>
              <a:ext cx="362545" cy="158148"/>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grpSp>
      <p:sp>
        <p:nvSpPr>
          <p:cNvPr id="68" name="Rectangle 40">
            <a:extLst>
              <a:ext uri="{FF2B5EF4-FFF2-40B4-BE49-F238E27FC236}">
                <a16:creationId xmlns:a16="http://schemas.microsoft.com/office/drawing/2014/main" id="{AE92A3C9-A1BA-424B-85AE-D2F21A39B40D}"/>
              </a:ext>
            </a:extLst>
          </p:cNvPr>
          <p:cNvSpPr/>
          <p:nvPr/>
        </p:nvSpPr>
        <p:spPr bwMode="auto">
          <a:xfrm>
            <a:off x="1077632" y="1954612"/>
            <a:ext cx="609517" cy="274087"/>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sp>
        <p:nvSpPr>
          <p:cNvPr id="69" name="Rectangle 40">
            <a:extLst>
              <a:ext uri="{FF2B5EF4-FFF2-40B4-BE49-F238E27FC236}">
                <a16:creationId xmlns:a16="http://schemas.microsoft.com/office/drawing/2014/main" id="{8ED868FC-71F3-419B-91C4-0F998439F688}"/>
              </a:ext>
            </a:extLst>
          </p:cNvPr>
          <p:cNvSpPr/>
          <p:nvPr/>
        </p:nvSpPr>
        <p:spPr bwMode="auto">
          <a:xfrm>
            <a:off x="1077631" y="2362375"/>
            <a:ext cx="609517" cy="274087"/>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sp>
        <p:nvSpPr>
          <p:cNvPr id="70" name="Rectangle 40">
            <a:extLst>
              <a:ext uri="{FF2B5EF4-FFF2-40B4-BE49-F238E27FC236}">
                <a16:creationId xmlns:a16="http://schemas.microsoft.com/office/drawing/2014/main" id="{A1E48C27-F875-44B1-B02D-136FBE0831C4}"/>
              </a:ext>
            </a:extLst>
          </p:cNvPr>
          <p:cNvSpPr/>
          <p:nvPr/>
        </p:nvSpPr>
        <p:spPr bwMode="auto">
          <a:xfrm>
            <a:off x="1086190" y="2770138"/>
            <a:ext cx="609517" cy="274087"/>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grpSp>
        <p:nvGrpSpPr>
          <p:cNvPr id="80" name="Group 79">
            <a:extLst>
              <a:ext uri="{FF2B5EF4-FFF2-40B4-BE49-F238E27FC236}">
                <a16:creationId xmlns:a16="http://schemas.microsoft.com/office/drawing/2014/main" id="{1D38084B-E7FE-432B-A1AF-24D77CFAAF67}"/>
              </a:ext>
            </a:extLst>
          </p:cNvPr>
          <p:cNvGrpSpPr/>
          <p:nvPr/>
        </p:nvGrpSpPr>
        <p:grpSpPr>
          <a:xfrm>
            <a:off x="7221164" y="3489294"/>
            <a:ext cx="3453860" cy="1786214"/>
            <a:chOff x="6832651" y="3721475"/>
            <a:chExt cx="3454350" cy="1786467"/>
          </a:xfrm>
        </p:grpSpPr>
        <p:sp>
          <p:nvSpPr>
            <p:cNvPr id="7" name="Freeform 65">
              <a:extLst>
                <a:ext uri="{FF2B5EF4-FFF2-40B4-BE49-F238E27FC236}">
                  <a16:creationId xmlns:a16="http://schemas.microsoft.com/office/drawing/2014/main" id="{8DC23B35-72AA-4521-99F9-BCB386D3F9B7}"/>
                </a:ext>
              </a:extLst>
            </p:cNvPr>
            <p:cNvSpPr>
              <a:spLocks/>
            </p:cNvSpPr>
            <p:nvPr/>
          </p:nvSpPr>
          <p:spPr bwMode="auto">
            <a:xfrm>
              <a:off x="6832651" y="3721475"/>
              <a:ext cx="3454350" cy="1786467"/>
            </a:xfrm>
            <a:custGeom>
              <a:avLst/>
              <a:gdLst>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376349 w 3412758"/>
                <a:gd name="connsiteY8" fmla="*/ 379778 h 2245529"/>
                <a:gd name="connsiteX9" fmla="*/ 1444561 w 3412758"/>
                <a:gd name="connsiteY9" fmla="*/ 448063 h 2245529"/>
                <a:gd name="connsiteX10" fmla="*/ 3101497 w 3412758"/>
                <a:gd name="connsiteY10" fmla="*/ 2106767 h 2245529"/>
                <a:gd name="connsiteX11" fmla="*/ 2749186 w 3412758"/>
                <a:gd name="connsiteY11" fmla="*/ 2245529 h 2245529"/>
                <a:gd name="connsiteX12" fmla="*/ 2668327 w 3412758"/>
                <a:gd name="connsiteY12" fmla="*/ 2245529 h 2245529"/>
                <a:gd name="connsiteX13" fmla="*/ 2593244 w 3412758"/>
                <a:gd name="connsiteY13" fmla="*/ 2245529 h 2245529"/>
                <a:gd name="connsiteX14" fmla="*/ 1056935 w 3412758"/>
                <a:gd name="connsiteY14" fmla="*/ 2245529 h 2245529"/>
                <a:gd name="connsiteX15" fmla="*/ 1028057 w 3412758"/>
                <a:gd name="connsiteY15" fmla="*/ 2245529 h 2245529"/>
                <a:gd name="connsiteX16" fmla="*/ 987628 w 3412758"/>
                <a:gd name="connsiteY16" fmla="*/ 2245529 h 2245529"/>
                <a:gd name="connsiteX17" fmla="*/ 877891 w 3412758"/>
                <a:gd name="connsiteY17" fmla="*/ 2245529 h 2245529"/>
                <a:gd name="connsiteX18" fmla="*/ 632428 w 3412758"/>
                <a:gd name="connsiteY18" fmla="*/ 2245529 h 2245529"/>
                <a:gd name="connsiteX19" fmla="*/ 0 w 3412758"/>
                <a:gd name="connsiteY19" fmla="*/ 1612426 h 2245529"/>
                <a:gd name="connsiteX20" fmla="*/ 548682 w 3412758"/>
                <a:gd name="connsiteY20" fmla="*/ 982214 h 2245529"/>
                <a:gd name="connsiteX21" fmla="*/ 548682 w 3412758"/>
                <a:gd name="connsiteY21" fmla="*/ 941742 h 2245529"/>
                <a:gd name="connsiteX22" fmla="*/ 1085813 w 3412758"/>
                <a:gd name="connsiteY22" fmla="*/ 88932 h 2245529"/>
                <a:gd name="connsiteX23" fmla="*/ 1086192 w 3412758"/>
                <a:gd name="connsiteY23" fmla="*/ 89311 h 2245529"/>
                <a:gd name="connsiteX24" fmla="*/ 1180155 w 3412758"/>
                <a:gd name="connsiteY24" fmla="*/ 52374 h 2245529"/>
                <a:gd name="connsiteX25" fmla="*/ 1484632 w 3412758"/>
                <a:gd name="connsiteY25"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444561 w 3412758"/>
                <a:gd name="connsiteY8" fmla="*/ 448063 h 2245529"/>
                <a:gd name="connsiteX9" fmla="*/ 3101497 w 3412758"/>
                <a:gd name="connsiteY9" fmla="*/ 2106767 h 2245529"/>
                <a:gd name="connsiteX10" fmla="*/ 2749186 w 3412758"/>
                <a:gd name="connsiteY10" fmla="*/ 2245529 h 2245529"/>
                <a:gd name="connsiteX11" fmla="*/ 2668327 w 3412758"/>
                <a:gd name="connsiteY11" fmla="*/ 2245529 h 2245529"/>
                <a:gd name="connsiteX12" fmla="*/ 2593244 w 3412758"/>
                <a:gd name="connsiteY12" fmla="*/ 2245529 h 2245529"/>
                <a:gd name="connsiteX13" fmla="*/ 1056935 w 3412758"/>
                <a:gd name="connsiteY13" fmla="*/ 2245529 h 2245529"/>
                <a:gd name="connsiteX14" fmla="*/ 1028057 w 3412758"/>
                <a:gd name="connsiteY14" fmla="*/ 2245529 h 2245529"/>
                <a:gd name="connsiteX15" fmla="*/ 987628 w 3412758"/>
                <a:gd name="connsiteY15" fmla="*/ 2245529 h 2245529"/>
                <a:gd name="connsiteX16" fmla="*/ 877891 w 3412758"/>
                <a:gd name="connsiteY16" fmla="*/ 2245529 h 2245529"/>
                <a:gd name="connsiteX17" fmla="*/ 632428 w 3412758"/>
                <a:gd name="connsiteY17" fmla="*/ 2245529 h 2245529"/>
                <a:gd name="connsiteX18" fmla="*/ 0 w 3412758"/>
                <a:gd name="connsiteY18" fmla="*/ 1612426 h 2245529"/>
                <a:gd name="connsiteX19" fmla="*/ 548682 w 3412758"/>
                <a:gd name="connsiteY19" fmla="*/ 982214 h 2245529"/>
                <a:gd name="connsiteX20" fmla="*/ 548682 w 3412758"/>
                <a:gd name="connsiteY20" fmla="*/ 941742 h 2245529"/>
                <a:gd name="connsiteX21" fmla="*/ 1085813 w 3412758"/>
                <a:gd name="connsiteY21" fmla="*/ 88932 h 2245529"/>
                <a:gd name="connsiteX22" fmla="*/ 1086192 w 3412758"/>
                <a:gd name="connsiteY22" fmla="*/ 89311 h 2245529"/>
                <a:gd name="connsiteX23" fmla="*/ 1180155 w 3412758"/>
                <a:gd name="connsiteY23" fmla="*/ 52374 h 2245529"/>
                <a:gd name="connsiteX24" fmla="*/ 1484632 w 3412758"/>
                <a:gd name="connsiteY24"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3101497 w 3412758"/>
                <a:gd name="connsiteY8" fmla="*/ 2106767 h 2245529"/>
                <a:gd name="connsiteX9" fmla="*/ 2749186 w 3412758"/>
                <a:gd name="connsiteY9" fmla="*/ 2245529 h 2245529"/>
                <a:gd name="connsiteX10" fmla="*/ 2668327 w 3412758"/>
                <a:gd name="connsiteY10" fmla="*/ 2245529 h 2245529"/>
                <a:gd name="connsiteX11" fmla="*/ 2593244 w 3412758"/>
                <a:gd name="connsiteY11" fmla="*/ 2245529 h 2245529"/>
                <a:gd name="connsiteX12" fmla="*/ 1056935 w 3412758"/>
                <a:gd name="connsiteY12" fmla="*/ 2245529 h 2245529"/>
                <a:gd name="connsiteX13" fmla="*/ 1028057 w 3412758"/>
                <a:gd name="connsiteY13" fmla="*/ 2245529 h 2245529"/>
                <a:gd name="connsiteX14" fmla="*/ 987628 w 3412758"/>
                <a:gd name="connsiteY14" fmla="*/ 2245529 h 2245529"/>
                <a:gd name="connsiteX15" fmla="*/ 877891 w 3412758"/>
                <a:gd name="connsiteY15" fmla="*/ 2245529 h 2245529"/>
                <a:gd name="connsiteX16" fmla="*/ 632428 w 3412758"/>
                <a:gd name="connsiteY16" fmla="*/ 2245529 h 2245529"/>
                <a:gd name="connsiteX17" fmla="*/ 0 w 3412758"/>
                <a:gd name="connsiteY17" fmla="*/ 1612426 h 2245529"/>
                <a:gd name="connsiteX18" fmla="*/ 548682 w 3412758"/>
                <a:gd name="connsiteY18" fmla="*/ 982214 h 2245529"/>
                <a:gd name="connsiteX19" fmla="*/ 548682 w 3412758"/>
                <a:gd name="connsiteY19" fmla="*/ 941742 h 2245529"/>
                <a:gd name="connsiteX20" fmla="*/ 1085813 w 3412758"/>
                <a:gd name="connsiteY20" fmla="*/ 88932 h 2245529"/>
                <a:gd name="connsiteX21" fmla="*/ 1086192 w 3412758"/>
                <a:gd name="connsiteY21" fmla="*/ 89311 h 2245529"/>
                <a:gd name="connsiteX22" fmla="*/ 1180155 w 3412758"/>
                <a:gd name="connsiteY22" fmla="*/ 52374 h 2245529"/>
                <a:gd name="connsiteX23" fmla="*/ 1484632 w 3412758"/>
                <a:gd name="connsiteY23"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3101497 w 3412758"/>
                <a:gd name="connsiteY7" fmla="*/ 2106767 h 2245529"/>
                <a:gd name="connsiteX8" fmla="*/ 2749186 w 3412758"/>
                <a:gd name="connsiteY8" fmla="*/ 2245529 h 2245529"/>
                <a:gd name="connsiteX9" fmla="*/ 2668327 w 3412758"/>
                <a:gd name="connsiteY9" fmla="*/ 2245529 h 2245529"/>
                <a:gd name="connsiteX10" fmla="*/ 2593244 w 3412758"/>
                <a:gd name="connsiteY10" fmla="*/ 2245529 h 2245529"/>
                <a:gd name="connsiteX11" fmla="*/ 1056935 w 3412758"/>
                <a:gd name="connsiteY11" fmla="*/ 2245529 h 2245529"/>
                <a:gd name="connsiteX12" fmla="*/ 1028057 w 3412758"/>
                <a:gd name="connsiteY12" fmla="*/ 2245529 h 2245529"/>
                <a:gd name="connsiteX13" fmla="*/ 987628 w 3412758"/>
                <a:gd name="connsiteY13" fmla="*/ 2245529 h 2245529"/>
                <a:gd name="connsiteX14" fmla="*/ 877891 w 3412758"/>
                <a:gd name="connsiteY14" fmla="*/ 2245529 h 2245529"/>
                <a:gd name="connsiteX15" fmla="*/ 632428 w 3412758"/>
                <a:gd name="connsiteY15" fmla="*/ 2245529 h 2245529"/>
                <a:gd name="connsiteX16" fmla="*/ 0 w 3412758"/>
                <a:gd name="connsiteY16" fmla="*/ 1612426 h 2245529"/>
                <a:gd name="connsiteX17" fmla="*/ 548682 w 3412758"/>
                <a:gd name="connsiteY17" fmla="*/ 982214 h 2245529"/>
                <a:gd name="connsiteX18" fmla="*/ 548682 w 3412758"/>
                <a:gd name="connsiteY18" fmla="*/ 941742 h 2245529"/>
                <a:gd name="connsiteX19" fmla="*/ 1085813 w 3412758"/>
                <a:gd name="connsiteY19" fmla="*/ 88932 h 2245529"/>
                <a:gd name="connsiteX20" fmla="*/ 1086192 w 3412758"/>
                <a:gd name="connsiteY20" fmla="*/ 89311 h 2245529"/>
                <a:gd name="connsiteX21" fmla="*/ 1180155 w 3412758"/>
                <a:gd name="connsiteY21" fmla="*/ 52374 h 2245529"/>
                <a:gd name="connsiteX22" fmla="*/ 1484632 w 3412758"/>
                <a:gd name="connsiteY22" fmla="*/ 0 h 224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2758" h="2245529">
                  <a:moveTo>
                    <a:pt x="1484632" y="0"/>
                  </a:moveTo>
                  <a:cubicBezTo>
                    <a:pt x="1814176" y="0"/>
                    <a:pt x="2097469" y="170341"/>
                    <a:pt x="2268023" y="418634"/>
                  </a:cubicBezTo>
                  <a:cubicBezTo>
                    <a:pt x="2343183" y="381102"/>
                    <a:pt x="2432796" y="355118"/>
                    <a:pt x="2528190" y="355118"/>
                  </a:cubicBezTo>
                  <a:cubicBezTo>
                    <a:pt x="2638039" y="355118"/>
                    <a:pt x="2742105" y="389763"/>
                    <a:pt x="2828828" y="444619"/>
                  </a:cubicBezTo>
                  <a:cubicBezTo>
                    <a:pt x="2973365" y="539894"/>
                    <a:pt x="3068760" y="698686"/>
                    <a:pt x="3071650" y="883463"/>
                  </a:cubicBezTo>
                  <a:cubicBezTo>
                    <a:pt x="3271112" y="1019158"/>
                    <a:pt x="3412758" y="1253016"/>
                    <a:pt x="3412758" y="1507084"/>
                  </a:cubicBezTo>
                  <a:cubicBezTo>
                    <a:pt x="3412758" y="1755377"/>
                    <a:pt x="3291347" y="1971912"/>
                    <a:pt x="3103448" y="2104720"/>
                  </a:cubicBezTo>
                  <a:lnTo>
                    <a:pt x="3101497" y="2106767"/>
                  </a:lnTo>
                  <a:cubicBezTo>
                    <a:pt x="2997536" y="2176148"/>
                    <a:pt x="2882024" y="2231075"/>
                    <a:pt x="2749186" y="2245529"/>
                  </a:cubicBezTo>
                  <a:lnTo>
                    <a:pt x="2668327" y="2245529"/>
                  </a:lnTo>
                  <a:lnTo>
                    <a:pt x="2593244" y="2245529"/>
                  </a:lnTo>
                  <a:lnTo>
                    <a:pt x="1056935" y="2245529"/>
                  </a:lnTo>
                  <a:lnTo>
                    <a:pt x="1028057" y="2245529"/>
                  </a:lnTo>
                  <a:lnTo>
                    <a:pt x="987628" y="2245529"/>
                  </a:lnTo>
                  <a:lnTo>
                    <a:pt x="877891" y="2245529"/>
                  </a:lnTo>
                  <a:lnTo>
                    <a:pt x="632428" y="2245529"/>
                  </a:lnTo>
                  <a:cubicBezTo>
                    <a:pt x="277229" y="2236856"/>
                    <a:pt x="0" y="1956441"/>
                    <a:pt x="0" y="1612426"/>
                  </a:cubicBezTo>
                  <a:cubicBezTo>
                    <a:pt x="0" y="1291539"/>
                    <a:pt x="239687" y="1028468"/>
                    <a:pt x="548682" y="982214"/>
                  </a:cubicBezTo>
                  <a:lnTo>
                    <a:pt x="548682" y="941742"/>
                  </a:lnTo>
                  <a:cubicBezTo>
                    <a:pt x="548682" y="563037"/>
                    <a:pt x="768155" y="239258"/>
                    <a:pt x="1085813" y="88932"/>
                  </a:cubicBezTo>
                  <a:lnTo>
                    <a:pt x="1086192" y="89311"/>
                  </a:lnTo>
                  <a:lnTo>
                    <a:pt x="1180155" y="52374"/>
                  </a:lnTo>
                  <a:cubicBezTo>
                    <a:pt x="1275956" y="19488"/>
                    <a:pt x="1376229" y="0"/>
                    <a:pt x="1484632" y="0"/>
                  </a:cubicBezTo>
                  <a:close/>
                </a:path>
              </a:pathLst>
            </a:custGeom>
            <a:solidFill>
              <a:schemeClr val="bg1"/>
            </a:solidFill>
            <a:ln w="28575">
              <a:noFill/>
            </a:ln>
          </p:spPr>
          <p:txBody>
            <a:bodyPr vert="horz" wrap="square" lIns="91427" tIns="45713" rIns="91427" bIns="45713" numCol="1" anchor="t" anchorCtr="0" compatLnSpc="1">
              <a:prstTxWarp prst="textNoShape">
                <a:avLst/>
              </a:prstTxWarp>
              <a:noAutofit/>
            </a:bodyPr>
            <a:lstStyle/>
            <a:p>
              <a:pPr algn="ctr" defTabSz="914225">
                <a:defRPr/>
              </a:pPr>
              <a:r>
                <a:rPr lang="en-US" kern="0" dirty="0">
                  <a:solidFill>
                    <a:schemeClr val="bg2"/>
                  </a:solidFill>
                  <a:latin typeface="Segoe UI Semilight"/>
                </a:rPr>
                <a:t>Microsoft Azure Information Protection</a:t>
              </a:r>
            </a:p>
          </p:txBody>
        </p:sp>
        <p:sp>
          <p:nvSpPr>
            <p:cNvPr id="73" name="Rectangle 72">
              <a:extLst>
                <a:ext uri="{FF2B5EF4-FFF2-40B4-BE49-F238E27FC236}">
                  <a16:creationId xmlns:a16="http://schemas.microsoft.com/office/drawing/2014/main" id="{CE8C9AF3-E2FB-44F7-93FA-24B1908FA822}"/>
                </a:ext>
              </a:extLst>
            </p:cNvPr>
            <p:cNvSpPr/>
            <p:nvPr/>
          </p:nvSpPr>
          <p:spPr bwMode="auto">
            <a:xfrm>
              <a:off x="7615982" y="4824047"/>
              <a:ext cx="1263059" cy="383967"/>
            </a:xfrm>
            <a:prstGeom prst="rect">
              <a:avLst/>
            </a:prstGeom>
            <a:pattFill prst="narHorz">
              <a:fgClr>
                <a:schemeClr val="accent3">
                  <a:lumMod val="20000"/>
                  <a:lumOff val="80000"/>
                </a:schemeClr>
              </a:fgClr>
              <a:bgClr>
                <a:schemeClr val="bg1"/>
              </a:bgClr>
            </a:patt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146284" rIns="182854"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defRPr/>
              </a:pPr>
              <a:r>
                <a:rPr lang="en-US" sz="1050" b="1" kern="0" dirty="0">
                  <a:solidFill>
                    <a:srgbClr val="353535"/>
                  </a:solidFill>
                  <a:latin typeface="Segoe UI" panose="020B0502040204020203" pitchFamily="34" charset="0"/>
                  <a:cs typeface="Segoe UI" panose="020B0502040204020203" pitchFamily="34" charset="0"/>
                </a:rPr>
                <a:t>Use Rights +</a:t>
              </a:r>
            </a:p>
            <a:p>
              <a:pPr defTabSz="932293" fontAlgn="base">
                <a:lnSpc>
                  <a:spcPct val="90000"/>
                </a:lnSpc>
                <a:spcBef>
                  <a:spcPct val="0"/>
                </a:spcBef>
                <a:spcAft>
                  <a:spcPct val="0"/>
                </a:spcAft>
                <a:defRPr/>
              </a:pPr>
              <a:r>
                <a:rPr lang="en-US" sz="1050" b="1" kern="0" dirty="0">
                  <a:solidFill>
                    <a:srgbClr val="353535"/>
                  </a:solidFill>
                  <a:latin typeface="Segoe UI" panose="020B0502040204020203" pitchFamily="34" charset="0"/>
                  <a:cs typeface="Segoe UI" panose="020B0502040204020203" pitchFamily="34" charset="0"/>
                </a:rPr>
                <a:t>Symmetric key</a:t>
              </a:r>
              <a:endParaRPr lang="en-US" sz="1100" b="1" kern="0" dirty="0">
                <a:solidFill>
                  <a:srgbClr val="353535"/>
                </a:solidFill>
                <a:latin typeface="Segoe UI" panose="020B0502040204020203" pitchFamily="34" charset="0"/>
                <a:cs typeface="Segoe UI" panose="020B0502040204020203" pitchFamily="34" charset="0"/>
              </a:endParaRPr>
            </a:p>
          </p:txBody>
        </p:sp>
        <p:sp>
          <p:nvSpPr>
            <p:cNvPr id="74" name="Rectangle 40">
              <a:extLst>
                <a:ext uri="{FF2B5EF4-FFF2-40B4-BE49-F238E27FC236}">
                  <a16:creationId xmlns:a16="http://schemas.microsoft.com/office/drawing/2014/main" id="{3E19BF76-474F-4765-9D3E-065CF5BBF057}"/>
                </a:ext>
              </a:extLst>
            </p:cNvPr>
            <p:cNvSpPr/>
            <p:nvPr/>
          </p:nvSpPr>
          <p:spPr bwMode="auto">
            <a:xfrm rot="13649193">
              <a:off x="8728782" y="4861577"/>
              <a:ext cx="362545" cy="158148"/>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sp>
          <p:nvSpPr>
            <p:cNvPr id="75" name="Rectangle 40">
              <a:extLst>
                <a:ext uri="{FF2B5EF4-FFF2-40B4-BE49-F238E27FC236}">
                  <a16:creationId xmlns:a16="http://schemas.microsoft.com/office/drawing/2014/main" id="{3703ED52-DA03-4A9C-A660-5FAC0C7464B9}"/>
                </a:ext>
              </a:extLst>
            </p:cNvPr>
            <p:cNvSpPr/>
            <p:nvPr/>
          </p:nvSpPr>
          <p:spPr bwMode="auto">
            <a:xfrm>
              <a:off x="9568588" y="4878967"/>
              <a:ext cx="609603" cy="274126"/>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sp>
          <p:nvSpPr>
            <p:cNvPr id="76" name="TextBox 75">
              <a:extLst>
                <a:ext uri="{FF2B5EF4-FFF2-40B4-BE49-F238E27FC236}">
                  <a16:creationId xmlns:a16="http://schemas.microsoft.com/office/drawing/2014/main" id="{12C10F7C-08F7-4415-95BD-DD9769A59749}"/>
                </a:ext>
              </a:extLst>
            </p:cNvPr>
            <p:cNvSpPr txBox="1"/>
            <p:nvPr/>
          </p:nvSpPr>
          <p:spPr>
            <a:xfrm>
              <a:off x="9016051" y="4707276"/>
              <a:ext cx="579326" cy="634533"/>
            </a:xfrm>
            <a:prstGeom prst="rect">
              <a:avLst/>
            </a:prstGeom>
            <a:noFill/>
          </p:spPr>
          <p:txBody>
            <a:bodyPr wrap="none" lIns="182854" tIns="146284" rIns="182854" bIns="146284" rtlCol="0">
              <a:spAutoFit/>
            </a:bodyPr>
            <a:lstStyle/>
            <a:p>
              <a:pPr defTabSz="932563">
                <a:lnSpc>
                  <a:spcPct val="90000"/>
                </a:lnSpc>
                <a:spcAft>
                  <a:spcPts val="600"/>
                </a:spcAft>
              </a:pPr>
              <a:r>
                <a:rPr lang="en-US" sz="2400" dirty="0">
                  <a:gradFill>
                    <a:gsLst>
                      <a:gs pos="2917">
                        <a:srgbClr val="353535"/>
                      </a:gs>
                      <a:gs pos="30000">
                        <a:srgbClr val="353535"/>
                      </a:gs>
                    </a:gsLst>
                    <a:lin ang="5400000" scaled="0"/>
                  </a:gradFill>
                  <a:latin typeface="Segoe UI Semilight"/>
                </a:rPr>
                <a:t>+</a:t>
              </a:r>
            </a:p>
          </p:txBody>
        </p:sp>
      </p:grpSp>
      <p:cxnSp>
        <p:nvCxnSpPr>
          <p:cNvPr id="82" name="Straight Connector 81">
            <a:extLst>
              <a:ext uri="{FF2B5EF4-FFF2-40B4-BE49-F238E27FC236}">
                <a16:creationId xmlns:a16="http://schemas.microsoft.com/office/drawing/2014/main" id="{AD04E40A-BA47-47EE-8E41-A78B67C92CA1}"/>
              </a:ext>
            </a:extLst>
          </p:cNvPr>
          <p:cNvCxnSpPr/>
          <p:nvPr/>
        </p:nvCxnSpPr>
        <p:spPr>
          <a:xfrm>
            <a:off x="3020134" y="4783665"/>
            <a:ext cx="4937060" cy="0"/>
          </a:xfrm>
          <a:prstGeom prst="line">
            <a:avLst/>
          </a:prstGeom>
          <a:ln w="9525" cap="flat" cmpd="sng" algn="ctr">
            <a:solidFill>
              <a:schemeClr val="accent5"/>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3" name="TextBox 82">
            <a:extLst>
              <a:ext uri="{FF2B5EF4-FFF2-40B4-BE49-F238E27FC236}">
                <a16:creationId xmlns:a16="http://schemas.microsoft.com/office/drawing/2014/main" id="{84440A41-760B-490E-A2E8-AF24CE4F4638}"/>
              </a:ext>
            </a:extLst>
          </p:cNvPr>
          <p:cNvSpPr txBox="1"/>
          <p:nvPr/>
        </p:nvSpPr>
        <p:spPr>
          <a:xfrm>
            <a:off x="7895591" y="4882701"/>
            <a:ext cx="1391850" cy="443713"/>
          </a:xfrm>
          <a:prstGeom prst="rect">
            <a:avLst/>
          </a:prstGeom>
          <a:noFill/>
        </p:spPr>
        <p:txBody>
          <a:bodyPr wrap="none" lIns="182854" tIns="146284" rIns="182854" bIns="146284" rtlCol="0">
            <a:spAutoFit/>
          </a:bodyPr>
          <a:lstStyle/>
          <a:p>
            <a:pPr defTabSz="932563">
              <a:lnSpc>
                <a:spcPct val="90000"/>
              </a:lnSpc>
              <a:spcAft>
                <a:spcPts val="600"/>
              </a:spcAft>
            </a:pPr>
            <a:r>
              <a:rPr lang="en-US" sz="1050" i="1" dirty="0">
                <a:gradFill>
                  <a:gsLst>
                    <a:gs pos="2917">
                      <a:srgbClr val="353535"/>
                    </a:gs>
                    <a:gs pos="30000">
                      <a:srgbClr val="353535"/>
                    </a:gs>
                  </a:gsLst>
                  <a:lin ang="5400000" scaled="0"/>
                </a:gradFill>
                <a:latin typeface="Segoe UI Semilight"/>
              </a:rPr>
              <a:t>Publishing license</a:t>
            </a:r>
          </a:p>
        </p:txBody>
      </p:sp>
      <p:sp>
        <p:nvSpPr>
          <p:cNvPr id="85" name="TextBox 84">
            <a:extLst>
              <a:ext uri="{FF2B5EF4-FFF2-40B4-BE49-F238E27FC236}">
                <a16:creationId xmlns:a16="http://schemas.microsoft.com/office/drawing/2014/main" id="{E57AE618-BF06-4F2C-A58C-CD4548C74F07}"/>
              </a:ext>
            </a:extLst>
          </p:cNvPr>
          <p:cNvSpPr txBox="1"/>
          <p:nvPr/>
        </p:nvSpPr>
        <p:spPr>
          <a:xfrm>
            <a:off x="1501440" y="4261608"/>
            <a:ext cx="1391850" cy="443713"/>
          </a:xfrm>
          <a:prstGeom prst="rect">
            <a:avLst/>
          </a:prstGeom>
          <a:noFill/>
        </p:spPr>
        <p:txBody>
          <a:bodyPr wrap="none" lIns="182854" tIns="146284" rIns="182854" bIns="146284" rtlCol="0">
            <a:spAutoFit/>
          </a:bodyPr>
          <a:lstStyle/>
          <a:p>
            <a:pPr defTabSz="932563">
              <a:lnSpc>
                <a:spcPct val="90000"/>
              </a:lnSpc>
              <a:spcAft>
                <a:spcPts val="600"/>
              </a:spcAft>
            </a:pPr>
            <a:r>
              <a:rPr lang="en-US" sz="1050" i="1" dirty="0">
                <a:gradFill>
                  <a:gsLst>
                    <a:gs pos="2917">
                      <a:srgbClr val="353535"/>
                    </a:gs>
                    <a:gs pos="30000">
                      <a:srgbClr val="353535"/>
                    </a:gs>
                  </a:gsLst>
                  <a:lin ang="5400000" scaled="0"/>
                </a:gradFill>
                <a:latin typeface="Segoe UI Semilight"/>
              </a:rPr>
              <a:t>Publishing license</a:t>
            </a:r>
          </a:p>
        </p:txBody>
      </p:sp>
      <p:sp>
        <p:nvSpPr>
          <p:cNvPr id="86" name="TextBox 85">
            <a:extLst>
              <a:ext uri="{FF2B5EF4-FFF2-40B4-BE49-F238E27FC236}">
                <a16:creationId xmlns:a16="http://schemas.microsoft.com/office/drawing/2014/main" id="{F0FE695C-EE9B-499E-B259-033C1D3A63DD}"/>
              </a:ext>
            </a:extLst>
          </p:cNvPr>
          <p:cNvSpPr txBox="1"/>
          <p:nvPr/>
        </p:nvSpPr>
        <p:spPr>
          <a:xfrm>
            <a:off x="7508965" y="5447443"/>
            <a:ext cx="3453860" cy="1181746"/>
          </a:xfrm>
          <a:prstGeom prst="rect">
            <a:avLst/>
          </a:prstGeom>
          <a:noFill/>
        </p:spPr>
        <p:txBody>
          <a:bodyPr wrap="square" lIns="182854" tIns="146284" rIns="182854" bIns="146284" rtlCol="0">
            <a:spAutoFit/>
          </a:bodyPr>
          <a:lstStyle/>
          <a:p>
            <a:pPr algn="ctr" defTabSz="932563">
              <a:lnSpc>
                <a:spcPct val="90000"/>
              </a:lnSpc>
              <a:spcAft>
                <a:spcPts val="600"/>
              </a:spcAft>
            </a:pPr>
            <a:r>
              <a:rPr lang="en-US" sz="1600" dirty="0">
                <a:solidFill>
                  <a:srgbClr val="D83B01"/>
                </a:solidFill>
                <a:latin typeface="Segoe UI Semilight"/>
              </a:rPr>
              <a:t>The security of the tenant private key is essential - it can effectively unlock any publishing license and therefore any protected document.</a:t>
            </a:r>
          </a:p>
        </p:txBody>
      </p:sp>
    </p:spTree>
    <p:extLst>
      <p:ext uri="{BB962C8B-B14F-4D97-AF65-F5344CB8AC3E}">
        <p14:creationId xmlns:p14="http://schemas.microsoft.com/office/powerpoint/2010/main" val="3420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BF539-2DE2-4839-8153-EF9C11B33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7786" y="1532342"/>
            <a:ext cx="2307000" cy="2307000"/>
          </a:xfrm>
          <a:prstGeom prst="rect">
            <a:avLst/>
          </a:prstGeom>
        </p:spPr>
      </p:pic>
      <p:sp>
        <p:nvSpPr>
          <p:cNvPr id="33" name="TextBox 32">
            <a:extLst>
              <a:ext uri="{FF2B5EF4-FFF2-40B4-BE49-F238E27FC236}">
                <a16:creationId xmlns:a16="http://schemas.microsoft.com/office/drawing/2014/main" id="{5C2969D3-2526-43BA-A1F0-9A5B1DADCEF2}"/>
              </a:ext>
            </a:extLst>
          </p:cNvPr>
          <p:cNvSpPr txBox="1"/>
          <p:nvPr/>
        </p:nvSpPr>
        <p:spPr>
          <a:xfrm>
            <a:off x="656855"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Detect</a:t>
            </a:r>
          </a:p>
        </p:txBody>
      </p:sp>
      <p:sp>
        <p:nvSpPr>
          <p:cNvPr id="49" name="TextBox 48">
            <a:extLst>
              <a:ext uri="{FF2B5EF4-FFF2-40B4-BE49-F238E27FC236}">
                <a16:creationId xmlns:a16="http://schemas.microsoft.com/office/drawing/2014/main" id="{A2E55263-E2AD-4AC8-906B-5D6667D56B4B}"/>
              </a:ext>
            </a:extLst>
          </p:cNvPr>
          <p:cNvSpPr txBox="1"/>
          <p:nvPr/>
        </p:nvSpPr>
        <p:spPr>
          <a:xfrm>
            <a:off x="6175962"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Protect</a:t>
            </a:r>
          </a:p>
        </p:txBody>
      </p:sp>
      <p:sp>
        <p:nvSpPr>
          <p:cNvPr id="42" name="TextBox 41">
            <a:extLst>
              <a:ext uri="{FF2B5EF4-FFF2-40B4-BE49-F238E27FC236}">
                <a16:creationId xmlns:a16="http://schemas.microsoft.com/office/drawing/2014/main" id="{26E47206-9F04-49A8-A7B6-0B603B91E791}"/>
              </a:ext>
            </a:extLst>
          </p:cNvPr>
          <p:cNvSpPr txBox="1"/>
          <p:nvPr/>
        </p:nvSpPr>
        <p:spPr>
          <a:xfrm>
            <a:off x="3416408"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Classify</a:t>
            </a:r>
          </a:p>
        </p:txBody>
      </p:sp>
      <p:sp>
        <p:nvSpPr>
          <p:cNvPr id="55" name="TextBox 54">
            <a:extLst>
              <a:ext uri="{FF2B5EF4-FFF2-40B4-BE49-F238E27FC236}">
                <a16:creationId xmlns:a16="http://schemas.microsoft.com/office/drawing/2014/main" id="{BE26B524-5E80-4166-87FA-3E876EDDC470}"/>
              </a:ext>
            </a:extLst>
          </p:cNvPr>
          <p:cNvSpPr txBox="1"/>
          <p:nvPr/>
        </p:nvSpPr>
        <p:spPr>
          <a:xfrm>
            <a:off x="8931977"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Monitor</a:t>
            </a:r>
          </a:p>
        </p:txBody>
      </p:sp>
      <p:sp>
        <p:nvSpPr>
          <p:cNvPr id="34" name="TextBox 33">
            <a:extLst>
              <a:ext uri="{FF2B5EF4-FFF2-40B4-BE49-F238E27FC236}">
                <a16:creationId xmlns:a16="http://schemas.microsoft.com/office/drawing/2014/main" id="{84184EB9-6321-4195-905A-F498D2D3C3C5}"/>
              </a:ext>
            </a:extLst>
          </p:cNvPr>
          <p:cNvSpPr txBox="1"/>
          <p:nvPr/>
        </p:nvSpPr>
        <p:spPr>
          <a:xfrm>
            <a:off x="656855" y="4762674"/>
            <a:ext cx="2599632" cy="724141"/>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Scan &amp; detect sensitive data based on policy</a:t>
            </a:r>
          </a:p>
        </p:txBody>
      </p:sp>
      <p:sp>
        <p:nvSpPr>
          <p:cNvPr id="36" name="TextBox 35">
            <a:extLst>
              <a:ext uri="{FF2B5EF4-FFF2-40B4-BE49-F238E27FC236}">
                <a16:creationId xmlns:a16="http://schemas.microsoft.com/office/drawing/2014/main" id="{D12B6A88-615B-4616-A806-56612118D976}"/>
              </a:ext>
            </a:extLst>
          </p:cNvPr>
          <p:cNvSpPr txBox="1"/>
          <p:nvPr/>
        </p:nvSpPr>
        <p:spPr>
          <a:xfrm>
            <a:off x="3416408" y="4762674"/>
            <a:ext cx="2599632" cy="724141"/>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Classify data and apply labels based on sensitivity</a:t>
            </a:r>
          </a:p>
        </p:txBody>
      </p:sp>
      <p:sp>
        <p:nvSpPr>
          <p:cNvPr id="37" name="TextBox 36">
            <a:extLst>
              <a:ext uri="{FF2B5EF4-FFF2-40B4-BE49-F238E27FC236}">
                <a16:creationId xmlns:a16="http://schemas.microsoft.com/office/drawing/2014/main" id="{51F1C80B-CC89-4AED-9414-A3752886867C}"/>
              </a:ext>
            </a:extLst>
          </p:cNvPr>
          <p:cNvSpPr txBox="1"/>
          <p:nvPr/>
        </p:nvSpPr>
        <p:spPr>
          <a:xfrm>
            <a:off x="6175962" y="4762675"/>
            <a:ext cx="2599632" cy="941384"/>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Apply protection actions, including encryption, access restrictions</a:t>
            </a:r>
          </a:p>
        </p:txBody>
      </p:sp>
      <p:sp>
        <p:nvSpPr>
          <p:cNvPr id="38" name="TextBox 37">
            <a:extLst>
              <a:ext uri="{FF2B5EF4-FFF2-40B4-BE49-F238E27FC236}">
                <a16:creationId xmlns:a16="http://schemas.microsoft.com/office/drawing/2014/main" id="{A0C0D903-25BB-4613-AC51-89AD89B53289}"/>
              </a:ext>
            </a:extLst>
          </p:cNvPr>
          <p:cNvSpPr txBox="1"/>
          <p:nvPr/>
        </p:nvSpPr>
        <p:spPr>
          <a:xfrm>
            <a:off x="8858358" y="4762674"/>
            <a:ext cx="2746872" cy="724005"/>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Reporting, alerts, remediation</a:t>
            </a:r>
          </a:p>
        </p:txBody>
      </p:sp>
      <p:grpSp>
        <p:nvGrpSpPr>
          <p:cNvPr id="3" name="Group 2">
            <a:extLst>
              <a:ext uri="{FF2B5EF4-FFF2-40B4-BE49-F238E27FC236}">
                <a16:creationId xmlns:a16="http://schemas.microsoft.com/office/drawing/2014/main" id="{B4F96BCE-8E24-4845-BBEB-6B7F543C4A3E}"/>
              </a:ext>
            </a:extLst>
          </p:cNvPr>
          <p:cNvGrpSpPr/>
          <p:nvPr/>
        </p:nvGrpSpPr>
        <p:grpSpPr>
          <a:xfrm>
            <a:off x="1308547" y="2539301"/>
            <a:ext cx="1296248" cy="1296248"/>
            <a:chOff x="1334786" y="2589723"/>
            <a:chExt cx="1322240" cy="1322240"/>
          </a:xfrm>
        </p:grpSpPr>
        <p:sp>
          <p:nvSpPr>
            <p:cNvPr id="39" name="Oval 38">
              <a:extLst>
                <a:ext uri="{FF2B5EF4-FFF2-40B4-BE49-F238E27FC236}">
                  <a16:creationId xmlns:a16="http://schemas.microsoft.com/office/drawing/2014/main" id="{D9EACA38-003C-491D-9130-2FC0C767E263}"/>
                </a:ext>
              </a:extLst>
            </p:cNvPr>
            <p:cNvSpPr/>
            <p:nvPr/>
          </p:nvSpPr>
          <p:spPr bwMode="auto">
            <a:xfrm>
              <a:off x="1334786" y="2589723"/>
              <a:ext cx="1322240" cy="1322240"/>
            </a:xfrm>
            <a:prstGeom prst="ellipse">
              <a:avLst/>
            </a:prstGeom>
            <a:solidFill>
              <a:schemeClr val="bg1">
                <a:lumMod val="85000"/>
              </a:schemeClr>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cs typeface="Segoe UI" pitchFamily="34" charset="0"/>
              </a:endParaRPr>
            </a:p>
          </p:txBody>
        </p:sp>
        <p:grpSp>
          <p:nvGrpSpPr>
            <p:cNvPr id="40" name="Group 39">
              <a:extLst>
                <a:ext uri="{FF2B5EF4-FFF2-40B4-BE49-F238E27FC236}">
                  <a16:creationId xmlns:a16="http://schemas.microsoft.com/office/drawing/2014/main" id="{3362EA50-B03F-4510-B12E-35CD1C5FCC48}"/>
                </a:ext>
              </a:extLst>
            </p:cNvPr>
            <p:cNvGrpSpPr/>
            <p:nvPr/>
          </p:nvGrpSpPr>
          <p:grpSpPr>
            <a:xfrm flipH="1">
              <a:off x="1667010" y="2938007"/>
              <a:ext cx="657792" cy="512345"/>
              <a:chOff x="1790537" y="4477537"/>
              <a:chExt cx="957883" cy="746082"/>
            </a:xfrm>
            <a:solidFill>
              <a:schemeClr val="bg1"/>
            </a:solidFill>
          </p:grpSpPr>
          <p:sp>
            <p:nvSpPr>
              <p:cNvPr id="41" name="Freeform 1">
                <a:extLst>
                  <a:ext uri="{FF2B5EF4-FFF2-40B4-BE49-F238E27FC236}">
                    <a16:creationId xmlns:a16="http://schemas.microsoft.com/office/drawing/2014/main" id="{C16C3C9B-D0CA-4EBE-BE76-13F625694926}"/>
                  </a:ext>
                </a:extLst>
              </p:cNvPr>
              <p:cNvSpPr>
                <a:spLocks noChangeArrowheads="1"/>
              </p:cNvSpPr>
              <p:nvPr/>
            </p:nvSpPr>
            <p:spPr bwMode="auto">
              <a:xfrm rot="18640519">
                <a:off x="1789441" y="4478633"/>
                <a:ext cx="675186" cy="672993"/>
              </a:xfrm>
              <a:custGeom>
                <a:avLst/>
                <a:gdLst>
                  <a:gd name="T0" fmla="*/ 680 w 1361"/>
                  <a:gd name="T1" fmla="*/ 1358 h 1359"/>
                  <a:gd name="T2" fmla="*/ 0 w 1361"/>
                  <a:gd name="T3" fmla="*/ 679 h 1359"/>
                  <a:gd name="T4" fmla="*/ 680 w 1361"/>
                  <a:gd name="T5" fmla="*/ 0 h 1359"/>
                  <a:gd name="T6" fmla="*/ 1360 w 1361"/>
                  <a:gd name="T7" fmla="*/ 679 h 1359"/>
                  <a:gd name="T8" fmla="*/ 680 w 1361"/>
                  <a:gd name="T9" fmla="*/ 1358 h 1359"/>
                  <a:gd name="T10" fmla="*/ 680 w 1361"/>
                  <a:gd name="T11" fmla="*/ 87 h 1359"/>
                  <a:gd name="T12" fmla="*/ 85 w 1361"/>
                  <a:gd name="T13" fmla="*/ 682 h 1359"/>
                  <a:gd name="T14" fmla="*/ 680 w 1361"/>
                  <a:gd name="T15" fmla="*/ 1277 h 1359"/>
                  <a:gd name="T16" fmla="*/ 1276 w 1361"/>
                  <a:gd name="T17" fmla="*/ 682 h 1359"/>
                  <a:gd name="T18" fmla="*/ 680 w 1361"/>
                  <a:gd name="T19" fmla="*/ 8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359">
                    <a:moveTo>
                      <a:pt x="680" y="1358"/>
                    </a:moveTo>
                    <a:cubicBezTo>
                      <a:pt x="305" y="1358"/>
                      <a:pt x="0" y="1054"/>
                      <a:pt x="0" y="679"/>
                    </a:cubicBezTo>
                    <a:cubicBezTo>
                      <a:pt x="0" y="303"/>
                      <a:pt x="305" y="0"/>
                      <a:pt x="680" y="0"/>
                    </a:cubicBezTo>
                    <a:cubicBezTo>
                      <a:pt x="1056" y="0"/>
                      <a:pt x="1360" y="303"/>
                      <a:pt x="1360" y="679"/>
                    </a:cubicBezTo>
                    <a:cubicBezTo>
                      <a:pt x="1360" y="1054"/>
                      <a:pt x="1056" y="1358"/>
                      <a:pt x="680" y="1358"/>
                    </a:cubicBezTo>
                    <a:close/>
                    <a:moveTo>
                      <a:pt x="680" y="87"/>
                    </a:moveTo>
                    <a:cubicBezTo>
                      <a:pt x="353" y="87"/>
                      <a:pt x="85" y="354"/>
                      <a:pt x="85" y="682"/>
                    </a:cubicBezTo>
                    <a:cubicBezTo>
                      <a:pt x="85" y="1009"/>
                      <a:pt x="353" y="1277"/>
                      <a:pt x="680" y="1277"/>
                    </a:cubicBezTo>
                    <a:cubicBezTo>
                      <a:pt x="1008" y="1277"/>
                      <a:pt x="1276" y="1009"/>
                      <a:pt x="1276" y="682"/>
                    </a:cubicBezTo>
                    <a:cubicBezTo>
                      <a:pt x="1276" y="354"/>
                      <a:pt x="1011" y="87"/>
                      <a:pt x="680" y="87"/>
                    </a:cubicBezTo>
                    <a:close/>
                  </a:path>
                </a:pathLst>
              </a:custGeom>
              <a:grpFill/>
              <a:ln>
                <a:noFill/>
              </a:ln>
              <a:effectLst/>
              <a:extLst/>
            </p:spPr>
            <p:txBody>
              <a:bodyPr wrap="none" anchor="ctr"/>
              <a:lstStyle/>
              <a:p>
                <a:pPr defTabSz="932418">
                  <a:defRPr/>
                </a:pPr>
                <a:endParaRPr lang="en-US" sz="1836" kern="0">
                  <a:solidFill>
                    <a:schemeClr val="bg1"/>
                  </a:solidFill>
                  <a:latin typeface="Segoe UI"/>
                </a:endParaRPr>
              </a:p>
            </p:txBody>
          </p:sp>
          <p:sp>
            <p:nvSpPr>
              <p:cNvPr id="43" name="Freeform 2">
                <a:extLst>
                  <a:ext uri="{FF2B5EF4-FFF2-40B4-BE49-F238E27FC236}">
                    <a16:creationId xmlns:a16="http://schemas.microsoft.com/office/drawing/2014/main" id="{90D29E28-87E9-4110-A9F4-E872886CEBCE}"/>
                  </a:ext>
                </a:extLst>
              </p:cNvPr>
              <p:cNvSpPr>
                <a:spLocks noChangeArrowheads="1"/>
              </p:cNvSpPr>
              <p:nvPr/>
            </p:nvSpPr>
            <p:spPr bwMode="auto">
              <a:xfrm rot="18640519">
                <a:off x="2453440" y="4928638"/>
                <a:ext cx="137658" cy="452303"/>
              </a:xfrm>
              <a:custGeom>
                <a:avLst/>
                <a:gdLst>
                  <a:gd name="T0" fmla="*/ 138 w 280"/>
                  <a:gd name="T1" fmla="*/ 914 h 915"/>
                  <a:gd name="T2" fmla="*/ 0 w 280"/>
                  <a:gd name="T3" fmla="*/ 776 h 915"/>
                  <a:gd name="T4" fmla="*/ 0 w 280"/>
                  <a:gd name="T5" fmla="*/ 42 h 915"/>
                  <a:gd name="T6" fmla="*/ 42 w 280"/>
                  <a:gd name="T7" fmla="*/ 0 h 915"/>
                  <a:gd name="T8" fmla="*/ 85 w 280"/>
                  <a:gd name="T9" fmla="*/ 42 h 915"/>
                  <a:gd name="T10" fmla="*/ 85 w 280"/>
                  <a:gd name="T11" fmla="*/ 776 h 915"/>
                  <a:gd name="T12" fmla="*/ 138 w 280"/>
                  <a:gd name="T13" fmla="*/ 829 h 915"/>
                  <a:gd name="T14" fmla="*/ 192 w 280"/>
                  <a:gd name="T15" fmla="*/ 776 h 915"/>
                  <a:gd name="T16" fmla="*/ 192 w 280"/>
                  <a:gd name="T17" fmla="*/ 42 h 915"/>
                  <a:gd name="T18" fmla="*/ 234 w 280"/>
                  <a:gd name="T19" fmla="*/ 0 h 915"/>
                  <a:gd name="T20" fmla="*/ 277 w 280"/>
                  <a:gd name="T21" fmla="*/ 42 h 915"/>
                  <a:gd name="T22" fmla="*/ 277 w 280"/>
                  <a:gd name="T23" fmla="*/ 776 h 915"/>
                  <a:gd name="T24" fmla="*/ 138 w 28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915">
                    <a:moveTo>
                      <a:pt x="138" y="914"/>
                    </a:moveTo>
                    <a:cubicBezTo>
                      <a:pt x="62" y="914"/>
                      <a:pt x="0" y="852"/>
                      <a:pt x="0" y="776"/>
                    </a:cubicBezTo>
                    <a:lnTo>
                      <a:pt x="0" y="42"/>
                    </a:lnTo>
                    <a:cubicBezTo>
                      <a:pt x="0" y="19"/>
                      <a:pt x="20" y="0"/>
                      <a:pt x="42" y="0"/>
                    </a:cubicBezTo>
                    <a:cubicBezTo>
                      <a:pt x="65" y="0"/>
                      <a:pt x="85" y="19"/>
                      <a:pt x="85" y="42"/>
                    </a:cubicBezTo>
                    <a:lnTo>
                      <a:pt x="85" y="776"/>
                    </a:lnTo>
                    <a:cubicBezTo>
                      <a:pt x="85" y="807"/>
                      <a:pt x="110" y="829"/>
                      <a:pt x="138" y="829"/>
                    </a:cubicBezTo>
                    <a:cubicBezTo>
                      <a:pt x="167" y="829"/>
                      <a:pt x="192" y="804"/>
                      <a:pt x="192" y="776"/>
                    </a:cubicBezTo>
                    <a:lnTo>
                      <a:pt x="192" y="42"/>
                    </a:lnTo>
                    <a:cubicBezTo>
                      <a:pt x="192" y="19"/>
                      <a:pt x="212" y="0"/>
                      <a:pt x="234" y="0"/>
                    </a:cubicBezTo>
                    <a:cubicBezTo>
                      <a:pt x="257" y="0"/>
                      <a:pt x="277" y="19"/>
                      <a:pt x="277" y="42"/>
                    </a:cubicBezTo>
                    <a:lnTo>
                      <a:pt x="277" y="776"/>
                    </a:lnTo>
                    <a:cubicBezTo>
                      <a:pt x="279" y="849"/>
                      <a:pt x="215" y="914"/>
                      <a:pt x="138" y="914"/>
                    </a:cubicBezTo>
                  </a:path>
                </a:pathLst>
              </a:custGeom>
              <a:grpFill/>
              <a:ln>
                <a:noFill/>
              </a:ln>
              <a:effectLst/>
              <a:extLst/>
            </p:spPr>
            <p:txBody>
              <a:bodyPr wrap="none" anchor="ctr"/>
              <a:lstStyle/>
              <a:p>
                <a:pPr defTabSz="932418">
                  <a:defRPr/>
                </a:pPr>
                <a:endParaRPr lang="en-US" sz="1836" kern="0">
                  <a:solidFill>
                    <a:schemeClr val="bg1"/>
                  </a:solidFill>
                  <a:latin typeface="Segoe UI"/>
                </a:endParaRPr>
              </a:p>
            </p:txBody>
          </p:sp>
        </p:grpSp>
      </p:grpSp>
      <p:grpSp>
        <p:nvGrpSpPr>
          <p:cNvPr id="2" name="Group 1">
            <a:extLst>
              <a:ext uri="{FF2B5EF4-FFF2-40B4-BE49-F238E27FC236}">
                <a16:creationId xmlns:a16="http://schemas.microsoft.com/office/drawing/2014/main" id="{DB99430F-0CAF-4F1C-ABEF-DE480B11D368}"/>
              </a:ext>
            </a:extLst>
          </p:cNvPr>
          <p:cNvGrpSpPr/>
          <p:nvPr/>
        </p:nvGrpSpPr>
        <p:grpSpPr>
          <a:xfrm>
            <a:off x="4043728" y="2539301"/>
            <a:ext cx="1296248" cy="1296248"/>
            <a:chOff x="4124813" y="2589723"/>
            <a:chExt cx="1322240" cy="1322240"/>
          </a:xfrm>
        </p:grpSpPr>
        <p:sp>
          <p:nvSpPr>
            <p:cNvPr id="51" name="Oval 50">
              <a:extLst>
                <a:ext uri="{FF2B5EF4-FFF2-40B4-BE49-F238E27FC236}">
                  <a16:creationId xmlns:a16="http://schemas.microsoft.com/office/drawing/2014/main" id="{E5FB13FD-232D-4C79-A688-E629A0FA536A}"/>
                </a:ext>
              </a:extLst>
            </p:cNvPr>
            <p:cNvSpPr/>
            <p:nvPr/>
          </p:nvSpPr>
          <p:spPr bwMode="auto">
            <a:xfrm>
              <a:off x="4124813" y="2589723"/>
              <a:ext cx="1322240" cy="1322240"/>
            </a:xfrm>
            <a:prstGeom prst="ellipse">
              <a:avLst/>
            </a:prstGeom>
            <a:solidFill>
              <a:schemeClr val="bg1">
                <a:lumMod val="85000"/>
              </a:schemeClr>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sp>
          <p:nvSpPr>
            <p:cNvPr id="44" name="Freeform 14">
              <a:extLst>
                <a:ext uri="{FF2B5EF4-FFF2-40B4-BE49-F238E27FC236}">
                  <a16:creationId xmlns:a16="http://schemas.microsoft.com/office/drawing/2014/main" id="{FED49DD1-0CA9-40DF-B142-37BDED2DE33E}"/>
                </a:ext>
              </a:extLst>
            </p:cNvPr>
            <p:cNvSpPr>
              <a:spLocks noEditPoints="1"/>
            </p:cNvSpPr>
            <p:nvPr/>
          </p:nvSpPr>
          <p:spPr bwMode="auto">
            <a:xfrm>
              <a:off x="4496356" y="2990089"/>
              <a:ext cx="628876" cy="521507"/>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pPr defTabSz="896386">
                <a:defRPr/>
              </a:pPr>
              <a:endParaRPr lang="en-US" sz="1729">
                <a:solidFill>
                  <a:schemeClr val="bg1"/>
                </a:solidFill>
                <a:latin typeface="Segoe UI"/>
              </a:endParaRPr>
            </a:p>
          </p:txBody>
        </p:sp>
      </p:grpSp>
      <p:grpSp>
        <p:nvGrpSpPr>
          <p:cNvPr id="45" name="Group 44">
            <a:extLst>
              <a:ext uri="{FF2B5EF4-FFF2-40B4-BE49-F238E27FC236}">
                <a16:creationId xmlns:a16="http://schemas.microsoft.com/office/drawing/2014/main" id="{F3DA8DB4-4CDB-4151-A1CA-54DA0D4BC2D6}"/>
              </a:ext>
            </a:extLst>
          </p:cNvPr>
          <p:cNvGrpSpPr/>
          <p:nvPr/>
        </p:nvGrpSpPr>
        <p:grpSpPr>
          <a:xfrm>
            <a:off x="6827654" y="2539301"/>
            <a:ext cx="1296248" cy="1296248"/>
            <a:chOff x="6964562" y="2589723"/>
            <a:chExt cx="1322240" cy="1322240"/>
          </a:xfrm>
        </p:grpSpPr>
        <p:sp>
          <p:nvSpPr>
            <p:cNvPr id="46" name="Oval 45">
              <a:extLst>
                <a:ext uri="{FF2B5EF4-FFF2-40B4-BE49-F238E27FC236}">
                  <a16:creationId xmlns:a16="http://schemas.microsoft.com/office/drawing/2014/main" id="{B4E4D34F-9C79-4A35-8EB2-050932490133}"/>
                </a:ext>
              </a:extLst>
            </p:cNvPr>
            <p:cNvSpPr/>
            <p:nvPr/>
          </p:nvSpPr>
          <p:spPr bwMode="auto">
            <a:xfrm>
              <a:off x="6964562" y="2589723"/>
              <a:ext cx="1322240" cy="1322240"/>
            </a:xfrm>
            <a:prstGeom prst="ellipse">
              <a:avLst/>
            </a:prstGeom>
            <a:solidFill>
              <a:schemeClr val="bg1">
                <a:lumMod val="85000"/>
              </a:schemeClr>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47" name="Group 46">
              <a:extLst>
                <a:ext uri="{FF2B5EF4-FFF2-40B4-BE49-F238E27FC236}">
                  <a16:creationId xmlns:a16="http://schemas.microsoft.com/office/drawing/2014/main" id="{1A71B4BF-CAA0-4030-AAC0-ED3231129DAE}"/>
                </a:ext>
              </a:extLst>
            </p:cNvPr>
            <p:cNvGrpSpPr/>
            <p:nvPr/>
          </p:nvGrpSpPr>
          <p:grpSpPr>
            <a:xfrm>
              <a:off x="7305932" y="2980332"/>
              <a:ext cx="639500" cy="684696"/>
              <a:chOff x="2974460" y="2070859"/>
              <a:chExt cx="227410" cy="243482"/>
            </a:xfrm>
            <a:solidFill>
              <a:schemeClr val="bg1"/>
            </a:solidFill>
          </p:grpSpPr>
          <p:sp>
            <p:nvSpPr>
              <p:cNvPr id="48" name="Rectangle 2042">
                <a:extLst>
                  <a:ext uri="{FF2B5EF4-FFF2-40B4-BE49-F238E27FC236}">
                    <a16:creationId xmlns:a16="http://schemas.microsoft.com/office/drawing/2014/main" id="{EB9104C3-746F-4B2E-8C6D-DA84B4C488F9}"/>
                  </a:ext>
                </a:extLst>
              </p:cNvPr>
              <p:cNvSpPr>
                <a:spLocks noChangeArrowheads="1"/>
              </p:cNvSpPr>
              <p:nvPr/>
            </p:nvSpPr>
            <p:spPr bwMode="auto">
              <a:xfrm>
                <a:off x="3080532" y="2238001"/>
                <a:ext cx="15268" cy="15268"/>
              </a:xfrm>
              <a:prstGeom prst="rect">
                <a:avLst/>
              </a:pr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sp>
            <p:nvSpPr>
              <p:cNvPr id="50" name="Rectangle 2043">
                <a:extLst>
                  <a:ext uri="{FF2B5EF4-FFF2-40B4-BE49-F238E27FC236}">
                    <a16:creationId xmlns:a16="http://schemas.microsoft.com/office/drawing/2014/main" id="{D7B67ED0-326B-47A2-AA37-C209DEAAEA42}"/>
                  </a:ext>
                </a:extLst>
              </p:cNvPr>
              <p:cNvSpPr>
                <a:spLocks noChangeArrowheads="1"/>
              </p:cNvSpPr>
              <p:nvPr/>
            </p:nvSpPr>
            <p:spPr bwMode="auto">
              <a:xfrm>
                <a:off x="3080532" y="2116662"/>
                <a:ext cx="15268" cy="106071"/>
              </a:xfrm>
              <a:prstGeom prst="rect">
                <a:avLst/>
              </a:pr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sp>
            <p:nvSpPr>
              <p:cNvPr id="52" name="Freeform 2044">
                <a:extLst>
                  <a:ext uri="{FF2B5EF4-FFF2-40B4-BE49-F238E27FC236}">
                    <a16:creationId xmlns:a16="http://schemas.microsoft.com/office/drawing/2014/main" id="{5E10A728-2935-4DD7-A843-8869343ACCC6}"/>
                  </a:ext>
                </a:extLst>
              </p:cNvPr>
              <p:cNvSpPr>
                <a:spLocks noEditPoints="1"/>
              </p:cNvSpPr>
              <p:nvPr/>
            </p:nvSpPr>
            <p:spPr bwMode="auto">
              <a:xfrm>
                <a:off x="2974460" y="2070859"/>
                <a:ext cx="227410" cy="243482"/>
              </a:xfrm>
              <a:custGeom>
                <a:avLst/>
                <a:gdLst>
                  <a:gd name="T0" fmla="*/ 60 w 120"/>
                  <a:gd name="T1" fmla="*/ 128 h 128"/>
                  <a:gd name="T2" fmla="*/ 58 w 120"/>
                  <a:gd name="T3" fmla="*/ 127 h 128"/>
                  <a:gd name="T4" fmla="*/ 0 w 120"/>
                  <a:gd name="T5" fmla="*/ 48 h 128"/>
                  <a:gd name="T6" fmla="*/ 0 w 120"/>
                  <a:gd name="T7" fmla="*/ 16 h 128"/>
                  <a:gd name="T8" fmla="*/ 4 w 120"/>
                  <a:gd name="T9" fmla="*/ 16 h 128"/>
                  <a:gd name="T10" fmla="*/ 38 w 120"/>
                  <a:gd name="T11" fmla="*/ 7 h 128"/>
                  <a:gd name="T12" fmla="*/ 60 w 120"/>
                  <a:gd name="T13" fmla="*/ 0 h 128"/>
                  <a:gd name="T14" fmla="*/ 83 w 120"/>
                  <a:gd name="T15" fmla="*/ 7 h 128"/>
                  <a:gd name="T16" fmla="*/ 116 w 120"/>
                  <a:gd name="T17" fmla="*/ 16 h 128"/>
                  <a:gd name="T18" fmla="*/ 120 w 120"/>
                  <a:gd name="T19" fmla="*/ 16 h 128"/>
                  <a:gd name="T20" fmla="*/ 120 w 120"/>
                  <a:gd name="T21" fmla="*/ 48 h 128"/>
                  <a:gd name="T22" fmla="*/ 62 w 120"/>
                  <a:gd name="T23" fmla="*/ 127 h 128"/>
                  <a:gd name="T24" fmla="*/ 60 w 120"/>
                  <a:gd name="T25" fmla="*/ 128 h 128"/>
                  <a:gd name="T26" fmla="*/ 8 w 120"/>
                  <a:gd name="T27" fmla="*/ 24 h 128"/>
                  <a:gd name="T28" fmla="*/ 8 w 120"/>
                  <a:gd name="T29" fmla="*/ 48 h 128"/>
                  <a:gd name="T30" fmla="*/ 60 w 120"/>
                  <a:gd name="T31" fmla="*/ 119 h 128"/>
                  <a:gd name="T32" fmla="*/ 112 w 120"/>
                  <a:gd name="T33" fmla="*/ 48 h 128"/>
                  <a:gd name="T34" fmla="*/ 112 w 120"/>
                  <a:gd name="T35" fmla="*/ 24 h 128"/>
                  <a:gd name="T36" fmla="*/ 78 w 120"/>
                  <a:gd name="T37" fmla="*/ 14 h 128"/>
                  <a:gd name="T38" fmla="*/ 60 w 120"/>
                  <a:gd name="T39" fmla="*/ 8 h 128"/>
                  <a:gd name="T40" fmla="*/ 43 w 120"/>
                  <a:gd name="T41" fmla="*/ 14 h 128"/>
                  <a:gd name="T42" fmla="*/ 8 w 120"/>
                  <a:gd name="T4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8">
                    <a:moveTo>
                      <a:pt x="60" y="128"/>
                    </a:moveTo>
                    <a:cubicBezTo>
                      <a:pt x="58" y="127"/>
                      <a:pt x="58" y="127"/>
                      <a:pt x="58" y="127"/>
                    </a:cubicBezTo>
                    <a:cubicBezTo>
                      <a:pt x="21" y="106"/>
                      <a:pt x="0" y="78"/>
                      <a:pt x="0" y="48"/>
                    </a:cubicBezTo>
                    <a:cubicBezTo>
                      <a:pt x="0" y="16"/>
                      <a:pt x="0" y="16"/>
                      <a:pt x="0" y="16"/>
                    </a:cubicBezTo>
                    <a:cubicBezTo>
                      <a:pt x="4" y="16"/>
                      <a:pt x="4" y="16"/>
                      <a:pt x="4" y="16"/>
                    </a:cubicBezTo>
                    <a:cubicBezTo>
                      <a:pt x="17" y="16"/>
                      <a:pt x="29" y="13"/>
                      <a:pt x="38" y="7"/>
                    </a:cubicBezTo>
                    <a:cubicBezTo>
                      <a:pt x="44" y="3"/>
                      <a:pt x="52" y="0"/>
                      <a:pt x="60" y="0"/>
                    </a:cubicBezTo>
                    <a:cubicBezTo>
                      <a:pt x="69" y="0"/>
                      <a:pt x="77" y="3"/>
                      <a:pt x="83" y="7"/>
                    </a:cubicBezTo>
                    <a:cubicBezTo>
                      <a:pt x="91" y="13"/>
                      <a:pt x="103" y="16"/>
                      <a:pt x="116" y="16"/>
                    </a:cubicBezTo>
                    <a:cubicBezTo>
                      <a:pt x="120" y="16"/>
                      <a:pt x="120" y="16"/>
                      <a:pt x="120" y="16"/>
                    </a:cubicBezTo>
                    <a:cubicBezTo>
                      <a:pt x="120" y="48"/>
                      <a:pt x="120" y="48"/>
                      <a:pt x="120" y="48"/>
                    </a:cubicBezTo>
                    <a:cubicBezTo>
                      <a:pt x="120" y="78"/>
                      <a:pt x="100" y="106"/>
                      <a:pt x="62" y="127"/>
                    </a:cubicBezTo>
                    <a:lnTo>
                      <a:pt x="60" y="128"/>
                    </a:lnTo>
                    <a:close/>
                    <a:moveTo>
                      <a:pt x="8" y="24"/>
                    </a:moveTo>
                    <a:cubicBezTo>
                      <a:pt x="8" y="48"/>
                      <a:pt x="8" y="48"/>
                      <a:pt x="8" y="48"/>
                    </a:cubicBezTo>
                    <a:cubicBezTo>
                      <a:pt x="8" y="75"/>
                      <a:pt x="27" y="100"/>
                      <a:pt x="60" y="119"/>
                    </a:cubicBezTo>
                    <a:cubicBezTo>
                      <a:pt x="94" y="100"/>
                      <a:pt x="112" y="75"/>
                      <a:pt x="112" y="48"/>
                    </a:cubicBezTo>
                    <a:cubicBezTo>
                      <a:pt x="112" y="24"/>
                      <a:pt x="112" y="24"/>
                      <a:pt x="112" y="24"/>
                    </a:cubicBezTo>
                    <a:cubicBezTo>
                      <a:pt x="99" y="24"/>
                      <a:pt x="87" y="20"/>
                      <a:pt x="78" y="14"/>
                    </a:cubicBezTo>
                    <a:cubicBezTo>
                      <a:pt x="73" y="10"/>
                      <a:pt x="67" y="8"/>
                      <a:pt x="60" y="8"/>
                    </a:cubicBezTo>
                    <a:cubicBezTo>
                      <a:pt x="53" y="8"/>
                      <a:pt x="47" y="10"/>
                      <a:pt x="43" y="14"/>
                    </a:cubicBezTo>
                    <a:cubicBezTo>
                      <a:pt x="33" y="20"/>
                      <a:pt x="21" y="24"/>
                      <a:pt x="8" y="24"/>
                    </a:cubicBezTo>
                    <a:close/>
                  </a:path>
                </a:pathLst>
              </a:cu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grpSp>
      </p:grpSp>
    </p:spTree>
    <p:extLst>
      <p:ext uri="{BB962C8B-B14F-4D97-AF65-F5344CB8AC3E}">
        <p14:creationId xmlns:p14="http://schemas.microsoft.com/office/powerpoint/2010/main" val="26894161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55" grpId="0"/>
      <p:bldP spid="34" grpId="0"/>
      <p:bldP spid="36"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BF539-2DE2-4839-8153-EF9C11B33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213" y="470487"/>
            <a:ext cx="717140" cy="717140"/>
          </a:xfrm>
          <a:prstGeom prst="rect">
            <a:avLst/>
          </a:prstGeom>
        </p:spPr>
      </p:pic>
      <p:sp>
        <p:nvSpPr>
          <p:cNvPr id="57" name="Title 1">
            <a:extLst>
              <a:ext uri="{FF2B5EF4-FFF2-40B4-BE49-F238E27FC236}">
                <a16:creationId xmlns:a16="http://schemas.microsoft.com/office/drawing/2014/main" id="{C988DBBE-ADB9-4DBF-94A3-091E8F88D0B4}"/>
              </a:ext>
            </a:extLst>
          </p:cNvPr>
          <p:cNvSpPr txBox="1">
            <a:spLocks/>
          </p:cNvSpPr>
          <p:nvPr/>
        </p:nvSpPr>
        <p:spPr>
          <a:xfrm>
            <a:off x="1163093" y="472186"/>
            <a:ext cx="5109621" cy="1377585"/>
          </a:xfrm>
          <a:prstGeom prst="rect">
            <a:avLst/>
          </a:prstGeom>
          <a:noFill/>
          <a:ln>
            <a:noFill/>
          </a:ln>
        </p:spPr>
        <p:txBody>
          <a:bodyPr vert="horz" wrap="square" lIns="143428"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lvl="0">
              <a:defRPr/>
            </a:pPr>
            <a:r>
              <a:rPr lang="en-US" sz="2745" b="1" dirty="0">
                <a:solidFill>
                  <a:schemeClr val="bg1"/>
                </a:solidFill>
              </a:rPr>
              <a:t>Monitor information protection events </a:t>
            </a:r>
            <a:r>
              <a:rPr lang="en-US" sz="2745" dirty="0">
                <a:solidFill>
                  <a:schemeClr val="bg1"/>
                </a:solidFill>
              </a:rPr>
              <a:t>for greater control</a:t>
            </a:r>
          </a:p>
        </p:txBody>
      </p:sp>
      <p:pic>
        <p:nvPicPr>
          <p:cNvPr id="117" name="Picture 116" descr="A picture containing wall, indoor, laptop, person&#10;&#10;Description generated with very high confidence">
            <a:extLst>
              <a:ext uri="{FF2B5EF4-FFF2-40B4-BE49-F238E27FC236}">
                <a16:creationId xmlns:a16="http://schemas.microsoft.com/office/drawing/2014/main" id="{98467B8D-77C4-4342-BA88-1E6992F0D70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6490570" y="487"/>
            <a:ext cx="5701430" cy="6857027"/>
          </a:xfrm>
          <a:prstGeom prst="rect">
            <a:avLst/>
          </a:prstGeom>
        </p:spPr>
      </p:pic>
      <p:sp>
        <p:nvSpPr>
          <p:cNvPr id="118" name="Rectangle 117">
            <a:extLst>
              <a:ext uri="{FF2B5EF4-FFF2-40B4-BE49-F238E27FC236}">
                <a16:creationId xmlns:a16="http://schemas.microsoft.com/office/drawing/2014/main" id="{E81C52E9-929F-492C-8E39-0C9660D401EA}"/>
              </a:ext>
            </a:extLst>
          </p:cNvPr>
          <p:cNvSpPr/>
          <p:nvPr/>
        </p:nvSpPr>
        <p:spPr bwMode="auto">
          <a:xfrm>
            <a:off x="6490570" y="487"/>
            <a:ext cx="5701430" cy="6857027"/>
          </a:xfrm>
          <a:prstGeom prst="rect">
            <a:avLst/>
          </a:prstGeom>
          <a:solidFill>
            <a:srgbClr val="000000">
              <a:alpha val="20000"/>
            </a:srgbClr>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kern="0">
              <a:solidFill>
                <a:schemeClr val="bg1"/>
              </a:solidFill>
              <a:latin typeface="Segoe UI"/>
            </a:endParaRPr>
          </a:p>
        </p:txBody>
      </p:sp>
      <p:sp>
        <p:nvSpPr>
          <p:cNvPr id="119" name="Rectangle 118">
            <a:extLst>
              <a:ext uri="{FF2B5EF4-FFF2-40B4-BE49-F238E27FC236}">
                <a16:creationId xmlns:a16="http://schemas.microsoft.com/office/drawing/2014/main" id="{155AD405-07D7-4E09-A5AD-7D4BE5698D9B}"/>
              </a:ext>
            </a:extLst>
          </p:cNvPr>
          <p:cNvSpPr/>
          <p:nvPr/>
        </p:nvSpPr>
        <p:spPr bwMode="auto">
          <a:xfrm>
            <a:off x="6482699" y="5393030"/>
            <a:ext cx="5709302" cy="1464484"/>
          </a:xfrm>
          <a:prstGeom prst="rect">
            <a:avLst/>
          </a:prstGeom>
          <a:gradFill flip="none" rotWithShape="1">
            <a:gsLst>
              <a:gs pos="0">
                <a:srgbClr val="000000">
                  <a:alpha val="45000"/>
                </a:srgbClr>
              </a:gs>
              <a:gs pos="100000">
                <a:srgbClr val="000000">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solidFill>
                <a:schemeClr val="bg1"/>
              </a:solidFill>
              <a:ea typeface="Segoe UI" pitchFamily="34" charset="0"/>
              <a:cs typeface="Segoe UI" pitchFamily="34" charset="0"/>
            </a:endParaRPr>
          </a:p>
        </p:txBody>
      </p:sp>
      <p:grpSp>
        <p:nvGrpSpPr>
          <p:cNvPr id="120" name="Group 119">
            <a:extLst>
              <a:ext uri="{FF2B5EF4-FFF2-40B4-BE49-F238E27FC236}">
                <a16:creationId xmlns:a16="http://schemas.microsoft.com/office/drawing/2014/main" id="{16779F03-68C8-4B20-8F52-C8B946AE72E8}"/>
              </a:ext>
            </a:extLst>
          </p:cNvPr>
          <p:cNvGrpSpPr/>
          <p:nvPr/>
        </p:nvGrpSpPr>
        <p:grpSpPr>
          <a:xfrm>
            <a:off x="5999545" y="2484791"/>
            <a:ext cx="1026729" cy="1026729"/>
            <a:chOff x="6119847" y="2606627"/>
            <a:chExt cx="1047317" cy="1047317"/>
          </a:xfrm>
        </p:grpSpPr>
        <p:grpSp>
          <p:nvGrpSpPr>
            <p:cNvPr id="121" name="Group 120">
              <a:extLst>
                <a:ext uri="{FF2B5EF4-FFF2-40B4-BE49-F238E27FC236}">
                  <a16:creationId xmlns:a16="http://schemas.microsoft.com/office/drawing/2014/main" id="{D9E1A8D6-698F-4CCF-8BA6-895784663CAC}"/>
                </a:ext>
              </a:extLst>
            </p:cNvPr>
            <p:cNvGrpSpPr/>
            <p:nvPr/>
          </p:nvGrpSpPr>
          <p:grpSpPr>
            <a:xfrm>
              <a:off x="6119847" y="2606627"/>
              <a:ext cx="1047317" cy="1047317"/>
              <a:chOff x="6119847" y="2372947"/>
              <a:chExt cx="1047317" cy="1047317"/>
            </a:xfrm>
          </p:grpSpPr>
          <p:sp>
            <p:nvSpPr>
              <p:cNvPr id="129" name="Oval 57">
                <a:extLst>
                  <a:ext uri="{FF2B5EF4-FFF2-40B4-BE49-F238E27FC236}">
                    <a16:creationId xmlns:a16="http://schemas.microsoft.com/office/drawing/2014/main" id="{4AF9558C-64E0-4D46-9051-1E9256E4ABDA}"/>
                  </a:ext>
                </a:extLst>
              </p:cNvPr>
              <p:cNvSpPr/>
              <p:nvPr/>
            </p:nvSpPr>
            <p:spPr>
              <a:xfrm rot="5400013">
                <a:off x="6119847" y="2372947"/>
                <a:ext cx="1047317" cy="10473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8F8F8"/>
              </a:solidFill>
              <a:ln cap="flat">
                <a:noFill/>
                <a:prstDash val="solid"/>
              </a:ln>
            </p:spPr>
            <p:txBody>
              <a:bodyPr vert="horz" wrap="square" lIns="179285" tIns="143428" rIns="179285" bIns="143428" anchor="t" anchorCtr="1" compatLnSpc="1">
                <a:noAutofit/>
              </a:bodyPr>
              <a:lstStyle/>
              <a:p>
                <a:pPr algn="ctr" defTabSz="914098">
                  <a:lnSpc>
                    <a:spcPct val="90000"/>
                  </a:lnSpc>
                  <a:defRPr sz="1800" b="0" i="0" u="none" strike="noStrike" kern="0" cap="none" spc="0" baseline="0">
                    <a:solidFill>
                      <a:srgbClr val="000000"/>
                    </a:solidFill>
                    <a:uFillTx/>
                  </a:defRPr>
                </a:pPr>
                <a:endParaRPr lang="en-US" sz="2353">
                  <a:solidFill>
                    <a:schemeClr val="bg1"/>
                  </a:solidFill>
                  <a:latin typeface="Segoe UI"/>
                  <a:ea typeface="Segoe UI" pitchFamily="34"/>
                  <a:cs typeface="Segoe UI" pitchFamily="34"/>
                </a:endParaRPr>
              </a:p>
            </p:txBody>
          </p:sp>
          <p:sp>
            <p:nvSpPr>
              <p:cNvPr id="130" name="Oval 6">
                <a:extLst>
                  <a:ext uri="{FF2B5EF4-FFF2-40B4-BE49-F238E27FC236}">
                    <a16:creationId xmlns:a16="http://schemas.microsoft.com/office/drawing/2014/main" id="{E6D90CBA-B2F0-4E71-AE79-A1FB7C69DF24}"/>
                  </a:ext>
                </a:extLst>
              </p:cNvPr>
              <p:cNvSpPr/>
              <p:nvPr/>
            </p:nvSpPr>
            <p:spPr>
              <a:xfrm>
                <a:off x="6202198" y="2454859"/>
                <a:ext cx="886611" cy="8867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47554" tIns="47554" rIns="47554" bIns="47554" anchor="ctr" anchorCtr="1" compatLnSpc="1">
                <a:noAutofit/>
              </a:bodyPr>
              <a:lstStyle/>
              <a:p>
                <a:pPr algn="ctr" defTabSz="931847">
                  <a:defRPr sz="1800" b="0" i="0" u="none" strike="noStrike" kern="0" cap="none" spc="0" baseline="0">
                    <a:solidFill>
                      <a:srgbClr val="000000"/>
                    </a:solidFill>
                    <a:uFillTx/>
                  </a:defRPr>
                </a:pPr>
                <a:endParaRPr lang="en-US" sz="2244">
                  <a:solidFill>
                    <a:schemeClr val="bg1"/>
                  </a:solidFill>
                  <a:latin typeface="Segoe UI"/>
                  <a:ea typeface="Segoe UI" pitchFamily="34"/>
                  <a:cs typeface="Segoe UI" pitchFamily="34"/>
                </a:endParaRPr>
              </a:p>
            </p:txBody>
          </p:sp>
        </p:grpSp>
        <p:grpSp>
          <p:nvGrpSpPr>
            <p:cNvPr id="122" name="Group 44">
              <a:extLst>
                <a:ext uri="{FF2B5EF4-FFF2-40B4-BE49-F238E27FC236}">
                  <a16:creationId xmlns:a16="http://schemas.microsoft.com/office/drawing/2014/main" id="{48F096EB-CBE2-4A1E-A172-4E8677E4E0A9}"/>
                </a:ext>
              </a:extLst>
            </p:cNvPr>
            <p:cNvGrpSpPr>
              <a:grpSpLocks noChangeAspect="1"/>
            </p:cNvGrpSpPr>
            <p:nvPr/>
          </p:nvGrpSpPr>
          <p:grpSpPr bwMode="auto">
            <a:xfrm>
              <a:off x="6449587" y="2935315"/>
              <a:ext cx="412602" cy="353929"/>
              <a:chOff x="14" y="9"/>
              <a:chExt cx="218" cy="187"/>
            </a:xfrm>
          </p:grpSpPr>
          <p:sp>
            <p:nvSpPr>
              <p:cNvPr id="123" name="Oval 45">
                <a:extLst>
                  <a:ext uri="{FF2B5EF4-FFF2-40B4-BE49-F238E27FC236}">
                    <a16:creationId xmlns:a16="http://schemas.microsoft.com/office/drawing/2014/main" id="{E38A04E6-5BFF-4C2E-B3F4-26EE932AB76D}"/>
                  </a:ext>
                </a:extLst>
              </p:cNvPr>
              <p:cNvSpPr>
                <a:spLocks noChangeArrowheads="1"/>
              </p:cNvSpPr>
              <p:nvPr/>
            </p:nvSpPr>
            <p:spPr bwMode="auto">
              <a:xfrm>
                <a:off x="14" y="111"/>
                <a:ext cx="84" cy="8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124" name="Oval 46">
                <a:extLst>
                  <a:ext uri="{FF2B5EF4-FFF2-40B4-BE49-F238E27FC236}">
                    <a16:creationId xmlns:a16="http://schemas.microsoft.com/office/drawing/2014/main" id="{119ECD74-01FA-4772-A1D0-9865BD0B38A3}"/>
                  </a:ext>
                </a:extLst>
              </p:cNvPr>
              <p:cNvSpPr>
                <a:spLocks noChangeArrowheads="1"/>
              </p:cNvSpPr>
              <p:nvPr/>
            </p:nvSpPr>
            <p:spPr bwMode="auto">
              <a:xfrm>
                <a:off x="148" y="111"/>
                <a:ext cx="84" cy="85"/>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125" name="Freeform 47">
                <a:extLst>
                  <a:ext uri="{FF2B5EF4-FFF2-40B4-BE49-F238E27FC236}">
                    <a16:creationId xmlns:a16="http://schemas.microsoft.com/office/drawing/2014/main" id="{607D874F-6269-4D0C-BF35-35ABABA91E61}"/>
                  </a:ext>
                </a:extLst>
              </p:cNvPr>
              <p:cNvSpPr>
                <a:spLocks/>
              </p:cNvSpPr>
              <p:nvPr/>
            </p:nvSpPr>
            <p:spPr bwMode="auto">
              <a:xfrm>
                <a:off x="148" y="9"/>
                <a:ext cx="84" cy="144"/>
              </a:xfrm>
              <a:custGeom>
                <a:avLst/>
                <a:gdLst>
                  <a:gd name="T0" fmla="*/ 0 w 40"/>
                  <a:gd name="T1" fmla="*/ 68 h 68"/>
                  <a:gd name="T2" fmla="*/ 12 w 40"/>
                  <a:gd name="T3" fmla="*/ 8 h 68"/>
                  <a:gd name="T4" fmla="*/ 20 w 40"/>
                  <a:gd name="T5" fmla="*/ 0 h 68"/>
                  <a:gd name="T6" fmla="*/ 28 w 40"/>
                  <a:gd name="T7" fmla="*/ 8 h 68"/>
                  <a:gd name="T8" fmla="*/ 40 w 40"/>
                  <a:gd name="T9" fmla="*/ 68 h 68"/>
                </a:gdLst>
                <a:ahLst/>
                <a:cxnLst>
                  <a:cxn ang="0">
                    <a:pos x="T0" y="T1"/>
                  </a:cxn>
                  <a:cxn ang="0">
                    <a:pos x="T2" y="T3"/>
                  </a:cxn>
                  <a:cxn ang="0">
                    <a:pos x="T4" y="T5"/>
                  </a:cxn>
                  <a:cxn ang="0">
                    <a:pos x="T6" y="T7"/>
                  </a:cxn>
                  <a:cxn ang="0">
                    <a:pos x="T8" y="T9"/>
                  </a:cxn>
                </a:cxnLst>
                <a:rect l="0" t="0" r="r" b="b"/>
                <a:pathLst>
                  <a:path w="40" h="68">
                    <a:moveTo>
                      <a:pt x="0" y="68"/>
                    </a:moveTo>
                    <a:cubicBezTo>
                      <a:pt x="12" y="8"/>
                      <a:pt x="12" y="8"/>
                      <a:pt x="12" y="8"/>
                    </a:cubicBezTo>
                    <a:cubicBezTo>
                      <a:pt x="12" y="4"/>
                      <a:pt x="16" y="0"/>
                      <a:pt x="20" y="0"/>
                    </a:cubicBezTo>
                    <a:cubicBezTo>
                      <a:pt x="24" y="0"/>
                      <a:pt x="28" y="4"/>
                      <a:pt x="28" y="8"/>
                    </a:cubicBezTo>
                    <a:cubicBezTo>
                      <a:pt x="40" y="68"/>
                      <a:pt x="40" y="68"/>
                      <a:pt x="40" y="68"/>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126" name="Freeform 48">
                <a:extLst>
                  <a:ext uri="{FF2B5EF4-FFF2-40B4-BE49-F238E27FC236}">
                    <a16:creationId xmlns:a16="http://schemas.microsoft.com/office/drawing/2014/main" id="{2CA428E6-2562-4090-9049-17ACC738600A}"/>
                  </a:ext>
                </a:extLst>
              </p:cNvPr>
              <p:cNvSpPr>
                <a:spLocks/>
              </p:cNvSpPr>
              <p:nvPr/>
            </p:nvSpPr>
            <p:spPr bwMode="auto">
              <a:xfrm>
                <a:off x="14" y="9"/>
                <a:ext cx="84" cy="144"/>
              </a:xfrm>
              <a:custGeom>
                <a:avLst/>
                <a:gdLst>
                  <a:gd name="T0" fmla="*/ 40 w 40"/>
                  <a:gd name="T1" fmla="*/ 68 h 68"/>
                  <a:gd name="T2" fmla="*/ 28 w 40"/>
                  <a:gd name="T3" fmla="*/ 8 h 68"/>
                  <a:gd name="T4" fmla="*/ 20 w 40"/>
                  <a:gd name="T5" fmla="*/ 0 h 68"/>
                  <a:gd name="T6" fmla="*/ 12 w 40"/>
                  <a:gd name="T7" fmla="*/ 8 h 68"/>
                  <a:gd name="T8" fmla="*/ 0 w 40"/>
                  <a:gd name="T9" fmla="*/ 68 h 68"/>
                </a:gdLst>
                <a:ahLst/>
                <a:cxnLst>
                  <a:cxn ang="0">
                    <a:pos x="T0" y="T1"/>
                  </a:cxn>
                  <a:cxn ang="0">
                    <a:pos x="T2" y="T3"/>
                  </a:cxn>
                  <a:cxn ang="0">
                    <a:pos x="T4" y="T5"/>
                  </a:cxn>
                  <a:cxn ang="0">
                    <a:pos x="T6" y="T7"/>
                  </a:cxn>
                  <a:cxn ang="0">
                    <a:pos x="T8" y="T9"/>
                  </a:cxn>
                </a:cxnLst>
                <a:rect l="0" t="0" r="r" b="b"/>
                <a:pathLst>
                  <a:path w="40" h="68">
                    <a:moveTo>
                      <a:pt x="40" y="68"/>
                    </a:moveTo>
                    <a:cubicBezTo>
                      <a:pt x="28" y="8"/>
                      <a:pt x="28" y="8"/>
                      <a:pt x="28" y="8"/>
                    </a:cubicBezTo>
                    <a:cubicBezTo>
                      <a:pt x="28" y="4"/>
                      <a:pt x="24" y="0"/>
                      <a:pt x="20" y="0"/>
                    </a:cubicBezTo>
                    <a:cubicBezTo>
                      <a:pt x="16" y="0"/>
                      <a:pt x="12" y="4"/>
                      <a:pt x="12" y="8"/>
                    </a:cubicBezTo>
                    <a:cubicBezTo>
                      <a:pt x="0" y="68"/>
                      <a:pt x="0" y="68"/>
                      <a:pt x="0" y="68"/>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127" name="Line 49">
                <a:extLst>
                  <a:ext uri="{FF2B5EF4-FFF2-40B4-BE49-F238E27FC236}">
                    <a16:creationId xmlns:a16="http://schemas.microsoft.com/office/drawing/2014/main" id="{2D477623-746E-4058-9030-94B3F41F85D8}"/>
                  </a:ext>
                </a:extLst>
              </p:cNvPr>
              <p:cNvSpPr>
                <a:spLocks noChangeShapeType="1"/>
              </p:cNvSpPr>
              <p:nvPr/>
            </p:nvSpPr>
            <p:spPr bwMode="auto">
              <a:xfrm>
                <a:off x="81" y="60"/>
                <a:ext cx="8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128" name="Freeform 50">
                <a:extLst>
                  <a:ext uri="{FF2B5EF4-FFF2-40B4-BE49-F238E27FC236}">
                    <a16:creationId xmlns:a16="http://schemas.microsoft.com/office/drawing/2014/main" id="{E93683E6-8976-481B-A3A5-183855B9CC40}"/>
                  </a:ext>
                </a:extLst>
              </p:cNvPr>
              <p:cNvSpPr>
                <a:spLocks/>
              </p:cNvSpPr>
              <p:nvPr/>
            </p:nvSpPr>
            <p:spPr bwMode="auto">
              <a:xfrm>
                <a:off x="89" y="94"/>
                <a:ext cx="68" cy="9"/>
              </a:xfrm>
              <a:custGeom>
                <a:avLst/>
                <a:gdLst>
                  <a:gd name="T0" fmla="*/ 32 w 32"/>
                  <a:gd name="T1" fmla="*/ 4 h 4"/>
                  <a:gd name="T2" fmla="*/ 24 w 32"/>
                  <a:gd name="T3" fmla="*/ 0 h 4"/>
                  <a:gd name="T4" fmla="*/ 8 w 32"/>
                  <a:gd name="T5" fmla="*/ 0 h 4"/>
                  <a:gd name="T6" fmla="*/ 0 w 32"/>
                  <a:gd name="T7" fmla="*/ 4 h 4"/>
                </a:gdLst>
                <a:ahLst/>
                <a:cxnLst>
                  <a:cxn ang="0">
                    <a:pos x="T0" y="T1"/>
                  </a:cxn>
                  <a:cxn ang="0">
                    <a:pos x="T2" y="T3"/>
                  </a:cxn>
                  <a:cxn ang="0">
                    <a:pos x="T4" y="T5"/>
                  </a:cxn>
                  <a:cxn ang="0">
                    <a:pos x="T6" y="T7"/>
                  </a:cxn>
                </a:cxnLst>
                <a:rect l="0" t="0" r="r" b="b"/>
                <a:pathLst>
                  <a:path w="32" h="4">
                    <a:moveTo>
                      <a:pt x="32" y="4"/>
                    </a:moveTo>
                    <a:cubicBezTo>
                      <a:pt x="32" y="4"/>
                      <a:pt x="29" y="0"/>
                      <a:pt x="24" y="0"/>
                    </a:cubicBezTo>
                    <a:cubicBezTo>
                      <a:pt x="19" y="0"/>
                      <a:pt x="8" y="0"/>
                      <a:pt x="8" y="0"/>
                    </a:cubicBezTo>
                    <a:cubicBezTo>
                      <a:pt x="3" y="0"/>
                      <a:pt x="0" y="4"/>
                      <a:pt x="0" y="4"/>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grpSp>
      </p:grpSp>
      <p:grpSp>
        <p:nvGrpSpPr>
          <p:cNvPr id="131" name="Group 130">
            <a:extLst>
              <a:ext uri="{FF2B5EF4-FFF2-40B4-BE49-F238E27FC236}">
                <a16:creationId xmlns:a16="http://schemas.microsoft.com/office/drawing/2014/main" id="{67929F9B-DFDE-4EAC-B25B-3AF4A74B1857}"/>
              </a:ext>
            </a:extLst>
          </p:cNvPr>
          <p:cNvGrpSpPr/>
          <p:nvPr/>
        </p:nvGrpSpPr>
        <p:grpSpPr>
          <a:xfrm>
            <a:off x="5999545" y="4927573"/>
            <a:ext cx="1026729" cy="1026729"/>
            <a:chOff x="6119847" y="4727071"/>
            <a:chExt cx="1047317" cy="1047317"/>
          </a:xfrm>
        </p:grpSpPr>
        <p:grpSp>
          <p:nvGrpSpPr>
            <p:cNvPr id="132" name="Group 131">
              <a:extLst>
                <a:ext uri="{FF2B5EF4-FFF2-40B4-BE49-F238E27FC236}">
                  <a16:creationId xmlns:a16="http://schemas.microsoft.com/office/drawing/2014/main" id="{D8799885-E599-44D4-971C-0546A66237BC}"/>
                </a:ext>
              </a:extLst>
            </p:cNvPr>
            <p:cNvGrpSpPr/>
            <p:nvPr/>
          </p:nvGrpSpPr>
          <p:grpSpPr>
            <a:xfrm>
              <a:off x="6119847" y="4727071"/>
              <a:ext cx="1047317" cy="1047317"/>
              <a:chOff x="5692578" y="2135870"/>
              <a:chExt cx="1047317" cy="1047317"/>
            </a:xfrm>
          </p:grpSpPr>
          <p:sp>
            <p:nvSpPr>
              <p:cNvPr id="137" name="Oval 58">
                <a:extLst>
                  <a:ext uri="{FF2B5EF4-FFF2-40B4-BE49-F238E27FC236}">
                    <a16:creationId xmlns:a16="http://schemas.microsoft.com/office/drawing/2014/main" id="{BFDF122A-794D-4BD8-9E73-68333F8F9A01}"/>
                  </a:ext>
                </a:extLst>
              </p:cNvPr>
              <p:cNvSpPr/>
              <p:nvPr/>
            </p:nvSpPr>
            <p:spPr>
              <a:xfrm rot="5400013">
                <a:off x="5692578" y="2135870"/>
                <a:ext cx="1047317" cy="10473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8F8F8"/>
              </a:solidFill>
              <a:ln cap="flat">
                <a:noFill/>
                <a:prstDash val="solid"/>
              </a:ln>
            </p:spPr>
            <p:txBody>
              <a:bodyPr vert="horz" wrap="square" lIns="179285" tIns="143428" rIns="179285" bIns="143428" anchor="t" anchorCtr="1" compatLnSpc="1">
                <a:noAutofit/>
              </a:bodyPr>
              <a:lstStyle/>
              <a:p>
                <a:pPr algn="ctr" defTabSz="914098">
                  <a:lnSpc>
                    <a:spcPct val="90000"/>
                  </a:lnSpc>
                  <a:defRPr sz="1800" b="0" i="0" u="none" strike="noStrike" kern="0" cap="none" spc="0" baseline="0">
                    <a:solidFill>
                      <a:srgbClr val="000000"/>
                    </a:solidFill>
                    <a:uFillTx/>
                  </a:defRPr>
                </a:pPr>
                <a:endParaRPr lang="en-US" sz="2353">
                  <a:solidFill>
                    <a:schemeClr val="bg1"/>
                  </a:solidFill>
                  <a:latin typeface="Segoe UI"/>
                  <a:ea typeface="Segoe UI" pitchFamily="34"/>
                  <a:cs typeface="Segoe UI" pitchFamily="34"/>
                </a:endParaRPr>
              </a:p>
            </p:txBody>
          </p:sp>
          <p:sp>
            <p:nvSpPr>
              <p:cNvPr id="138" name="Oval 19">
                <a:extLst>
                  <a:ext uri="{FF2B5EF4-FFF2-40B4-BE49-F238E27FC236}">
                    <a16:creationId xmlns:a16="http://schemas.microsoft.com/office/drawing/2014/main" id="{4AAB2764-8366-49BA-A4CB-CA0B587EADC5}"/>
                  </a:ext>
                </a:extLst>
              </p:cNvPr>
              <p:cNvSpPr/>
              <p:nvPr/>
            </p:nvSpPr>
            <p:spPr>
              <a:xfrm>
                <a:off x="5772931" y="2216163"/>
                <a:ext cx="886611" cy="88673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47554" tIns="47554" rIns="47554" bIns="47554" anchor="ctr" anchorCtr="1" compatLnSpc="1">
                <a:noAutofit/>
              </a:bodyPr>
              <a:lstStyle/>
              <a:p>
                <a:pPr algn="ctr" defTabSz="931847">
                  <a:defRPr sz="1800" b="0" i="0" u="none" strike="noStrike" kern="0" cap="none" spc="0" baseline="0">
                    <a:solidFill>
                      <a:srgbClr val="000000"/>
                    </a:solidFill>
                    <a:uFillTx/>
                  </a:defRPr>
                </a:pPr>
                <a:endParaRPr lang="en-US" sz="2244" dirty="0">
                  <a:solidFill>
                    <a:schemeClr val="bg1"/>
                  </a:solidFill>
                  <a:latin typeface="Segoe UI"/>
                  <a:ea typeface="Segoe UI" pitchFamily="34"/>
                  <a:cs typeface="Segoe UI" pitchFamily="34"/>
                </a:endParaRPr>
              </a:p>
            </p:txBody>
          </p:sp>
        </p:grpSp>
        <p:grpSp>
          <p:nvGrpSpPr>
            <p:cNvPr id="133" name="Group 19">
              <a:extLst>
                <a:ext uri="{FF2B5EF4-FFF2-40B4-BE49-F238E27FC236}">
                  <a16:creationId xmlns:a16="http://schemas.microsoft.com/office/drawing/2014/main" id="{E435F287-351D-4CC3-8DF0-EAA17EC79EBC}"/>
                </a:ext>
              </a:extLst>
            </p:cNvPr>
            <p:cNvGrpSpPr>
              <a:grpSpLocks noChangeAspect="1"/>
            </p:cNvGrpSpPr>
            <p:nvPr/>
          </p:nvGrpSpPr>
          <p:grpSpPr bwMode="auto">
            <a:xfrm>
              <a:off x="6371905" y="5023132"/>
              <a:ext cx="543200" cy="455195"/>
              <a:chOff x="3752" y="2053"/>
              <a:chExt cx="358" cy="300"/>
            </a:xfrm>
          </p:grpSpPr>
          <p:sp>
            <p:nvSpPr>
              <p:cNvPr id="134" name="Freeform 20">
                <a:extLst>
                  <a:ext uri="{FF2B5EF4-FFF2-40B4-BE49-F238E27FC236}">
                    <a16:creationId xmlns:a16="http://schemas.microsoft.com/office/drawing/2014/main" id="{8DB74670-F591-476A-91CD-507246218F8C}"/>
                  </a:ext>
                </a:extLst>
              </p:cNvPr>
              <p:cNvSpPr>
                <a:spLocks noEditPoints="1"/>
              </p:cNvSpPr>
              <p:nvPr/>
            </p:nvSpPr>
            <p:spPr bwMode="auto">
              <a:xfrm>
                <a:off x="3752" y="2053"/>
                <a:ext cx="358" cy="300"/>
              </a:xfrm>
              <a:custGeom>
                <a:avLst/>
                <a:gdLst>
                  <a:gd name="T0" fmla="*/ 358 w 358"/>
                  <a:gd name="T1" fmla="*/ 300 h 300"/>
                  <a:gd name="T2" fmla="*/ 0 w 358"/>
                  <a:gd name="T3" fmla="*/ 300 h 300"/>
                  <a:gd name="T4" fmla="*/ 179 w 358"/>
                  <a:gd name="T5" fmla="*/ 0 h 300"/>
                  <a:gd name="T6" fmla="*/ 358 w 358"/>
                  <a:gd name="T7" fmla="*/ 300 h 300"/>
                  <a:gd name="T8" fmla="*/ 34 w 358"/>
                  <a:gd name="T9" fmla="*/ 280 h 300"/>
                  <a:gd name="T10" fmla="*/ 324 w 358"/>
                  <a:gd name="T11" fmla="*/ 280 h 300"/>
                  <a:gd name="T12" fmla="*/ 179 w 358"/>
                  <a:gd name="T13" fmla="*/ 39 h 300"/>
                  <a:gd name="T14" fmla="*/ 34 w 358"/>
                  <a:gd name="T15" fmla="*/ 28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300">
                    <a:moveTo>
                      <a:pt x="358" y="300"/>
                    </a:moveTo>
                    <a:lnTo>
                      <a:pt x="0" y="300"/>
                    </a:lnTo>
                    <a:lnTo>
                      <a:pt x="179" y="0"/>
                    </a:lnTo>
                    <a:lnTo>
                      <a:pt x="358" y="300"/>
                    </a:lnTo>
                    <a:close/>
                    <a:moveTo>
                      <a:pt x="34" y="280"/>
                    </a:moveTo>
                    <a:lnTo>
                      <a:pt x="324" y="280"/>
                    </a:lnTo>
                    <a:lnTo>
                      <a:pt x="179" y="39"/>
                    </a:lnTo>
                    <a:lnTo>
                      <a:pt x="34" y="280"/>
                    </a:lnTo>
                    <a:close/>
                  </a:path>
                </a:pathLst>
              </a:custGeom>
              <a:solidFill>
                <a:srgbClr val="FFFFFF"/>
              </a:solidFill>
              <a:ln>
                <a:solidFill>
                  <a:schemeClr val="bg1"/>
                </a:solidFill>
              </a:ln>
            </p:spPr>
            <p:txBody>
              <a:bodyPr vert="horz" wrap="square" lIns="87880" tIns="43940" rIns="87880" bIns="43940" numCol="1" anchor="t" anchorCtr="0" compatLnSpc="1">
                <a:prstTxWarp prst="textNoShape">
                  <a:avLst/>
                </a:prstTxWarp>
              </a:bodyPr>
              <a:lstStyle/>
              <a:p>
                <a:pPr defTabSz="878727">
                  <a:defRPr/>
                </a:pPr>
                <a:endParaRPr lang="en-US" sz="1730" kern="0">
                  <a:solidFill>
                    <a:schemeClr val="bg1"/>
                  </a:solidFill>
                  <a:latin typeface="Segoe UI"/>
                </a:endParaRPr>
              </a:p>
            </p:txBody>
          </p:sp>
          <p:sp>
            <p:nvSpPr>
              <p:cNvPr id="135" name="Rectangle 21">
                <a:extLst>
                  <a:ext uri="{FF2B5EF4-FFF2-40B4-BE49-F238E27FC236}">
                    <a16:creationId xmlns:a16="http://schemas.microsoft.com/office/drawing/2014/main" id="{24DF78CE-DF57-4F1A-8F5A-42A63B0A6727}"/>
                  </a:ext>
                </a:extLst>
              </p:cNvPr>
              <p:cNvSpPr>
                <a:spLocks noChangeArrowheads="1"/>
              </p:cNvSpPr>
              <p:nvPr/>
            </p:nvSpPr>
            <p:spPr bwMode="auto">
              <a:xfrm>
                <a:off x="3921" y="2150"/>
                <a:ext cx="20" cy="118"/>
              </a:xfrm>
              <a:prstGeom prst="rect">
                <a:avLst/>
              </a:prstGeom>
              <a:solidFill>
                <a:srgbClr val="FFFFFF"/>
              </a:solidFill>
              <a:ln>
                <a:solidFill>
                  <a:schemeClr val="bg1"/>
                </a:solidFill>
              </a:ln>
            </p:spPr>
            <p:txBody>
              <a:bodyPr vert="horz" wrap="square" lIns="87880" tIns="43940" rIns="87880" bIns="43940" numCol="1" anchor="t" anchorCtr="0" compatLnSpc="1">
                <a:prstTxWarp prst="textNoShape">
                  <a:avLst/>
                </a:prstTxWarp>
              </a:bodyPr>
              <a:lstStyle/>
              <a:p>
                <a:pPr defTabSz="878727">
                  <a:defRPr/>
                </a:pPr>
                <a:endParaRPr lang="en-US" sz="1730" kern="0">
                  <a:solidFill>
                    <a:schemeClr val="bg1"/>
                  </a:solidFill>
                  <a:latin typeface="Segoe UI"/>
                </a:endParaRPr>
              </a:p>
            </p:txBody>
          </p:sp>
          <p:sp>
            <p:nvSpPr>
              <p:cNvPr id="136" name="Rectangle 22">
                <a:extLst>
                  <a:ext uri="{FF2B5EF4-FFF2-40B4-BE49-F238E27FC236}">
                    <a16:creationId xmlns:a16="http://schemas.microsoft.com/office/drawing/2014/main" id="{798E0E01-2708-4519-9CF6-5307E511E59D}"/>
                  </a:ext>
                </a:extLst>
              </p:cNvPr>
              <p:cNvSpPr>
                <a:spLocks noChangeArrowheads="1"/>
              </p:cNvSpPr>
              <p:nvPr/>
            </p:nvSpPr>
            <p:spPr bwMode="auto">
              <a:xfrm>
                <a:off x="3921" y="2292"/>
                <a:ext cx="20" cy="20"/>
              </a:xfrm>
              <a:prstGeom prst="rect">
                <a:avLst/>
              </a:prstGeom>
              <a:solidFill>
                <a:srgbClr val="FFFFFF"/>
              </a:solidFill>
              <a:ln>
                <a:solidFill>
                  <a:schemeClr val="bg1"/>
                </a:solidFill>
              </a:ln>
            </p:spPr>
            <p:txBody>
              <a:bodyPr vert="horz" wrap="square" lIns="87880" tIns="43940" rIns="87880" bIns="43940" numCol="1" anchor="t" anchorCtr="0" compatLnSpc="1">
                <a:prstTxWarp prst="textNoShape">
                  <a:avLst/>
                </a:prstTxWarp>
              </a:bodyPr>
              <a:lstStyle/>
              <a:p>
                <a:pPr defTabSz="878727">
                  <a:defRPr/>
                </a:pPr>
                <a:endParaRPr lang="en-US" sz="1730" kern="0">
                  <a:solidFill>
                    <a:schemeClr val="bg1"/>
                  </a:solidFill>
                  <a:latin typeface="Segoe UI"/>
                </a:endParaRPr>
              </a:p>
            </p:txBody>
          </p:sp>
        </p:grpSp>
      </p:grpSp>
      <p:grpSp>
        <p:nvGrpSpPr>
          <p:cNvPr id="139" name="Group 138">
            <a:extLst>
              <a:ext uri="{FF2B5EF4-FFF2-40B4-BE49-F238E27FC236}">
                <a16:creationId xmlns:a16="http://schemas.microsoft.com/office/drawing/2014/main" id="{9DE00F98-662B-471C-8570-E91E3FEAD9C0}"/>
              </a:ext>
            </a:extLst>
          </p:cNvPr>
          <p:cNvGrpSpPr/>
          <p:nvPr/>
        </p:nvGrpSpPr>
        <p:grpSpPr>
          <a:xfrm>
            <a:off x="448213" y="2048364"/>
            <a:ext cx="5647788" cy="1764318"/>
            <a:chOff x="457200" y="1966895"/>
            <a:chExt cx="5761038" cy="1799696"/>
          </a:xfrm>
        </p:grpSpPr>
        <p:sp>
          <p:nvSpPr>
            <p:cNvPr id="140" name="Rectangle 24">
              <a:extLst>
                <a:ext uri="{FF2B5EF4-FFF2-40B4-BE49-F238E27FC236}">
                  <a16:creationId xmlns:a16="http://schemas.microsoft.com/office/drawing/2014/main" id="{E3433293-6A95-4B46-B195-7C677C35FF5C}"/>
                </a:ext>
              </a:extLst>
            </p:cNvPr>
            <p:cNvSpPr/>
            <p:nvPr/>
          </p:nvSpPr>
          <p:spPr>
            <a:xfrm>
              <a:off x="707619" y="2493979"/>
              <a:ext cx="5102872" cy="1272612"/>
            </a:xfrm>
            <a:prstGeom prst="rect">
              <a:avLst/>
            </a:prstGeom>
            <a:noFill/>
            <a:ln cap="flat">
              <a:noFill/>
              <a:prstDash val="solid"/>
            </a:ln>
          </p:spPr>
          <p:txBody>
            <a:bodyPr vert="horz" wrap="square" lIns="91426" tIns="46632" rIns="91426" bIns="46632" numCol="2" spcCol="274320" anchor="ctr" anchorCtr="0" compatLnSpc="1">
              <a:noAutofit/>
            </a:bodyPr>
            <a:lstStyle/>
            <a:p>
              <a:pPr defTabSz="932295">
                <a:spcAft>
                  <a:spcPts val="588"/>
                </a:spcAft>
                <a:defRPr sz="1800" b="0" i="0" u="none" strike="noStrike" kern="0" cap="none" spc="0" baseline="0">
                  <a:solidFill>
                    <a:srgbClr val="000000"/>
                  </a:solidFill>
                  <a:uFillTx/>
                </a:defRPr>
              </a:pPr>
              <a:r>
                <a:rPr lang="en-US" dirty="0">
                  <a:solidFill>
                    <a:schemeClr val="bg1"/>
                  </a:solidFill>
                </a:rPr>
                <a:t>Policy violations</a:t>
              </a:r>
            </a:p>
            <a:p>
              <a:pPr defTabSz="932295">
                <a:spcAft>
                  <a:spcPts val="588"/>
                </a:spcAft>
                <a:defRPr sz="1800" b="0" i="0" u="none" strike="noStrike" kern="0" cap="none" spc="0" baseline="0">
                  <a:solidFill>
                    <a:srgbClr val="000000"/>
                  </a:solidFill>
                  <a:uFillTx/>
                </a:defRPr>
              </a:pPr>
              <a:r>
                <a:rPr lang="en-US" dirty="0">
                  <a:solidFill>
                    <a:schemeClr val="bg1"/>
                  </a:solidFill>
                </a:rPr>
                <a:t>Document access &amp; sharing</a:t>
              </a:r>
            </a:p>
            <a:p>
              <a:pPr defTabSz="932295">
                <a:spcAft>
                  <a:spcPts val="588"/>
                </a:spcAft>
                <a:defRPr sz="1800" b="0" i="0" u="none" strike="noStrike" kern="0" cap="none" spc="0" baseline="0">
                  <a:solidFill>
                    <a:srgbClr val="000000"/>
                  </a:solidFill>
                  <a:uFillTx/>
                </a:defRPr>
              </a:pPr>
              <a:r>
                <a:rPr lang="en-US" dirty="0">
                  <a:solidFill>
                    <a:schemeClr val="bg1"/>
                  </a:solidFill>
                </a:rPr>
                <a:t>App usage</a:t>
              </a:r>
            </a:p>
            <a:p>
              <a:pPr defTabSz="932295">
                <a:spcAft>
                  <a:spcPts val="588"/>
                </a:spcAft>
                <a:defRPr sz="1800" b="0" i="0" u="none" strike="noStrike" kern="0" cap="none" spc="0" baseline="0">
                  <a:solidFill>
                    <a:srgbClr val="000000"/>
                  </a:solidFill>
                  <a:uFillTx/>
                </a:defRPr>
              </a:pPr>
              <a:r>
                <a:rPr lang="en-US" dirty="0">
                  <a:solidFill>
                    <a:schemeClr val="bg1"/>
                  </a:solidFill>
                </a:rPr>
                <a:t>Anomalous activity</a:t>
              </a:r>
            </a:p>
            <a:p>
              <a:pPr defTabSz="932295">
                <a:spcAft>
                  <a:spcPts val="588"/>
                </a:spcAft>
                <a:defRPr sz="1800" b="0" i="0" u="none" strike="noStrike" kern="0" cap="none" spc="0" baseline="0">
                  <a:solidFill>
                    <a:srgbClr val="000000"/>
                  </a:solidFill>
                  <a:uFillTx/>
                </a:defRPr>
              </a:pPr>
              <a:r>
                <a:rPr lang="en-US" dirty="0">
                  <a:solidFill>
                    <a:schemeClr val="bg1"/>
                  </a:solidFill>
                </a:rPr>
                <a:t>End-user overrides</a:t>
              </a:r>
            </a:p>
            <a:p>
              <a:pPr defTabSz="932295">
                <a:spcAft>
                  <a:spcPts val="588"/>
                </a:spcAft>
                <a:defRPr sz="1800" b="0" i="0" u="none" strike="noStrike" kern="0" cap="none" spc="0" baseline="0">
                  <a:solidFill>
                    <a:srgbClr val="000000"/>
                  </a:solidFill>
                  <a:uFillTx/>
                </a:defRPr>
              </a:pPr>
              <a:r>
                <a:rPr lang="en-US" dirty="0">
                  <a:solidFill>
                    <a:schemeClr val="bg1"/>
                  </a:solidFill>
                </a:rPr>
                <a:t>False positives</a:t>
              </a:r>
            </a:p>
          </p:txBody>
        </p:sp>
        <p:grpSp>
          <p:nvGrpSpPr>
            <p:cNvPr id="141" name="Group 140">
              <a:extLst>
                <a:ext uri="{FF2B5EF4-FFF2-40B4-BE49-F238E27FC236}">
                  <a16:creationId xmlns:a16="http://schemas.microsoft.com/office/drawing/2014/main" id="{FC0C37EF-02D7-4FEE-BEB3-87AB3597EEFA}"/>
                </a:ext>
              </a:extLst>
            </p:cNvPr>
            <p:cNvGrpSpPr/>
            <p:nvPr/>
          </p:nvGrpSpPr>
          <p:grpSpPr>
            <a:xfrm>
              <a:off x="457200" y="2493979"/>
              <a:ext cx="217137" cy="217137"/>
              <a:chOff x="4680163" y="4626653"/>
              <a:chExt cx="159568" cy="159568"/>
            </a:xfrm>
            <a:solidFill>
              <a:schemeClr val="accent1"/>
            </a:solidFill>
          </p:grpSpPr>
          <p:sp>
            <p:nvSpPr>
              <p:cNvPr id="158" name="Freeform 1826">
                <a:extLst>
                  <a:ext uri="{FF2B5EF4-FFF2-40B4-BE49-F238E27FC236}">
                    <a16:creationId xmlns:a16="http://schemas.microsoft.com/office/drawing/2014/main" id="{D7315115-D08A-4154-BFA3-DF827FF42315}"/>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59" name="Freeform 1828">
                <a:extLst>
                  <a:ext uri="{FF2B5EF4-FFF2-40B4-BE49-F238E27FC236}">
                    <a16:creationId xmlns:a16="http://schemas.microsoft.com/office/drawing/2014/main" id="{298A9664-6507-49F6-AAD7-A5C57DF0DB41}"/>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42" name="Group 141">
              <a:extLst>
                <a:ext uri="{FF2B5EF4-FFF2-40B4-BE49-F238E27FC236}">
                  <a16:creationId xmlns:a16="http://schemas.microsoft.com/office/drawing/2014/main" id="{9FAF9D6D-0BE7-4DB3-B6BE-40C42C2E8D6B}"/>
                </a:ext>
              </a:extLst>
            </p:cNvPr>
            <p:cNvGrpSpPr/>
            <p:nvPr/>
          </p:nvGrpSpPr>
          <p:grpSpPr>
            <a:xfrm>
              <a:off x="457200" y="2870036"/>
              <a:ext cx="217137" cy="217137"/>
              <a:chOff x="4680163" y="4626653"/>
              <a:chExt cx="159568" cy="159568"/>
            </a:xfrm>
            <a:solidFill>
              <a:schemeClr val="accent1"/>
            </a:solidFill>
          </p:grpSpPr>
          <p:sp>
            <p:nvSpPr>
              <p:cNvPr id="156" name="Freeform 1826">
                <a:extLst>
                  <a:ext uri="{FF2B5EF4-FFF2-40B4-BE49-F238E27FC236}">
                    <a16:creationId xmlns:a16="http://schemas.microsoft.com/office/drawing/2014/main" id="{8E18E736-F1DD-467B-A3DD-C9F555F91277}"/>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57" name="Freeform 1828">
                <a:extLst>
                  <a:ext uri="{FF2B5EF4-FFF2-40B4-BE49-F238E27FC236}">
                    <a16:creationId xmlns:a16="http://schemas.microsoft.com/office/drawing/2014/main" id="{58D860ED-5C94-43F0-9067-2F805D18F621}"/>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43" name="Group 142">
              <a:extLst>
                <a:ext uri="{FF2B5EF4-FFF2-40B4-BE49-F238E27FC236}">
                  <a16:creationId xmlns:a16="http://schemas.microsoft.com/office/drawing/2014/main" id="{918983C6-D5EF-4E36-98FF-197D1D2A6874}"/>
                </a:ext>
              </a:extLst>
            </p:cNvPr>
            <p:cNvGrpSpPr/>
            <p:nvPr/>
          </p:nvGrpSpPr>
          <p:grpSpPr>
            <a:xfrm>
              <a:off x="457200" y="3487681"/>
              <a:ext cx="217137" cy="217137"/>
              <a:chOff x="4680163" y="4626653"/>
              <a:chExt cx="159568" cy="159568"/>
            </a:xfrm>
            <a:solidFill>
              <a:schemeClr val="accent1"/>
            </a:solidFill>
          </p:grpSpPr>
          <p:sp>
            <p:nvSpPr>
              <p:cNvPr id="154" name="Freeform 1826">
                <a:extLst>
                  <a:ext uri="{FF2B5EF4-FFF2-40B4-BE49-F238E27FC236}">
                    <a16:creationId xmlns:a16="http://schemas.microsoft.com/office/drawing/2014/main" id="{DFDEDB8C-C957-4DBF-BB33-58108024EB14}"/>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55" name="Freeform 1828">
                <a:extLst>
                  <a:ext uri="{FF2B5EF4-FFF2-40B4-BE49-F238E27FC236}">
                    <a16:creationId xmlns:a16="http://schemas.microsoft.com/office/drawing/2014/main" id="{DD37D1F6-844B-47B9-A4FD-812F833D8F8E}"/>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44" name="Group 143">
              <a:extLst>
                <a:ext uri="{FF2B5EF4-FFF2-40B4-BE49-F238E27FC236}">
                  <a16:creationId xmlns:a16="http://schemas.microsoft.com/office/drawing/2014/main" id="{EB7DC5F5-574D-4D03-B584-24EB9E64019A}"/>
                </a:ext>
              </a:extLst>
            </p:cNvPr>
            <p:cNvGrpSpPr/>
            <p:nvPr/>
          </p:nvGrpSpPr>
          <p:grpSpPr>
            <a:xfrm>
              <a:off x="3118894" y="2493979"/>
              <a:ext cx="217137" cy="217137"/>
              <a:chOff x="4680163" y="4626653"/>
              <a:chExt cx="159568" cy="159568"/>
            </a:xfrm>
            <a:solidFill>
              <a:schemeClr val="accent1"/>
            </a:solidFill>
          </p:grpSpPr>
          <p:sp>
            <p:nvSpPr>
              <p:cNvPr id="152" name="Freeform 1826">
                <a:extLst>
                  <a:ext uri="{FF2B5EF4-FFF2-40B4-BE49-F238E27FC236}">
                    <a16:creationId xmlns:a16="http://schemas.microsoft.com/office/drawing/2014/main" id="{EB0BE7AA-3A5E-4CA1-A12D-BBF8FEC462AA}"/>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53" name="Freeform 1828">
                <a:extLst>
                  <a:ext uri="{FF2B5EF4-FFF2-40B4-BE49-F238E27FC236}">
                    <a16:creationId xmlns:a16="http://schemas.microsoft.com/office/drawing/2014/main" id="{5859234A-D289-4FB7-9967-DD1A8ACF5D0D}"/>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45" name="Group 144">
              <a:extLst>
                <a:ext uri="{FF2B5EF4-FFF2-40B4-BE49-F238E27FC236}">
                  <a16:creationId xmlns:a16="http://schemas.microsoft.com/office/drawing/2014/main" id="{0B90EDCC-2902-43AB-AE7C-915A35EEDFD5}"/>
                </a:ext>
              </a:extLst>
            </p:cNvPr>
            <p:cNvGrpSpPr/>
            <p:nvPr/>
          </p:nvGrpSpPr>
          <p:grpSpPr>
            <a:xfrm>
              <a:off x="3118894" y="2851374"/>
              <a:ext cx="217137" cy="217137"/>
              <a:chOff x="4680163" y="4626653"/>
              <a:chExt cx="159568" cy="159568"/>
            </a:xfrm>
            <a:solidFill>
              <a:schemeClr val="accent1"/>
            </a:solidFill>
          </p:grpSpPr>
          <p:sp>
            <p:nvSpPr>
              <p:cNvPr id="150" name="Freeform 1826">
                <a:extLst>
                  <a:ext uri="{FF2B5EF4-FFF2-40B4-BE49-F238E27FC236}">
                    <a16:creationId xmlns:a16="http://schemas.microsoft.com/office/drawing/2014/main" id="{4CCF46C2-38E6-4EA7-92F0-910790A8B06D}"/>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51" name="Freeform 1828">
                <a:extLst>
                  <a:ext uri="{FF2B5EF4-FFF2-40B4-BE49-F238E27FC236}">
                    <a16:creationId xmlns:a16="http://schemas.microsoft.com/office/drawing/2014/main" id="{576471E2-C9E2-4AB5-9ABD-7C9D29D749A5}"/>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46" name="Group 145">
              <a:extLst>
                <a:ext uri="{FF2B5EF4-FFF2-40B4-BE49-F238E27FC236}">
                  <a16:creationId xmlns:a16="http://schemas.microsoft.com/office/drawing/2014/main" id="{EE4DAEEE-7C48-4B62-BCE6-2BD9EC96B353}"/>
                </a:ext>
              </a:extLst>
            </p:cNvPr>
            <p:cNvGrpSpPr/>
            <p:nvPr/>
          </p:nvGrpSpPr>
          <p:grpSpPr>
            <a:xfrm>
              <a:off x="3118894" y="3208769"/>
              <a:ext cx="217137" cy="217137"/>
              <a:chOff x="4680163" y="4626653"/>
              <a:chExt cx="159568" cy="159568"/>
            </a:xfrm>
            <a:solidFill>
              <a:schemeClr val="accent1"/>
            </a:solidFill>
          </p:grpSpPr>
          <p:sp>
            <p:nvSpPr>
              <p:cNvPr id="148" name="Freeform 1826">
                <a:extLst>
                  <a:ext uri="{FF2B5EF4-FFF2-40B4-BE49-F238E27FC236}">
                    <a16:creationId xmlns:a16="http://schemas.microsoft.com/office/drawing/2014/main" id="{8C6369DA-02F1-4CBD-A1AB-EA7481DDAF80}"/>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49" name="Freeform 1828">
                <a:extLst>
                  <a:ext uri="{FF2B5EF4-FFF2-40B4-BE49-F238E27FC236}">
                    <a16:creationId xmlns:a16="http://schemas.microsoft.com/office/drawing/2014/main" id="{90AF2D48-1853-4EA4-9B46-B578CD4E8F09}"/>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sp>
          <p:nvSpPr>
            <p:cNvPr id="147" name="TextBox 146">
              <a:extLst>
                <a:ext uri="{FF2B5EF4-FFF2-40B4-BE49-F238E27FC236}">
                  <a16:creationId xmlns:a16="http://schemas.microsoft.com/office/drawing/2014/main" id="{0736F8CE-E5B7-4717-8CF5-698523242542}"/>
                </a:ext>
              </a:extLst>
            </p:cNvPr>
            <p:cNvSpPr txBox="1"/>
            <p:nvPr/>
          </p:nvSpPr>
          <p:spPr>
            <a:xfrm>
              <a:off x="457200" y="1966895"/>
              <a:ext cx="5761038" cy="465340"/>
            </a:xfrm>
            <a:prstGeom prst="rect">
              <a:avLst/>
            </a:prstGeom>
            <a:noFill/>
          </p:spPr>
          <p:txBody>
            <a:bodyPr wrap="square" lIns="0" tIns="91427" rIns="91427" bIns="91427" rtlCol="0">
              <a:spAutoFit/>
            </a:bodyPr>
            <a:lstStyle/>
            <a:p>
              <a:pPr defTabSz="932295">
                <a:defRPr sz="1800" b="0" i="0" u="none" strike="noStrike" kern="0" cap="none" spc="0" baseline="0">
                  <a:solidFill>
                    <a:srgbClr val="000000"/>
                  </a:solidFill>
                  <a:uFillTx/>
                </a:defRPr>
              </a:pPr>
              <a:r>
                <a:rPr lang="en-US" sz="1765" b="1" kern="0" dirty="0">
                  <a:solidFill>
                    <a:schemeClr val="bg1"/>
                  </a:solidFill>
                </a:rPr>
                <a:t>Visibility</a:t>
              </a:r>
            </a:p>
          </p:txBody>
        </p:sp>
      </p:grpSp>
      <p:grpSp>
        <p:nvGrpSpPr>
          <p:cNvPr id="160" name="Group 159">
            <a:extLst>
              <a:ext uri="{FF2B5EF4-FFF2-40B4-BE49-F238E27FC236}">
                <a16:creationId xmlns:a16="http://schemas.microsoft.com/office/drawing/2014/main" id="{21F0D0AB-7C91-4A77-A365-D89051296472}"/>
              </a:ext>
            </a:extLst>
          </p:cNvPr>
          <p:cNvGrpSpPr/>
          <p:nvPr/>
        </p:nvGrpSpPr>
        <p:grpSpPr>
          <a:xfrm>
            <a:off x="448213" y="4581332"/>
            <a:ext cx="5647788" cy="1738169"/>
            <a:chOff x="457200" y="4259130"/>
            <a:chExt cx="5761038" cy="1773023"/>
          </a:xfrm>
        </p:grpSpPr>
        <p:sp>
          <p:nvSpPr>
            <p:cNvPr id="161" name="Rectangle 25">
              <a:extLst>
                <a:ext uri="{FF2B5EF4-FFF2-40B4-BE49-F238E27FC236}">
                  <a16:creationId xmlns:a16="http://schemas.microsoft.com/office/drawing/2014/main" id="{FD475B12-D2EA-437D-B41E-DCE22168AEFE}"/>
                </a:ext>
              </a:extLst>
            </p:cNvPr>
            <p:cNvSpPr/>
            <p:nvPr/>
          </p:nvSpPr>
          <p:spPr>
            <a:xfrm>
              <a:off x="707619" y="4707816"/>
              <a:ext cx="5102872" cy="1324337"/>
            </a:xfrm>
            <a:prstGeom prst="rect">
              <a:avLst/>
            </a:prstGeom>
            <a:noFill/>
            <a:ln cap="flat">
              <a:noFill/>
              <a:prstDash val="solid"/>
            </a:ln>
          </p:spPr>
          <p:txBody>
            <a:bodyPr vert="horz" wrap="square" lIns="91426" tIns="46632" rIns="91426" bIns="46632" numCol="2" spcCol="274320" anchor="ctr" anchorCtr="0" compatLnSpc="1">
              <a:noAutofit/>
            </a:bodyPr>
            <a:lstStyle/>
            <a:p>
              <a:pPr defTabSz="932295">
                <a:lnSpc>
                  <a:spcPct val="90000"/>
                </a:lnSpc>
                <a:spcAft>
                  <a:spcPts val="588"/>
                </a:spcAft>
              </a:pPr>
              <a:r>
                <a:rPr lang="en-US" kern="0" dirty="0">
                  <a:solidFill>
                    <a:schemeClr val="bg1"/>
                  </a:solidFill>
                </a:rPr>
                <a:t>Tune &amp; revise          policies</a:t>
              </a:r>
            </a:p>
            <a:p>
              <a:pPr defTabSz="932295">
                <a:lnSpc>
                  <a:spcPct val="90000"/>
                </a:lnSpc>
                <a:spcAft>
                  <a:spcPts val="588"/>
                </a:spcAft>
              </a:pPr>
              <a:r>
                <a:rPr lang="en-US" kern="0" dirty="0">
                  <a:solidFill>
                    <a:schemeClr val="bg1"/>
                  </a:solidFill>
                </a:rPr>
                <a:t>Revoke access</a:t>
              </a:r>
            </a:p>
            <a:p>
              <a:pPr defTabSz="932295">
                <a:lnSpc>
                  <a:spcPct val="90000"/>
                </a:lnSpc>
                <a:spcAft>
                  <a:spcPts val="588"/>
                </a:spcAft>
              </a:pPr>
              <a:r>
                <a:rPr lang="en-US" kern="0" dirty="0">
                  <a:solidFill>
                    <a:schemeClr val="bg1"/>
                  </a:solidFill>
                </a:rPr>
                <a:t>Quarantine file</a:t>
              </a:r>
            </a:p>
            <a:p>
              <a:pPr defTabSz="932295">
                <a:lnSpc>
                  <a:spcPct val="90000"/>
                </a:lnSpc>
                <a:spcAft>
                  <a:spcPts val="588"/>
                </a:spcAft>
              </a:pPr>
              <a:r>
                <a:rPr lang="en-US" kern="0" dirty="0">
                  <a:solidFill>
                    <a:schemeClr val="bg1"/>
                  </a:solidFill>
                </a:rPr>
                <a:t>Quarantine user</a:t>
              </a:r>
            </a:p>
            <a:p>
              <a:pPr defTabSz="932295">
                <a:lnSpc>
                  <a:spcPct val="90000"/>
                </a:lnSpc>
                <a:spcAft>
                  <a:spcPts val="588"/>
                </a:spcAft>
              </a:pPr>
              <a:r>
                <a:rPr lang="en-US" kern="0" dirty="0">
                  <a:solidFill>
                    <a:schemeClr val="bg1"/>
                  </a:solidFill>
                </a:rPr>
                <a:t>Integrate into workflows &amp; SIEM</a:t>
              </a:r>
            </a:p>
          </p:txBody>
        </p:sp>
        <p:grpSp>
          <p:nvGrpSpPr>
            <p:cNvPr id="162" name="Group 161">
              <a:extLst>
                <a:ext uri="{FF2B5EF4-FFF2-40B4-BE49-F238E27FC236}">
                  <a16:creationId xmlns:a16="http://schemas.microsoft.com/office/drawing/2014/main" id="{E15B6D30-A3B3-4B2C-80E6-7B752FE8E911}"/>
                </a:ext>
              </a:extLst>
            </p:cNvPr>
            <p:cNvGrpSpPr/>
            <p:nvPr/>
          </p:nvGrpSpPr>
          <p:grpSpPr>
            <a:xfrm>
              <a:off x="457200" y="4745051"/>
              <a:ext cx="217137" cy="217137"/>
              <a:chOff x="4680163" y="4626653"/>
              <a:chExt cx="159568" cy="159568"/>
            </a:xfrm>
            <a:solidFill>
              <a:schemeClr val="accent1"/>
            </a:solidFill>
          </p:grpSpPr>
          <p:sp>
            <p:nvSpPr>
              <p:cNvPr id="176" name="Freeform 1826">
                <a:extLst>
                  <a:ext uri="{FF2B5EF4-FFF2-40B4-BE49-F238E27FC236}">
                    <a16:creationId xmlns:a16="http://schemas.microsoft.com/office/drawing/2014/main" id="{E5DE80C6-9C17-42FF-9AE6-077F79EBC7AD}"/>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77" name="Freeform 1828">
                <a:extLst>
                  <a:ext uri="{FF2B5EF4-FFF2-40B4-BE49-F238E27FC236}">
                    <a16:creationId xmlns:a16="http://schemas.microsoft.com/office/drawing/2014/main" id="{79345B24-0525-4D2A-AD9B-F90B56F24B40}"/>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63" name="Group 162">
              <a:extLst>
                <a:ext uri="{FF2B5EF4-FFF2-40B4-BE49-F238E27FC236}">
                  <a16:creationId xmlns:a16="http://schemas.microsoft.com/office/drawing/2014/main" id="{50C16845-DF2F-4669-BF6C-CA22C1F753DA}"/>
                </a:ext>
              </a:extLst>
            </p:cNvPr>
            <p:cNvGrpSpPr/>
            <p:nvPr/>
          </p:nvGrpSpPr>
          <p:grpSpPr>
            <a:xfrm>
              <a:off x="457200" y="5342683"/>
              <a:ext cx="217137" cy="217137"/>
              <a:chOff x="4680163" y="4626653"/>
              <a:chExt cx="159568" cy="159568"/>
            </a:xfrm>
            <a:solidFill>
              <a:schemeClr val="accent1"/>
            </a:solidFill>
          </p:grpSpPr>
          <p:sp>
            <p:nvSpPr>
              <p:cNvPr id="174" name="Freeform 1826">
                <a:extLst>
                  <a:ext uri="{FF2B5EF4-FFF2-40B4-BE49-F238E27FC236}">
                    <a16:creationId xmlns:a16="http://schemas.microsoft.com/office/drawing/2014/main" id="{AFD79429-26D1-473A-8DB0-809528D0A2A5}"/>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75" name="Freeform 1828">
                <a:extLst>
                  <a:ext uri="{FF2B5EF4-FFF2-40B4-BE49-F238E27FC236}">
                    <a16:creationId xmlns:a16="http://schemas.microsoft.com/office/drawing/2014/main" id="{A10EE337-ED3D-4196-AB4A-131BE132907E}"/>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64" name="Group 163">
              <a:extLst>
                <a:ext uri="{FF2B5EF4-FFF2-40B4-BE49-F238E27FC236}">
                  <a16:creationId xmlns:a16="http://schemas.microsoft.com/office/drawing/2014/main" id="{C03AB75B-383A-4F22-924A-A02A199CEF0B}"/>
                </a:ext>
              </a:extLst>
            </p:cNvPr>
            <p:cNvGrpSpPr/>
            <p:nvPr/>
          </p:nvGrpSpPr>
          <p:grpSpPr>
            <a:xfrm>
              <a:off x="457200" y="5676509"/>
              <a:ext cx="217137" cy="217137"/>
              <a:chOff x="4680163" y="4626653"/>
              <a:chExt cx="159568" cy="159568"/>
            </a:xfrm>
            <a:solidFill>
              <a:schemeClr val="accent1"/>
            </a:solidFill>
          </p:grpSpPr>
          <p:sp>
            <p:nvSpPr>
              <p:cNvPr id="172" name="Freeform 1826">
                <a:extLst>
                  <a:ext uri="{FF2B5EF4-FFF2-40B4-BE49-F238E27FC236}">
                    <a16:creationId xmlns:a16="http://schemas.microsoft.com/office/drawing/2014/main" id="{E9CD4576-274B-4F6B-BA10-003CE7364AA4}"/>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73" name="Freeform 1828">
                <a:extLst>
                  <a:ext uri="{FF2B5EF4-FFF2-40B4-BE49-F238E27FC236}">
                    <a16:creationId xmlns:a16="http://schemas.microsoft.com/office/drawing/2014/main" id="{5B04B9AD-6BAF-48A7-A8D4-B0ACCA58BEB0}"/>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65" name="Group 164">
              <a:extLst>
                <a:ext uri="{FF2B5EF4-FFF2-40B4-BE49-F238E27FC236}">
                  <a16:creationId xmlns:a16="http://schemas.microsoft.com/office/drawing/2014/main" id="{E8E5B8FE-E3A2-4FA7-AC60-8030EFDC959B}"/>
                </a:ext>
              </a:extLst>
            </p:cNvPr>
            <p:cNvGrpSpPr/>
            <p:nvPr/>
          </p:nvGrpSpPr>
          <p:grpSpPr>
            <a:xfrm>
              <a:off x="3118441" y="4759966"/>
              <a:ext cx="217137" cy="217137"/>
              <a:chOff x="4680163" y="4626653"/>
              <a:chExt cx="159568" cy="159568"/>
            </a:xfrm>
            <a:solidFill>
              <a:schemeClr val="accent1"/>
            </a:solidFill>
          </p:grpSpPr>
          <p:sp>
            <p:nvSpPr>
              <p:cNvPr id="170" name="Freeform 1826">
                <a:extLst>
                  <a:ext uri="{FF2B5EF4-FFF2-40B4-BE49-F238E27FC236}">
                    <a16:creationId xmlns:a16="http://schemas.microsoft.com/office/drawing/2014/main" id="{B4756C5B-F4D8-48B7-BD34-2BEAA5A7756E}"/>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71" name="Freeform 1828">
                <a:extLst>
                  <a:ext uri="{FF2B5EF4-FFF2-40B4-BE49-F238E27FC236}">
                    <a16:creationId xmlns:a16="http://schemas.microsoft.com/office/drawing/2014/main" id="{50293BEA-AA17-419A-888E-37EA39BDD8CE}"/>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grpSp>
          <p:nvGrpSpPr>
            <p:cNvPr id="166" name="Group 165">
              <a:extLst>
                <a:ext uri="{FF2B5EF4-FFF2-40B4-BE49-F238E27FC236}">
                  <a16:creationId xmlns:a16="http://schemas.microsoft.com/office/drawing/2014/main" id="{E738DDBF-BE94-4AED-A1F1-1152FB2D7711}"/>
                </a:ext>
              </a:extLst>
            </p:cNvPr>
            <p:cNvGrpSpPr/>
            <p:nvPr/>
          </p:nvGrpSpPr>
          <p:grpSpPr>
            <a:xfrm>
              <a:off x="3118440" y="5079826"/>
              <a:ext cx="217137" cy="217137"/>
              <a:chOff x="4680163" y="4626653"/>
              <a:chExt cx="159568" cy="159568"/>
            </a:xfrm>
            <a:solidFill>
              <a:schemeClr val="accent1"/>
            </a:solidFill>
          </p:grpSpPr>
          <p:sp>
            <p:nvSpPr>
              <p:cNvPr id="168" name="Freeform 1826">
                <a:extLst>
                  <a:ext uri="{FF2B5EF4-FFF2-40B4-BE49-F238E27FC236}">
                    <a16:creationId xmlns:a16="http://schemas.microsoft.com/office/drawing/2014/main" id="{12ABC556-8C84-45A3-8935-CD366F48A1B7}"/>
                  </a:ext>
                </a:extLst>
              </p:cNvPr>
              <p:cNvSpPr>
                <a:spLocks/>
              </p:cNvSpPr>
              <p:nvPr/>
            </p:nvSpPr>
            <p:spPr bwMode="auto">
              <a:xfrm>
                <a:off x="4716223" y="4670827"/>
                <a:ext cx="87447" cy="71220"/>
              </a:xfrm>
              <a:custGeom>
                <a:avLst/>
                <a:gdLst>
                  <a:gd name="T0" fmla="*/ 36 w 97"/>
                  <a:gd name="T1" fmla="*/ 79 h 79"/>
                  <a:gd name="T2" fmla="*/ 0 w 97"/>
                  <a:gd name="T3" fmla="*/ 43 h 79"/>
                  <a:gd name="T4" fmla="*/ 12 w 97"/>
                  <a:gd name="T5" fmla="*/ 29 h 79"/>
                  <a:gd name="T6" fmla="*/ 36 w 97"/>
                  <a:gd name="T7" fmla="*/ 50 h 79"/>
                  <a:gd name="T8" fmla="*/ 85 w 97"/>
                  <a:gd name="T9" fmla="*/ 0 h 79"/>
                  <a:gd name="T10" fmla="*/ 97 w 97"/>
                  <a:gd name="T11" fmla="*/ 15 h 79"/>
                  <a:gd name="T12" fmla="*/ 36 w 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7" h="79">
                    <a:moveTo>
                      <a:pt x="36" y="79"/>
                    </a:moveTo>
                    <a:lnTo>
                      <a:pt x="0" y="43"/>
                    </a:lnTo>
                    <a:lnTo>
                      <a:pt x="12" y="29"/>
                    </a:lnTo>
                    <a:lnTo>
                      <a:pt x="36" y="50"/>
                    </a:lnTo>
                    <a:lnTo>
                      <a:pt x="85" y="0"/>
                    </a:lnTo>
                    <a:lnTo>
                      <a:pt x="97" y="15"/>
                    </a:lnTo>
                    <a:lnTo>
                      <a:pt x="36" y="79"/>
                    </a:ln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sp>
            <p:nvSpPr>
              <p:cNvPr id="169" name="Freeform 1828">
                <a:extLst>
                  <a:ext uri="{FF2B5EF4-FFF2-40B4-BE49-F238E27FC236}">
                    <a16:creationId xmlns:a16="http://schemas.microsoft.com/office/drawing/2014/main" id="{ECB524E4-35F6-41D5-8931-8BA0B34C2341}"/>
                  </a:ext>
                </a:extLst>
              </p:cNvPr>
              <p:cNvSpPr>
                <a:spLocks noEditPoints="1"/>
              </p:cNvSpPr>
              <p:nvPr/>
            </p:nvSpPr>
            <p:spPr bwMode="auto">
              <a:xfrm>
                <a:off x="4680163" y="4626653"/>
                <a:ext cx="159568" cy="159568"/>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8 h 75"/>
                  <a:gd name="T12" fmla="*/ 8 w 75"/>
                  <a:gd name="T13" fmla="*/ 37 h 75"/>
                  <a:gd name="T14" fmla="*/ 38 w 75"/>
                  <a:gd name="T15" fmla="*/ 67 h 75"/>
                  <a:gd name="T16" fmla="*/ 67 w 75"/>
                  <a:gd name="T17" fmla="*/ 37 h 75"/>
                  <a:gd name="T18" fmla="*/ 38 w 75"/>
                  <a:gd name="T1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6"/>
                      <a:pt x="17" y="0"/>
                      <a:pt x="38" y="0"/>
                    </a:cubicBezTo>
                    <a:cubicBezTo>
                      <a:pt x="58" y="0"/>
                      <a:pt x="75" y="16"/>
                      <a:pt x="75" y="37"/>
                    </a:cubicBezTo>
                    <a:cubicBezTo>
                      <a:pt x="75" y="58"/>
                      <a:pt x="58" y="75"/>
                      <a:pt x="38" y="75"/>
                    </a:cubicBezTo>
                    <a:close/>
                    <a:moveTo>
                      <a:pt x="38" y="8"/>
                    </a:moveTo>
                    <a:cubicBezTo>
                      <a:pt x="21" y="8"/>
                      <a:pt x="8" y="21"/>
                      <a:pt x="8" y="37"/>
                    </a:cubicBezTo>
                    <a:cubicBezTo>
                      <a:pt x="8" y="53"/>
                      <a:pt x="21" y="67"/>
                      <a:pt x="38" y="67"/>
                    </a:cubicBezTo>
                    <a:cubicBezTo>
                      <a:pt x="54" y="67"/>
                      <a:pt x="67" y="53"/>
                      <a:pt x="67" y="37"/>
                    </a:cubicBezTo>
                    <a:cubicBezTo>
                      <a:pt x="67" y="21"/>
                      <a:pt x="54" y="8"/>
                      <a:pt x="38" y="8"/>
                    </a:cubicBezTo>
                    <a:close/>
                  </a:path>
                </a:pathLst>
              </a:custGeom>
              <a:grpFill/>
              <a:ln>
                <a:noFill/>
              </a:ln>
            </p:spPr>
            <p:txBody>
              <a:bodyPr vert="horz" wrap="square" lIns="89642" tIns="44821" rIns="89642" bIns="44821" numCol="1" anchor="t" anchorCtr="0" compatLnSpc="1">
                <a:prstTxWarp prst="textNoShape">
                  <a:avLst/>
                </a:prstTxWarp>
              </a:bodyPr>
              <a:lstStyle/>
              <a:p>
                <a:endParaRPr lang="en-US" sz="1765">
                  <a:solidFill>
                    <a:schemeClr val="bg1"/>
                  </a:solidFill>
                </a:endParaRPr>
              </a:p>
            </p:txBody>
          </p:sp>
        </p:grpSp>
        <p:sp>
          <p:nvSpPr>
            <p:cNvPr id="167" name="TextBox 166">
              <a:extLst>
                <a:ext uri="{FF2B5EF4-FFF2-40B4-BE49-F238E27FC236}">
                  <a16:creationId xmlns:a16="http://schemas.microsoft.com/office/drawing/2014/main" id="{34FD7912-59C2-4A4D-B01F-E13EA6ECA0BF}"/>
                </a:ext>
              </a:extLst>
            </p:cNvPr>
            <p:cNvSpPr txBox="1"/>
            <p:nvPr/>
          </p:nvSpPr>
          <p:spPr>
            <a:xfrm>
              <a:off x="457200" y="4259130"/>
              <a:ext cx="5761038" cy="465340"/>
            </a:xfrm>
            <a:prstGeom prst="rect">
              <a:avLst/>
            </a:prstGeom>
            <a:noFill/>
          </p:spPr>
          <p:txBody>
            <a:bodyPr wrap="square" lIns="0" tIns="91427" rIns="91427" bIns="91427" rtlCol="0">
              <a:spAutoFit/>
            </a:bodyPr>
            <a:lstStyle/>
            <a:p>
              <a:pPr defTabSz="932295">
                <a:defRPr sz="1800" b="0" i="0" u="none" strike="noStrike" kern="0" cap="none" spc="0" baseline="0">
                  <a:solidFill>
                    <a:srgbClr val="000000"/>
                  </a:solidFill>
                  <a:uFillTx/>
                </a:defRPr>
              </a:pPr>
              <a:r>
                <a:rPr lang="en-US" sz="1765" b="1" kern="0" dirty="0">
                  <a:solidFill>
                    <a:schemeClr val="bg1"/>
                  </a:solidFill>
                </a:rPr>
                <a:t>Take Action</a:t>
              </a:r>
            </a:p>
          </p:txBody>
        </p:sp>
      </p:grpSp>
    </p:spTree>
    <p:extLst>
      <p:ext uri="{BB962C8B-B14F-4D97-AF65-F5344CB8AC3E}">
        <p14:creationId xmlns:p14="http://schemas.microsoft.com/office/powerpoint/2010/main" val="737301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750" fill="hold"/>
                                        <p:tgtEl>
                                          <p:spTgt spid="120"/>
                                        </p:tgtEl>
                                        <p:attrNameLst>
                                          <p:attrName>ppt_x</p:attrName>
                                        </p:attrNameLst>
                                      </p:cBhvr>
                                      <p:tavLst>
                                        <p:tav tm="0">
                                          <p:val>
                                            <p:strVal val="#ppt_x"/>
                                          </p:val>
                                        </p:tav>
                                        <p:tav tm="100000">
                                          <p:val>
                                            <p:strVal val="#ppt_x"/>
                                          </p:val>
                                        </p:tav>
                                      </p:tavLst>
                                    </p:anim>
                                    <p:anim calcmode="lin" valueType="num">
                                      <p:cBhvr>
                                        <p:cTn id="8" dur="750" fill="hold"/>
                                        <p:tgtEl>
                                          <p:spTgt spid="12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500"/>
                                        <p:tgtEl>
                                          <p:spTgt spid="139"/>
                                        </p:tgtEl>
                                      </p:cBhvr>
                                    </p:animEffect>
                                  </p:childTnLst>
                                </p:cTn>
                              </p:par>
                            </p:childTnLst>
                          </p:cTn>
                        </p:par>
                        <p:par>
                          <p:cTn id="12" fill="hold">
                            <p:stCondLst>
                              <p:cond delay="750"/>
                            </p:stCondLst>
                            <p:childTnLst>
                              <p:par>
                                <p:cTn id="13" presetID="2" presetClass="entr" presetSubtype="4" decel="10000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p:cTn id="15" dur="750" fill="hold"/>
                                        <p:tgtEl>
                                          <p:spTgt spid="131"/>
                                        </p:tgtEl>
                                        <p:attrNameLst>
                                          <p:attrName>ppt_x</p:attrName>
                                        </p:attrNameLst>
                                      </p:cBhvr>
                                      <p:tavLst>
                                        <p:tav tm="0">
                                          <p:val>
                                            <p:strVal val="#ppt_x"/>
                                          </p:val>
                                        </p:tav>
                                        <p:tav tm="100000">
                                          <p:val>
                                            <p:strVal val="#ppt_x"/>
                                          </p:val>
                                        </p:tav>
                                      </p:tavLst>
                                    </p:anim>
                                    <p:anim calcmode="lin" valueType="num">
                                      <p:cBhvr>
                                        <p:cTn id="16" dur="750" fill="hold"/>
                                        <p:tgtEl>
                                          <p:spTgt spid="13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3263" y="36513"/>
            <a:ext cx="11488737" cy="1079500"/>
          </a:xfrm>
        </p:spPr>
        <p:txBody>
          <a:bodyPr/>
          <a:lstStyle/>
          <a:p>
            <a:r>
              <a:rPr lang="en-US" sz="4705" dirty="0">
                <a:solidFill>
                  <a:schemeClr val="tx1"/>
                </a:solidFill>
              </a:rPr>
              <a:t>Monitor data access</a:t>
            </a:r>
          </a:p>
        </p:txBody>
      </p:sp>
      <p:pic>
        <p:nvPicPr>
          <p:cNvPr id="5" name="Picture 4"/>
          <p:cNvPicPr>
            <a:picLocks noChangeAspect="1"/>
          </p:cNvPicPr>
          <p:nvPr/>
        </p:nvPicPr>
        <p:blipFill>
          <a:blip r:embed="rId3"/>
          <a:stretch>
            <a:fillRect/>
          </a:stretch>
        </p:blipFill>
        <p:spPr>
          <a:xfrm>
            <a:off x="6228353" y="1671883"/>
            <a:ext cx="4452931" cy="4031574"/>
          </a:xfrm>
          <a:prstGeom prst="rect">
            <a:avLst/>
          </a:prstGeom>
        </p:spPr>
      </p:pic>
      <p:pic>
        <p:nvPicPr>
          <p:cNvPr id="7" name="Picture 6"/>
          <p:cNvPicPr>
            <a:picLocks noChangeAspect="1"/>
          </p:cNvPicPr>
          <p:nvPr/>
        </p:nvPicPr>
        <p:blipFill>
          <a:blip r:embed="rId4"/>
          <a:stretch>
            <a:fillRect/>
          </a:stretch>
        </p:blipFill>
        <p:spPr>
          <a:xfrm>
            <a:off x="1379121" y="1671883"/>
            <a:ext cx="4452931" cy="4054122"/>
          </a:xfrm>
          <a:prstGeom prst="rect">
            <a:avLst/>
          </a:prstGeom>
        </p:spPr>
      </p:pic>
    </p:spTree>
    <p:extLst>
      <p:ext uri="{BB962C8B-B14F-4D97-AF65-F5344CB8AC3E}">
        <p14:creationId xmlns:p14="http://schemas.microsoft.com/office/powerpoint/2010/main" val="79498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
            <a:extLst>
              <a:ext uri="{FF2B5EF4-FFF2-40B4-BE49-F238E27FC236}">
                <a16:creationId xmlns:a16="http://schemas.microsoft.com/office/drawing/2014/main" id="{B416021E-0132-485A-9CE5-D2154215B090}"/>
              </a:ext>
            </a:extLst>
          </p:cNvPr>
          <p:cNvSpPr txBox="1">
            <a:spLocks/>
          </p:cNvSpPr>
          <p:nvPr/>
        </p:nvSpPr>
        <p:spPr>
          <a:xfrm>
            <a:off x="270067" y="290403"/>
            <a:ext cx="11654187" cy="899409"/>
          </a:xfrm>
          <a:prstGeom prst="rect">
            <a:avLst/>
          </a:prstGeom>
        </p:spPr>
        <p:txBody>
          <a:bodyPr vert="horz" wrap="square" lIns="143407" tIns="89630" rIns="143407" bIns="8963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192">
              <a:defRPr/>
            </a:pPr>
            <a:r>
              <a:rPr lang="en-US" sz="4704" spc="-100" dirty="0">
                <a:solidFill>
                  <a:schemeClr val="bg1"/>
                </a:solidFill>
                <a:latin typeface="Segoe UI Light"/>
              </a:rPr>
              <a:t>Information protection portfolio</a:t>
            </a:r>
          </a:p>
        </p:txBody>
      </p:sp>
      <p:sp>
        <p:nvSpPr>
          <p:cNvPr id="44" name="Oval 43">
            <a:extLst>
              <a:ext uri="{FF2B5EF4-FFF2-40B4-BE49-F238E27FC236}">
                <a16:creationId xmlns:a16="http://schemas.microsoft.com/office/drawing/2014/main" id="{0C5117FF-5BDF-495B-BF38-38725D60C325}"/>
              </a:ext>
            </a:extLst>
          </p:cNvPr>
          <p:cNvSpPr/>
          <p:nvPr/>
        </p:nvSpPr>
        <p:spPr bwMode="auto">
          <a:xfrm>
            <a:off x="3609064" y="1653215"/>
            <a:ext cx="4657304" cy="4657304"/>
          </a:xfrm>
          <a:prstGeom prst="ellipse">
            <a:avLst/>
          </a:prstGeom>
          <a:noFill/>
          <a:ln w="9525" cap="rnd" cmpd="sng" algn="ctr">
            <a:solidFill>
              <a:srgbClr val="E6E6E6">
                <a:lumMod val="50000"/>
              </a:srgbClr>
            </a:solidFill>
            <a:prstDash val="sysDot"/>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solidFill>
                <a:schemeClr val="bg1"/>
              </a:solidFill>
              <a:latin typeface="Segoe UI Semilight"/>
              <a:ea typeface="Segoe UI" pitchFamily="34" charset="0"/>
              <a:cs typeface="Segoe UI" pitchFamily="34" charset="0"/>
            </a:endParaRPr>
          </a:p>
        </p:txBody>
      </p:sp>
      <p:sp>
        <p:nvSpPr>
          <p:cNvPr id="45" name="Oval 44">
            <a:extLst>
              <a:ext uri="{FF2B5EF4-FFF2-40B4-BE49-F238E27FC236}">
                <a16:creationId xmlns:a16="http://schemas.microsoft.com/office/drawing/2014/main" id="{14599CB5-6C4E-4614-B1BE-DD8997E1F6E9}"/>
              </a:ext>
            </a:extLst>
          </p:cNvPr>
          <p:cNvSpPr/>
          <p:nvPr/>
        </p:nvSpPr>
        <p:spPr bwMode="auto">
          <a:xfrm>
            <a:off x="4680048" y="2705921"/>
            <a:ext cx="2590167" cy="2590167"/>
          </a:xfrm>
          <a:prstGeom prst="ellipse">
            <a:avLst/>
          </a:prstGeom>
          <a:solidFill>
            <a:srgbClr val="E6E6E6">
              <a:lumMod val="90000"/>
            </a:srgbClr>
          </a:solidFill>
          <a:ln w="9525" cap="flat" cmpd="sng" algn="ctr">
            <a:noFill/>
            <a:prstDash val="sysDash"/>
            <a:headEnd type="none" w="med" len="med"/>
            <a:tailEnd type="none" w="med" len="med"/>
          </a:ln>
          <a:effectLst/>
        </p:spPr>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a:solidFill>
                <a:schemeClr val="bg1"/>
              </a:solidFill>
              <a:latin typeface="Segoe UI Semilight"/>
              <a:ea typeface="Segoe UI" pitchFamily="34" charset="0"/>
              <a:cs typeface="Segoe UI" pitchFamily="34" charset="0"/>
            </a:endParaRPr>
          </a:p>
        </p:txBody>
      </p:sp>
      <p:grpSp>
        <p:nvGrpSpPr>
          <p:cNvPr id="46" name="Group 45">
            <a:extLst>
              <a:ext uri="{FF2B5EF4-FFF2-40B4-BE49-F238E27FC236}">
                <a16:creationId xmlns:a16="http://schemas.microsoft.com/office/drawing/2014/main" id="{549C3F47-31F0-4992-A7F6-AB1B7AC868D4}"/>
              </a:ext>
            </a:extLst>
          </p:cNvPr>
          <p:cNvGrpSpPr/>
          <p:nvPr/>
        </p:nvGrpSpPr>
        <p:grpSpPr>
          <a:xfrm>
            <a:off x="5526983" y="2306816"/>
            <a:ext cx="896297" cy="896297"/>
            <a:chOff x="5637727" y="2352413"/>
            <a:chExt cx="914400" cy="914400"/>
          </a:xfrm>
          <a:solidFill>
            <a:srgbClr val="0078D7"/>
          </a:solidFill>
        </p:grpSpPr>
        <p:sp>
          <p:nvSpPr>
            <p:cNvPr id="47" name="object 287">
              <a:extLst>
                <a:ext uri="{FF2B5EF4-FFF2-40B4-BE49-F238E27FC236}">
                  <a16:creationId xmlns:a16="http://schemas.microsoft.com/office/drawing/2014/main" id="{532920CF-E611-4017-94BE-E051E1021423}"/>
                </a:ext>
              </a:extLst>
            </p:cNvPr>
            <p:cNvSpPr/>
            <p:nvPr/>
          </p:nvSpPr>
          <p:spPr>
            <a:xfrm>
              <a:off x="5637727" y="2352413"/>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875">
                <a:defRPr/>
              </a:pPr>
              <a:endParaRPr sz="1209">
                <a:solidFill>
                  <a:schemeClr val="bg1"/>
                </a:solidFill>
                <a:latin typeface="Calibri"/>
              </a:endParaRPr>
            </a:p>
          </p:txBody>
        </p:sp>
        <p:sp>
          <p:nvSpPr>
            <p:cNvPr id="48" name="object 304">
              <a:extLst>
                <a:ext uri="{FF2B5EF4-FFF2-40B4-BE49-F238E27FC236}">
                  <a16:creationId xmlns:a16="http://schemas.microsoft.com/office/drawing/2014/main" id="{9FC95EEA-D5BF-43B0-844E-B8CFA77E7591}"/>
                </a:ext>
              </a:extLst>
            </p:cNvPr>
            <p:cNvSpPr txBox="1"/>
            <p:nvPr/>
          </p:nvSpPr>
          <p:spPr>
            <a:xfrm>
              <a:off x="5807654" y="2708308"/>
              <a:ext cx="556283" cy="187044"/>
            </a:xfrm>
            <a:prstGeom prst="rect">
              <a:avLst/>
            </a:prstGeom>
            <a:grpFill/>
            <a:ln>
              <a:solidFill>
                <a:srgbClr val="0078D7"/>
              </a:solidFill>
            </a:ln>
          </p:spPr>
          <p:txBody>
            <a:bodyPr vert="horz" wrap="square" lIns="0" tIns="9381" rIns="0" bIns="0" rtlCol="0">
              <a:spAutoFit/>
            </a:bodyPr>
            <a:lstStyle/>
            <a:p>
              <a:pPr marL="8527" algn="ctr" defTabSz="613875">
                <a:spcBef>
                  <a:spcPts val="74"/>
                </a:spcBef>
                <a:defRPr/>
              </a:pPr>
              <a:r>
                <a:rPr lang="en-US" sz="1108" spc="-20">
                  <a:solidFill>
                    <a:schemeClr val="bg1"/>
                  </a:solidFill>
                  <a:latin typeface="Segoe UI"/>
                  <a:ea typeface="Segoe UI" charset="0"/>
                  <a:cs typeface="Segoe UI" charset="0"/>
                </a:rPr>
                <a:t>DETECT</a:t>
              </a:r>
              <a:endParaRPr sz="1108">
                <a:solidFill>
                  <a:schemeClr val="bg1"/>
                </a:solidFill>
                <a:latin typeface="Segoe UI"/>
                <a:ea typeface="Segoe UI" charset="0"/>
                <a:cs typeface="Segoe UI" charset="0"/>
              </a:endParaRPr>
            </a:p>
          </p:txBody>
        </p:sp>
      </p:grpSp>
      <p:grpSp>
        <p:nvGrpSpPr>
          <p:cNvPr id="49" name="Group 48">
            <a:extLst>
              <a:ext uri="{FF2B5EF4-FFF2-40B4-BE49-F238E27FC236}">
                <a16:creationId xmlns:a16="http://schemas.microsoft.com/office/drawing/2014/main" id="{6CE607C4-C985-441E-B0F3-869912B63BF9}"/>
              </a:ext>
            </a:extLst>
          </p:cNvPr>
          <p:cNvGrpSpPr/>
          <p:nvPr/>
        </p:nvGrpSpPr>
        <p:grpSpPr>
          <a:xfrm>
            <a:off x="5538424" y="4761766"/>
            <a:ext cx="896297" cy="896297"/>
            <a:chOff x="5649399" y="4856946"/>
            <a:chExt cx="914400" cy="914400"/>
          </a:xfrm>
          <a:solidFill>
            <a:srgbClr val="0078D7"/>
          </a:solidFill>
        </p:grpSpPr>
        <p:sp>
          <p:nvSpPr>
            <p:cNvPr id="50" name="object 287">
              <a:extLst>
                <a:ext uri="{FF2B5EF4-FFF2-40B4-BE49-F238E27FC236}">
                  <a16:creationId xmlns:a16="http://schemas.microsoft.com/office/drawing/2014/main" id="{CAC52D6C-A3F2-4E44-BB92-FF36869C19D8}"/>
                </a:ext>
              </a:extLst>
            </p:cNvPr>
            <p:cNvSpPr/>
            <p:nvPr/>
          </p:nvSpPr>
          <p:spPr>
            <a:xfrm>
              <a:off x="5649399" y="4856946"/>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875">
                <a:defRPr/>
              </a:pPr>
              <a:endParaRPr sz="1209">
                <a:solidFill>
                  <a:schemeClr val="bg1"/>
                </a:solidFill>
                <a:latin typeface="Calibri"/>
              </a:endParaRPr>
            </a:p>
          </p:txBody>
        </p:sp>
        <p:sp>
          <p:nvSpPr>
            <p:cNvPr id="51" name="object 304">
              <a:extLst>
                <a:ext uri="{FF2B5EF4-FFF2-40B4-BE49-F238E27FC236}">
                  <a16:creationId xmlns:a16="http://schemas.microsoft.com/office/drawing/2014/main" id="{E3044978-A189-48EC-99A3-73CD1814B480}"/>
                </a:ext>
              </a:extLst>
            </p:cNvPr>
            <p:cNvSpPr txBox="1"/>
            <p:nvPr/>
          </p:nvSpPr>
          <p:spPr>
            <a:xfrm>
              <a:off x="5734139" y="5242441"/>
              <a:ext cx="756798" cy="187044"/>
            </a:xfrm>
            <a:prstGeom prst="rect">
              <a:avLst/>
            </a:prstGeom>
            <a:grpFill/>
            <a:ln>
              <a:solidFill>
                <a:srgbClr val="0078D7"/>
              </a:solidFill>
            </a:ln>
          </p:spPr>
          <p:txBody>
            <a:bodyPr vert="horz" wrap="square" lIns="0" tIns="9381" rIns="0" bIns="0" rtlCol="0">
              <a:spAutoFit/>
            </a:bodyPr>
            <a:lstStyle/>
            <a:p>
              <a:pPr marL="8527" algn="ctr" defTabSz="613875">
                <a:spcBef>
                  <a:spcPts val="74"/>
                </a:spcBef>
                <a:defRPr/>
              </a:pPr>
              <a:r>
                <a:rPr lang="en-US" sz="1108" spc="-20">
                  <a:solidFill>
                    <a:schemeClr val="bg1"/>
                  </a:solidFill>
                  <a:latin typeface="Segoe UI"/>
                  <a:ea typeface="Segoe UI" charset="0"/>
                  <a:cs typeface="Segoe UI" charset="0"/>
                </a:rPr>
                <a:t>PROTECT</a:t>
              </a:r>
              <a:endParaRPr sz="1108">
                <a:solidFill>
                  <a:schemeClr val="bg1"/>
                </a:solidFill>
                <a:latin typeface="Segoe UI"/>
                <a:ea typeface="Segoe UI" charset="0"/>
                <a:cs typeface="Segoe UI" charset="0"/>
              </a:endParaRPr>
            </a:p>
          </p:txBody>
        </p:sp>
      </p:grpSp>
      <p:grpSp>
        <p:nvGrpSpPr>
          <p:cNvPr id="52" name="Group 51">
            <a:extLst>
              <a:ext uri="{FF2B5EF4-FFF2-40B4-BE49-F238E27FC236}">
                <a16:creationId xmlns:a16="http://schemas.microsoft.com/office/drawing/2014/main" id="{5390A219-47CB-400F-9F87-19AF8ED3F46A}"/>
              </a:ext>
            </a:extLst>
          </p:cNvPr>
          <p:cNvGrpSpPr/>
          <p:nvPr/>
        </p:nvGrpSpPr>
        <p:grpSpPr>
          <a:xfrm>
            <a:off x="6752030" y="3576695"/>
            <a:ext cx="896297" cy="896297"/>
            <a:chOff x="6887517" y="3647939"/>
            <a:chExt cx="914400" cy="914400"/>
          </a:xfrm>
          <a:solidFill>
            <a:srgbClr val="0078D7"/>
          </a:solidFill>
        </p:grpSpPr>
        <p:sp>
          <p:nvSpPr>
            <p:cNvPr id="53" name="object 287">
              <a:extLst>
                <a:ext uri="{FF2B5EF4-FFF2-40B4-BE49-F238E27FC236}">
                  <a16:creationId xmlns:a16="http://schemas.microsoft.com/office/drawing/2014/main" id="{73E3F649-119E-4069-A0B9-6C2D53E04496}"/>
                </a:ext>
              </a:extLst>
            </p:cNvPr>
            <p:cNvSpPr/>
            <p:nvPr/>
          </p:nvSpPr>
          <p:spPr>
            <a:xfrm>
              <a:off x="6887517" y="3647939"/>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875">
                <a:defRPr/>
              </a:pPr>
              <a:endParaRPr sz="1209">
                <a:solidFill>
                  <a:schemeClr val="bg1"/>
                </a:solidFill>
                <a:latin typeface="Calibri"/>
              </a:endParaRPr>
            </a:p>
          </p:txBody>
        </p:sp>
        <p:sp>
          <p:nvSpPr>
            <p:cNvPr id="54" name="object 304">
              <a:extLst>
                <a:ext uri="{FF2B5EF4-FFF2-40B4-BE49-F238E27FC236}">
                  <a16:creationId xmlns:a16="http://schemas.microsoft.com/office/drawing/2014/main" id="{8336B8D6-8A09-47A2-AEBF-0507AE018E04}"/>
                </a:ext>
              </a:extLst>
            </p:cNvPr>
            <p:cNvSpPr txBox="1"/>
            <p:nvPr/>
          </p:nvSpPr>
          <p:spPr>
            <a:xfrm>
              <a:off x="6998814" y="3989039"/>
              <a:ext cx="745256" cy="187044"/>
            </a:xfrm>
            <a:prstGeom prst="rect">
              <a:avLst/>
            </a:prstGeom>
            <a:grpFill/>
            <a:ln>
              <a:solidFill>
                <a:srgbClr val="0078D7"/>
              </a:solidFill>
            </a:ln>
          </p:spPr>
          <p:txBody>
            <a:bodyPr vert="horz" wrap="square" lIns="0" tIns="9381" rIns="0" bIns="0" rtlCol="0">
              <a:spAutoFit/>
            </a:bodyPr>
            <a:lstStyle/>
            <a:p>
              <a:pPr marL="8527" algn="ctr" defTabSz="613875">
                <a:spcBef>
                  <a:spcPts val="74"/>
                </a:spcBef>
                <a:defRPr/>
              </a:pPr>
              <a:r>
                <a:rPr lang="en-US" sz="1108" spc="-20">
                  <a:solidFill>
                    <a:schemeClr val="bg1"/>
                  </a:solidFill>
                  <a:latin typeface="Segoe UI"/>
                  <a:ea typeface="Segoe UI" charset="0"/>
                  <a:cs typeface="Segoe UI" charset="0"/>
                </a:rPr>
                <a:t>CLASSIFY</a:t>
              </a:r>
              <a:endParaRPr sz="1108">
                <a:solidFill>
                  <a:schemeClr val="bg1"/>
                </a:solidFill>
                <a:latin typeface="Segoe UI"/>
                <a:ea typeface="Segoe UI" charset="0"/>
                <a:cs typeface="Segoe UI" charset="0"/>
              </a:endParaRPr>
            </a:p>
          </p:txBody>
        </p:sp>
      </p:grpSp>
      <p:grpSp>
        <p:nvGrpSpPr>
          <p:cNvPr id="55" name="Group 54">
            <a:extLst>
              <a:ext uri="{FF2B5EF4-FFF2-40B4-BE49-F238E27FC236}">
                <a16:creationId xmlns:a16="http://schemas.microsoft.com/office/drawing/2014/main" id="{C94AFDE3-BCFF-4053-B29F-8388ED7F822A}"/>
              </a:ext>
            </a:extLst>
          </p:cNvPr>
          <p:cNvGrpSpPr/>
          <p:nvPr/>
        </p:nvGrpSpPr>
        <p:grpSpPr>
          <a:xfrm>
            <a:off x="4261365" y="3576695"/>
            <a:ext cx="896297" cy="896297"/>
            <a:chOff x="4346548" y="3647939"/>
            <a:chExt cx="914400" cy="914400"/>
          </a:xfrm>
          <a:solidFill>
            <a:srgbClr val="0078D7"/>
          </a:solidFill>
        </p:grpSpPr>
        <p:sp>
          <p:nvSpPr>
            <p:cNvPr id="56" name="object 287">
              <a:extLst>
                <a:ext uri="{FF2B5EF4-FFF2-40B4-BE49-F238E27FC236}">
                  <a16:creationId xmlns:a16="http://schemas.microsoft.com/office/drawing/2014/main" id="{E1D18A5B-70BE-4CA3-B8F0-99BA0138D055}"/>
                </a:ext>
              </a:extLst>
            </p:cNvPr>
            <p:cNvSpPr/>
            <p:nvPr/>
          </p:nvSpPr>
          <p:spPr>
            <a:xfrm>
              <a:off x="4346548" y="3647939"/>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875">
                <a:defRPr/>
              </a:pPr>
              <a:endParaRPr sz="1209">
                <a:solidFill>
                  <a:schemeClr val="bg1"/>
                </a:solidFill>
                <a:latin typeface="Calibri"/>
              </a:endParaRPr>
            </a:p>
          </p:txBody>
        </p:sp>
        <p:sp>
          <p:nvSpPr>
            <p:cNvPr id="57" name="object 304">
              <a:extLst>
                <a:ext uri="{FF2B5EF4-FFF2-40B4-BE49-F238E27FC236}">
                  <a16:creationId xmlns:a16="http://schemas.microsoft.com/office/drawing/2014/main" id="{6D7AC968-F943-41E6-B30F-3C6F2EA91F29}"/>
                </a:ext>
              </a:extLst>
            </p:cNvPr>
            <p:cNvSpPr txBox="1"/>
            <p:nvPr/>
          </p:nvSpPr>
          <p:spPr>
            <a:xfrm>
              <a:off x="4395144" y="3989039"/>
              <a:ext cx="763913" cy="187044"/>
            </a:xfrm>
            <a:prstGeom prst="rect">
              <a:avLst/>
            </a:prstGeom>
            <a:grpFill/>
            <a:ln>
              <a:solidFill>
                <a:srgbClr val="0078D7"/>
              </a:solidFill>
            </a:ln>
          </p:spPr>
          <p:txBody>
            <a:bodyPr vert="horz" wrap="square" lIns="0" tIns="9381" rIns="0" bIns="0" rtlCol="0">
              <a:spAutoFit/>
            </a:bodyPr>
            <a:lstStyle/>
            <a:p>
              <a:pPr marL="8527" algn="ctr" defTabSz="613875">
                <a:spcBef>
                  <a:spcPts val="74"/>
                </a:spcBef>
                <a:defRPr/>
              </a:pPr>
              <a:r>
                <a:rPr lang="en-US" sz="1108" spc="-20">
                  <a:solidFill>
                    <a:schemeClr val="bg1"/>
                  </a:solidFill>
                  <a:latin typeface="Segoe UI"/>
                  <a:ea typeface="Segoe UI" charset="0"/>
                  <a:cs typeface="Segoe UI" charset="0"/>
                </a:rPr>
                <a:t>MONITOR</a:t>
              </a:r>
              <a:endParaRPr sz="1108">
                <a:solidFill>
                  <a:schemeClr val="bg1"/>
                </a:solidFill>
                <a:latin typeface="Segoe UI"/>
                <a:ea typeface="Segoe UI" charset="0"/>
                <a:cs typeface="Segoe UI" charset="0"/>
              </a:endParaRPr>
            </a:p>
          </p:txBody>
        </p:sp>
      </p:grpSp>
      <p:sp>
        <p:nvSpPr>
          <p:cNvPr id="58" name="object 304">
            <a:extLst>
              <a:ext uri="{FF2B5EF4-FFF2-40B4-BE49-F238E27FC236}">
                <a16:creationId xmlns:a16="http://schemas.microsoft.com/office/drawing/2014/main" id="{F1728A83-B7AC-483F-B681-5563C0D75C92}"/>
              </a:ext>
            </a:extLst>
          </p:cNvPr>
          <p:cNvSpPr txBox="1"/>
          <p:nvPr/>
        </p:nvSpPr>
        <p:spPr>
          <a:xfrm>
            <a:off x="5292061" y="3503065"/>
            <a:ext cx="1389024" cy="762841"/>
          </a:xfrm>
          <a:prstGeom prst="rect">
            <a:avLst/>
          </a:prstGeom>
        </p:spPr>
        <p:txBody>
          <a:bodyPr vert="horz" wrap="square" lIns="0" tIns="9381" rIns="0" bIns="0" rtlCol="0">
            <a:spAutoFit/>
          </a:bodyPr>
          <a:lstStyle/>
          <a:p>
            <a:pPr marL="8527" algn="ctr" defTabSz="613875">
              <a:spcBef>
                <a:spcPts val="74"/>
              </a:spcBef>
              <a:defRPr/>
            </a:pPr>
            <a:r>
              <a:rPr lang="en-US" sz="1600" spc="-20" dirty="0">
                <a:solidFill>
                  <a:schemeClr val="bg1"/>
                </a:solidFill>
                <a:latin typeface="Segoe UI Semilight"/>
                <a:cs typeface="Segoe UI"/>
              </a:rPr>
              <a:t>MICROSOFT’S</a:t>
            </a:r>
            <a:r>
              <a:rPr lang="en-US" sz="1600" b="1" spc="-20" dirty="0">
                <a:solidFill>
                  <a:schemeClr val="bg1"/>
                </a:solidFill>
                <a:latin typeface="Segoe UI Semilight"/>
                <a:cs typeface="Segoe UI"/>
              </a:rPr>
              <a:t> </a:t>
            </a:r>
            <a:r>
              <a:rPr lang="en-US" sz="1600" spc="-20" dirty="0">
                <a:solidFill>
                  <a:schemeClr val="bg1"/>
                </a:solidFill>
                <a:latin typeface="Segoe UI Semilight"/>
                <a:cs typeface="Segoe UI"/>
              </a:rPr>
              <a:t>INFORMATION</a:t>
            </a:r>
            <a:r>
              <a:rPr lang="en-US" sz="1600" b="1" spc="-20" dirty="0">
                <a:solidFill>
                  <a:schemeClr val="bg1"/>
                </a:solidFill>
                <a:latin typeface="Segoe UI Semilight"/>
                <a:cs typeface="Segoe UI"/>
              </a:rPr>
              <a:t> </a:t>
            </a:r>
            <a:r>
              <a:rPr lang="en-US" sz="1600" spc="-20" dirty="0">
                <a:solidFill>
                  <a:schemeClr val="bg1"/>
                </a:solidFill>
                <a:latin typeface="Segoe UI Semilight"/>
                <a:cs typeface="Segoe UI"/>
              </a:rPr>
              <a:t>PROTECTION</a:t>
            </a:r>
            <a:endParaRPr lang="en-US" sz="1600" dirty="0">
              <a:solidFill>
                <a:schemeClr val="bg1"/>
              </a:solidFill>
              <a:latin typeface="Segoe UI Semilight"/>
              <a:cs typeface="Segoe UI"/>
            </a:endParaRPr>
          </a:p>
        </p:txBody>
      </p:sp>
      <p:sp>
        <p:nvSpPr>
          <p:cNvPr id="59" name="object 43">
            <a:extLst>
              <a:ext uri="{FF2B5EF4-FFF2-40B4-BE49-F238E27FC236}">
                <a16:creationId xmlns:a16="http://schemas.microsoft.com/office/drawing/2014/main" id="{CC198683-87FE-4C93-B68C-EC0364D32B6F}"/>
              </a:ext>
            </a:extLst>
          </p:cNvPr>
          <p:cNvSpPr txBox="1"/>
          <p:nvPr/>
        </p:nvSpPr>
        <p:spPr>
          <a:xfrm>
            <a:off x="445469" y="3775274"/>
            <a:ext cx="3106114" cy="660915"/>
          </a:xfrm>
          <a:prstGeom prst="rect">
            <a:avLst/>
          </a:prstGeom>
          <a:noFill/>
        </p:spPr>
        <p:txBody>
          <a:bodyPr vert="horz" wrap="square" lIns="0" tIns="19614" rIns="0" bIns="0" rtlCol="0">
            <a:spAutoFit/>
          </a:bodyPr>
          <a:lstStyle>
            <a:defPPr>
              <a:defRPr lang="en-US"/>
            </a:defPPr>
            <a:lvl1pPr marL="8528" marR="3411" defTabSz="613993">
              <a:lnSpc>
                <a:spcPts val="1182"/>
              </a:lnSpc>
              <a:spcBef>
                <a:spcPts val="154"/>
              </a:spcBef>
              <a:defRPr sz="1007" b="1" spc="17">
                <a:solidFill>
                  <a:schemeClr val="accent6">
                    <a:lumMod val="75000"/>
                    <a:alpha val="47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WINDOWS INFORMATION PROTECTION</a:t>
            </a:r>
          </a:p>
          <a:p>
            <a:pPr marL="8360" marR="3344" defTabSz="601897">
              <a:lnSpc>
                <a:spcPts val="1159"/>
              </a:lnSpc>
              <a:spcBef>
                <a:spcPts val="151"/>
              </a:spcBef>
              <a:defRPr/>
            </a:pPr>
            <a:r>
              <a:rPr lang="en-US" dirty="0">
                <a:solidFill>
                  <a:schemeClr val="bg1"/>
                </a:solidFill>
              </a:rPr>
              <a:t>Separate personal vs. work data on Windows 10 devices and prevent work data from traveling to non-work locations</a:t>
            </a:r>
            <a:endParaRPr dirty="0">
              <a:solidFill>
                <a:schemeClr val="bg1"/>
              </a:solidFill>
            </a:endParaRPr>
          </a:p>
        </p:txBody>
      </p:sp>
      <p:cxnSp>
        <p:nvCxnSpPr>
          <p:cNvPr id="60" name="Straight Connector 59">
            <a:extLst>
              <a:ext uri="{FF2B5EF4-FFF2-40B4-BE49-F238E27FC236}">
                <a16:creationId xmlns:a16="http://schemas.microsoft.com/office/drawing/2014/main" id="{7ACD1276-6275-4CD4-8358-E55D45087988}"/>
              </a:ext>
            </a:extLst>
          </p:cNvPr>
          <p:cNvCxnSpPr>
            <a:endCxn id="44" idx="2"/>
          </p:cNvCxnSpPr>
          <p:nvPr/>
        </p:nvCxnSpPr>
        <p:spPr>
          <a:xfrm>
            <a:off x="455908" y="3981262"/>
            <a:ext cx="3153156" cy="604"/>
          </a:xfrm>
          <a:prstGeom prst="line">
            <a:avLst/>
          </a:prstGeom>
          <a:noFill/>
          <a:ln>
            <a:solidFill>
              <a:srgbClr val="353535"/>
            </a:solidFill>
          </a:ln>
        </p:spPr>
      </p:cxnSp>
      <p:sp>
        <p:nvSpPr>
          <p:cNvPr id="61" name="object 43">
            <a:extLst>
              <a:ext uri="{FF2B5EF4-FFF2-40B4-BE49-F238E27FC236}">
                <a16:creationId xmlns:a16="http://schemas.microsoft.com/office/drawing/2014/main" id="{CD4727D1-D799-44FA-A4DA-EC6406A15B4F}"/>
              </a:ext>
            </a:extLst>
          </p:cNvPr>
          <p:cNvSpPr txBox="1"/>
          <p:nvPr/>
        </p:nvSpPr>
        <p:spPr>
          <a:xfrm>
            <a:off x="445471" y="2817782"/>
            <a:ext cx="2954432" cy="507048"/>
          </a:xfrm>
          <a:prstGeom prst="rect">
            <a:avLst/>
          </a:prstGeom>
          <a:noFill/>
        </p:spPr>
        <p:txBody>
          <a:bodyPr vert="horz" wrap="square" lIns="0" tIns="19614" rIns="0" bIns="0" rtlCol="0">
            <a:spAutoFit/>
          </a:bodyPr>
          <a:lstStyle>
            <a:defPPr>
              <a:defRPr lang="en-US"/>
            </a:defPPr>
            <a:lvl1pPr marL="8528" marR="3411" defTabSz="613993">
              <a:lnSpc>
                <a:spcPts val="1182"/>
              </a:lnSpc>
              <a:spcBef>
                <a:spcPts val="154"/>
              </a:spcBef>
              <a:defRPr sz="1007" b="1" spc="17">
                <a:solidFill>
                  <a:schemeClr val="accent6">
                    <a:lumMod val="75000"/>
                    <a:alpha val="47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OFFICE 365 ADVANCED SECURITY MANAGEMENT</a:t>
            </a:r>
          </a:p>
          <a:p>
            <a:pPr marL="8360" marR="3344" defTabSz="601897">
              <a:lnSpc>
                <a:spcPts val="1159"/>
              </a:lnSpc>
              <a:spcBef>
                <a:spcPts val="151"/>
              </a:spcBef>
              <a:defRPr/>
            </a:pPr>
            <a:r>
              <a:rPr lang="en-US" dirty="0">
                <a:solidFill>
                  <a:schemeClr val="bg1"/>
                </a:solidFill>
              </a:rPr>
              <a:t>Visibility into Office 365 app usage and potential </a:t>
            </a:r>
            <a:br>
              <a:rPr lang="en-US" dirty="0">
                <a:solidFill>
                  <a:schemeClr val="bg1"/>
                </a:solidFill>
              </a:rPr>
            </a:br>
            <a:r>
              <a:rPr lang="en-US" dirty="0">
                <a:solidFill>
                  <a:schemeClr val="bg1"/>
                </a:solidFill>
              </a:rPr>
              <a:t>data abuse</a:t>
            </a:r>
            <a:endParaRPr dirty="0">
              <a:solidFill>
                <a:schemeClr val="bg1"/>
              </a:solidFill>
            </a:endParaRPr>
          </a:p>
        </p:txBody>
      </p:sp>
      <p:sp>
        <p:nvSpPr>
          <p:cNvPr id="62" name="object 49">
            <a:extLst>
              <a:ext uri="{FF2B5EF4-FFF2-40B4-BE49-F238E27FC236}">
                <a16:creationId xmlns:a16="http://schemas.microsoft.com/office/drawing/2014/main" id="{D96D82F9-AB73-406D-8992-DBD2DD4C3090}"/>
              </a:ext>
            </a:extLst>
          </p:cNvPr>
          <p:cNvSpPr/>
          <p:nvPr/>
        </p:nvSpPr>
        <p:spPr>
          <a:xfrm flipH="1" flipV="1">
            <a:off x="455905" y="3016015"/>
            <a:ext cx="3268044" cy="255103"/>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63" name="object 43">
            <a:extLst>
              <a:ext uri="{FF2B5EF4-FFF2-40B4-BE49-F238E27FC236}">
                <a16:creationId xmlns:a16="http://schemas.microsoft.com/office/drawing/2014/main" id="{61570976-52DB-4146-8F97-B446D2CEC9B4}"/>
              </a:ext>
            </a:extLst>
          </p:cNvPr>
          <p:cNvSpPr txBox="1"/>
          <p:nvPr/>
        </p:nvSpPr>
        <p:spPr>
          <a:xfrm>
            <a:off x="445469" y="1784449"/>
            <a:ext cx="3545382" cy="543795"/>
          </a:xfrm>
          <a:prstGeom prst="rect">
            <a:avLst/>
          </a:prstGeom>
          <a:noFill/>
        </p:spPr>
        <p:txBody>
          <a:bodyPr vert="horz" wrap="square" lIns="0" tIns="19614" rIns="0" bIns="0" rtlCol="0">
            <a:spAutoFit/>
          </a:bodyPr>
          <a:lstStyle/>
          <a:p>
            <a:pPr marL="8527" marR="3410" defTabSz="613875">
              <a:lnSpc>
                <a:spcPts val="1182"/>
              </a:lnSpc>
              <a:spcBef>
                <a:spcPts val="154"/>
              </a:spcBef>
              <a:defRPr/>
            </a:pPr>
            <a:r>
              <a:rPr lang="en-US" sz="1007" b="1" spc="17" dirty="0">
                <a:solidFill>
                  <a:schemeClr val="bg1"/>
                </a:solidFill>
                <a:latin typeface="Segoe UI Semilight"/>
                <a:cs typeface="Segoe UI"/>
              </a:rPr>
              <a:t>MICROSOFT CLOUD APP SECURITY</a:t>
            </a:r>
            <a:endParaRPr lang="en-US" sz="1007" dirty="0">
              <a:solidFill>
                <a:schemeClr val="bg1"/>
              </a:solidFill>
              <a:latin typeface="Segoe UI Semilight"/>
              <a:cs typeface="Segoe UI"/>
            </a:endParaRPr>
          </a:p>
          <a:p>
            <a:pPr marL="21741" marR="26431" defTabSz="613875">
              <a:lnSpc>
                <a:spcPct val="104700"/>
              </a:lnSpc>
              <a:spcBef>
                <a:spcPts val="600"/>
              </a:spcBef>
              <a:defRPr/>
            </a:pPr>
            <a:r>
              <a:rPr lang="en-US" sz="940" spc="-10" dirty="0">
                <a:solidFill>
                  <a:schemeClr val="bg1"/>
                </a:solidFill>
                <a:latin typeface="Segoe UI Semilight"/>
                <a:cs typeface="Segoe UI"/>
              </a:rPr>
              <a:t>Visibility into 15k+ cloud apps, data access &amp; usage, </a:t>
            </a:r>
            <a:br>
              <a:rPr lang="en-US" sz="940" spc="-10" dirty="0">
                <a:solidFill>
                  <a:schemeClr val="bg1"/>
                </a:solidFill>
                <a:latin typeface="Segoe UI Semilight"/>
                <a:cs typeface="Segoe UI"/>
              </a:rPr>
            </a:br>
            <a:r>
              <a:rPr lang="en-US" sz="940" spc="-10" dirty="0">
                <a:solidFill>
                  <a:schemeClr val="bg1"/>
                </a:solidFill>
                <a:latin typeface="Segoe UI Semilight"/>
                <a:cs typeface="Segoe UI"/>
              </a:rPr>
              <a:t>potential abuse</a:t>
            </a:r>
            <a:endParaRPr sz="940" dirty="0">
              <a:solidFill>
                <a:schemeClr val="bg1"/>
              </a:solidFill>
              <a:latin typeface="Segoe UI Semilight"/>
              <a:cs typeface="Segoe UI"/>
            </a:endParaRPr>
          </a:p>
        </p:txBody>
      </p:sp>
      <p:sp>
        <p:nvSpPr>
          <p:cNvPr id="64" name="object 49">
            <a:extLst>
              <a:ext uri="{FF2B5EF4-FFF2-40B4-BE49-F238E27FC236}">
                <a16:creationId xmlns:a16="http://schemas.microsoft.com/office/drawing/2014/main" id="{44EAE369-53C9-48A6-A306-A5116117FDB7}"/>
              </a:ext>
            </a:extLst>
          </p:cNvPr>
          <p:cNvSpPr/>
          <p:nvPr/>
        </p:nvSpPr>
        <p:spPr>
          <a:xfrm flipH="1" flipV="1">
            <a:off x="455906" y="1988723"/>
            <a:ext cx="3902345" cy="283738"/>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65" name="object 48">
            <a:extLst>
              <a:ext uri="{FF2B5EF4-FFF2-40B4-BE49-F238E27FC236}">
                <a16:creationId xmlns:a16="http://schemas.microsoft.com/office/drawing/2014/main" id="{C1EC0F5D-721F-4F81-85AE-D1406E5BCE8C}"/>
              </a:ext>
            </a:extLst>
          </p:cNvPr>
          <p:cNvSpPr txBox="1"/>
          <p:nvPr/>
        </p:nvSpPr>
        <p:spPr>
          <a:xfrm>
            <a:off x="445469" y="4774362"/>
            <a:ext cx="2726911" cy="844756"/>
          </a:xfrm>
          <a:prstGeom prst="rect">
            <a:avLst/>
          </a:prstGeom>
          <a:noFill/>
        </p:spPr>
        <p:txBody>
          <a:bodyPr vert="horz" wrap="square" lIns="0" tIns="20039" rIns="0" bIns="0" rtlCol="0">
            <a:spAutoFit/>
          </a:bodyPr>
          <a:lstStyle/>
          <a:p>
            <a:pPr marL="8527" marR="3410" indent="424" defTabSz="613875">
              <a:lnSpc>
                <a:spcPts val="1173"/>
              </a:lnSpc>
              <a:spcBef>
                <a:spcPts val="158"/>
              </a:spcBef>
              <a:defRPr/>
            </a:pPr>
            <a:r>
              <a:rPr lang="en-US" sz="2400" b="1" spc="10" baseline="1851" dirty="0">
                <a:solidFill>
                  <a:schemeClr val="accent6">
                    <a:lumMod val="60000"/>
                    <a:lumOff val="40000"/>
                  </a:schemeClr>
                </a:solidFill>
                <a:latin typeface="Segoe UI Semilight"/>
                <a:cs typeface="Segoe UI"/>
              </a:rPr>
              <a:t>MESSAGE ENCRYPTION</a:t>
            </a:r>
            <a:endParaRPr lang="en-US" sz="1400" b="1" dirty="0">
              <a:solidFill>
                <a:schemeClr val="accent6">
                  <a:lumMod val="60000"/>
                  <a:lumOff val="40000"/>
                </a:schemeClr>
              </a:solidFill>
              <a:latin typeface="Segoe UI Semilight"/>
              <a:cs typeface="Segoe UI"/>
            </a:endParaRPr>
          </a:p>
          <a:p>
            <a:pPr marL="19183" marR="18757" defTabSz="613875">
              <a:lnSpc>
                <a:spcPct val="104700"/>
              </a:lnSpc>
              <a:spcBef>
                <a:spcPts val="766"/>
              </a:spcBef>
              <a:defRPr/>
            </a:pPr>
            <a:r>
              <a:rPr lang="en-US" sz="1200" b="1" spc="-3" dirty="0">
                <a:solidFill>
                  <a:schemeClr val="accent6">
                    <a:lumMod val="60000"/>
                    <a:lumOff val="40000"/>
                  </a:schemeClr>
                </a:solidFill>
                <a:latin typeface="Segoe UI Semilight"/>
                <a:cs typeface="Segoe UI"/>
              </a:rPr>
              <a:t>Send encrypted emails in Office 365 to anyone – inside or outside of the company</a:t>
            </a:r>
            <a:endParaRPr sz="1200" b="1" dirty="0">
              <a:solidFill>
                <a:schemeClr val="accent6">
                  <a:lumMod val="60000"/>
                  <a:lumOff val="40000"/>
                </a:schemeClr>
              </a:solidFill>
              <a:latin typeface="Segoe UI Semilight"/>
              <a:cs typeface="Segoe UI"/>
            </a:endParaRPr>
          </a:p>
        </p:txBody>
      </p:sp>
      <p:sp>
        <p:nvSpPr>
          <p:cNvPr id="66" name="object 49">
            <a:extLst>
              <a:ext uri="{FF2B5EF4-FFF2-40B4-BE49-F238E27FC236}">
                <a16:creationId xmlns:a16="http://schemas.microsoft.com/office/drawing/2014/main" id="{F7530C09-04C3-4CE7-AE7D-C744DE2A1A9B}"/>
              </a:ext>
            </a:extLst>
          </p:cNvPr>
          <p:cNvSpPr/>
          <p:nvPr/>
        </p:nvSpPr>
        <p:spPr>
          <a:xfrm flipH="1">
            <a:off x="455905" y="4718980"/>
            <a:ext cx="3268044" cy="255103"/>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67" name="object 48">
            <a:extLst>
              <a:ext uri="{FF2B5EF4-FFF2-40B4-BE49-F238E27FC236}">
                <a16:creationId xmlns:a16="http://schemas.microsoft.com/office/drawing/2014/main" id="{591858C2-5712-4CDB-AAFF-B23D2EDF5EFA}"/>
              </a:ext>
            </a:extLst>
          </p:cNvPr>
          <p:cNvSpPr txBox="1"/>
          <p:nvPr/>
        </p:nvSpPr>
        <p:spPr>
          <a:xfrm>
            <a:off x="445469" y="5778336"/>
            <a:ext cx="3216429" cy="507048"/>
          </a:xfrm>
          <a:prstGeom prst="rect">
            <a:avLst/>
          </a:prstGeom>
          <a:noFill/>
        </p:spPr>
        <p:txBody>
          <a:bodyPr vert="horz" wrap="square" lIns="0" tIns="19614" rIns="0" bIns="0" rtlCol="0">
            <a:spAutoFit/>
          </a:bodyPr>
          <a:lstStyle>
            <a:defPPr>
              <a:defRPr lang="en-US"/>
            </a:defPPr>
            <a:lvl1pPr marL="8528" marR="3411" defTabSz="613993">
              <a:lnSpc>
                <a:spcPts val="1182"/>
              </a:lnSpc>
              <a:spcBef>
                <a:spcPts val="154"/>
              </a:spcBef>
              <a:defRPr sz="1007" b="1" spc="17">
                <a:solidFill>
                  <a:schemeClr val="accent6">
                    <a:lumMod val="75000"/>
                    <a:alpha val="47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CONDITIONAL ACCESS</a:t>
            </a:r>
          </a:p>
          <a:p>
            <a:pPr marL="8360" marR="3344" defTabSz="601897">
              <a:lnSpc>
                <a:spcPts val="1159"/>
              </a:lnSpc>
              <a:spcBef>
                <a:spcPts val="151"/>
              </a:spcBef>
              <a:defRPr/>
            </a:pPr>
            <a:r>
              <a:rPr lang="en-US" dirty="0">
                <a:solidFill>
                  <a:schemeClr val="bg1"/>
                </a:solidFill>
              </a:rPr>
              <a:t>Control access to files based on policy, such as identity, machine configuration, geo location</a:t>
            </a:r>
            <a:endParaRPr dirty="0">
              <a:solidFill>
                <a:schemeClr val="bg1"/>
              </a:solidFill>
            </a:endParaRPr>
          </a:p>
        </p:txBody>
      </p:sp>
      <p:sp>
        <p:nvSpPr>
          <p:cNvPr id="68" name="object 49">
            <a:extLst>
              <a:ext uri="{FF2B5EF4-FFF2-40B4-BE49-F238E27FC236}">
                <a16:creationId xmlns:a16="http://schemas.microsoft.com/office/drawing/2014/main" id="{4A3814C1-8B50-4D6A-8DE9-D1A4D050722A}"/>
              </a:ext>
            </a:extLst>
          </p:cNvPr>
          <p:cNvSpPr/>
          <p:nvPr/>
        </p:nvSpPr>
        <p:spPr>
          <a:xfrm flipH="1">
            <a:off x="455906" y="5691122"/>
            <a:ext cx="3902345" cy="283738"/>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69" name="object 43">
            <a:extLst>
              <a:ext uri="{FF2B5EF4-FFF2-40B4-BE49-F238E27FC236}">
                <a16:creationId xmlns:a16="http://schemas.microsoft.com/office/drawing/2014/main" id="{389B912F-5CB8-4B27-ABAC-F105A355AD1E}"/>
              </a:ext>
            </a:extLst>
          </p:cNvPr>
          <p:cNvSpPr txBox="1"/>
          <p:nvPr/>
        </p:nvSpPr>
        <p:spPr>
          <a:xfrm>
            <a:off x="8219916" y="3775274"/>
            <a:ext cx="3193610" cy="507048"/>
          </a:xfrm>
          <a:prstGeom prst="rect">
            <a:avLst/>
          </a:prstGeom>
          <a:noFill/>
        </p:spPr>
        <p:txBody>
          <a:bodyPr vert="horz" wrap="square" lIns="0" tIns="19614" rIns="0" bIns="0" rtlCol="0">
            <a:spAutoFit/>
          </a:bodyPr>
          <a:lstStyle>
            <a:defPPr>
              <a:defRPr lang="en-US"/>
            </a:defPPr>
            <a:lvl1pPr marL="8528" marR="3411" algn="r" defTabSz="613993">
              <a:lnSpc>
                <a:spcPts val="1182"/>
              </a:lnSpc>
              <a:spcBef>
                <a:spcPts val="154"/>
              </a:spcBef>
              <a:defRPr sz="1007" b="1" spc="17">
                <a:solidFill>
                  <a:schemeClr val="accent6">
                    <a:lumMod val="75000"/>
                    <a:alpha val="28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OFFICE APPS</a:t>
            </a:r>
          </a:p>
          <a:p>
            <a:pPr marL="8360" marR="3344" defTabSz="601897">
              <a:lnSpc>
                <a:spcPts val="1159"/>
              </a:lnSpc>
              <a:spcBef>
                <a:spcPts val="151"/>
              </a:spcBef>
              <a:defRPr/>
            </a:pPr>
            <a:r>
              <a:rPr lang="en-US" dirty="0">
                <a:solidFill>
                  <a:schemeClr val="bg1"/>
                </a:solidFill>
              </a:rPr>
              <a:t>Protect sensitive information while working in Excel, Word, PowerPoint, Outlook</a:t>
            </a:r>
          </a:p>
        </p:txBody>
      </p:sp>
      <p:cxnSp>
        <p:nvCxnSpPr>
          <p:cNvPr id="70" name="Straight Connector 69">
            <a:extLst>
              <a:ext uri="{FF2B5EF4-FFF2-40B4-BE49-F238E27FC236}">
                <a16:creationId xmlns:a16="http://schemas.microsoft.com/office/drawing/2014/main" id="{ABCC265D-D87C-4282-9C05-1AC4BBA6AF06}"/>
              </a:ext>
            </a:extLst>
          </p:cNvPr>
          <p:cNvCxnSpPr/>
          <p:nvPr/>
        </p:nvCxnSpPr>
        <p:spPr>
          <a:xfrm flipH="1">
            <a:off x="8283618" y="3981262"/>
            <a:ext cx="3123238" cy="0"/>
          </a:xfrm>
          <a:prstGeom prst="line">
            <a:avLst/>
          </a:prstGeom>
          <a:noFill/>
          <a:ln w="9525" cap="flat" cmpd="sng" algn="ctr">
            <a:solidFill>
              <a:srgbClr val="353535"/>
            </a:solidFill>
            <a:prstDash val="solid"/>
            <a:headEnd type="none"/>
            <a:tailEnd type="none"/>
          </a:ln>
          <a:effectLst/>
        </p:spPr>
      </p:cxnSp>
      <p:sp>
        <p:nvSpPr>
          <p:cNvPr id="71" name="object 43">
            <a:extLst>
              <a:ext uri="{FF2B5EF4-FFF2-40B4-BE49-F238E27FC236}">
                <a16:creationId xmlns:a16="http://schemas.microsoft.com/office/drawing/2014/main" id="{308514F9-DCA2-4898-B8AF-69A1C155C78E}"/>
              </a:ext>
            </a:extLst>
          </p:cNvPr>
          <p:cNvSpPr txBox="1"/>
          <p:nvPr/>
        </p:nvSpPr>
        <p:spPr>
          <a:xfrm>
            <a:off x="8219916" y="1461780"/>
            <a:ext cx="3193610" cy="507048"/>
          </a:xfrm>
          <a:prstGeom prst="rect">
            <a:avLst/>
          </a:prstGeom>
          <a:noFill/>
        </p:spPr>
        <p:txBody>
          <a:bodyPr vert="horz" wrap="square" lIns="0" tIns="19614" rIns="0" bIns="0" rtlCol="0">
            <a:spAutoFit/>
          </a:bodyPr>
          <a:lstStyle>
            <a:defPPr>
              <a:defRPr lang="en-US"/>
            </a:defPPr>
            <a:lvl1pPr marL="8528" marR="3411" algn="r" defTabSz="613993">
              <a:lnSpc>
                <a:spcPts val="1182"/>
              </a:lnSpc>
              <a:spcBef>
                <a:spcPts val="154"/>
              </a:spcBef>
              <a:defRPr sz="1007" b="1" spc="17">
                <a:solidFill>
                  <a:schemeClr val="accent6">
                    <a:lumMod val="75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AZURE INFORMATION PROTECTION</a:t>
            </a:r>
          </a:p>
          <a:p>
            <a:pPr marL="8360" marR="3344" defTabSz="601897">
              <a:lnSpc>
                <a:spcPts val="1159"/>
              </a:lnSpc>
              <a:spcBef>
                <a:spcPts val="151"/>
              </a:spcBef>
              <a:defRPr/>
            </a:pPr>
            <a:r>
              <a:rPr dirty="0">
                <a:solidFill>
                  <a:schemeClr val="bg1"/>
                </a:solidFill>
              </a:rPr>
              <a:t>Classify, label</a:t>
            </a:r>
            <a:r>
              <a:rPr lang="en-US" dirty="0">
                <a:solidFill>
                  <a:schemeClr val="bg1"/>
                </a:solidFill>
              </a:rPr>
              <a:t> &amp; protect files – beyond Office 365, including on-prem &amp; hybrid</a:t>
            </a:r>
            <a:endParaRPr dirty="0">
              <a:solidFill>
                <a:schemeClr val="bg1"/>
              </a:solidFill>
            </a:endParaRPr>
          </a:p>
        </p:txBody>
      </p:sp>
      <p:sp>
        <p:nvSpPr>
          <p:cNvPr id="72" name="object 49">
            <a:extLst>
              <a:ext uri="{FF2B5EF4-FFF2-40B4-BE49-F238E27FC236}">
                <a16:creationId xmlns:a16="http://schemas.microsoft.com/office/drawing/2014/main" id="{D6FE6A85-FB3B-42CA-A9BB-91EC206F933C}"/>
              </a:ext>
            </a:extLst>
          </p:cNvPr>
          <p:cNvSpPr/>
          <p:nvPr/>
        </p:nvSpPr>
        <p:spPr>
          <a:xfrm flipV="1">
            <a:off x="7189172" y="1666053"/>
            <a:ext cx="4222941" cy="355074"/>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73" name="object 49">
            <a:extLst>
              <a:ext uri="{FF2B5EF4-FFF2-40B4-BE49-F238E27FC236}">
                <a16:creationId xmlns:a16="http://schemas.microsoft.com/office/drawing/2014/main" id="{FA7CB474-F9D5-4E38-A6E4-342AB05C8AC3}"/>
              </a:ext>
            </a:extLst>
          </p:cNvPr>
          <p:cNvSpPr/>
          <p:nvPr/>
        </p:nvSpPr>
        <p:spPr>
          <a:xfrm flipV="1">
            <a:off x="7879322" y="2469272"/>
            <a:ext cx="3534861" cy="233043"/>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74" name="object 43">
            <a:extLst>
              <a:ext uri="{FF2B5EF4-FFF2-40B4-BE49-F238E27FC236}">
                <a16:creationId xmlns:a16="http://schemas.microsoft.com/office/drawing/2014/main" id="{11C914C0-E2F2-45CD-A8D7-361B3914DB87}"/>
              </a:ext>
            </a:extLst>
          </p:cNvPr>
          <p:cNvSpPr txBox="1"/>
          <p:nvPr/>
        </p:nvSpPr>
        <p:spPr>
          <a:xfrm>
            <a:off x="8219916" y="2277412"/>
            <a:ext cx="3193610" cy="507048"/>
          </a:xfrm>
          <a:prstGeom prst="rect">
            <a:avLst/>
          </a:prstGeom>
          <a:noFill/>
        </p:spPr>
        <p:txBody>
          <a:bodyPr vert="horz" wrap="square" lIns="0" tIns="19614" rIns="0" bIns="0" rtlCol="0">
            <a:spAutoFit/>
          </a:bodyPr>
          <a:lstStyle>
            <a:defPPr>
              <a:defRPr lang="en-US"/>
            </a:defPPr>
            <a:lvl1pPr marL="8528" marR="3411" algn="r" defTabSz="613993">
              <a:lnSpc>
                <a:spcPts val="1182"/>
              </a:lnSpc>
              <a:spcBef>
                <a:spcPts val="154"/>
              </a:spcBef>
              <a:defRPr sz="1007" b="1" spc="17">
                <a:solidFill>
                  <a:schemeClr val="accent6">
                    <a:lumMod val="75000"/>
                    <a:alpha val="28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OFFICE 365 DLP</a:t>
            </a:r>
          </a:p>
          <a:p>
            <a:pPr marL="8360" marR="3344" defTabSz="601897">
              <a:lnSpc>
                <a:spcPts val="1159"/>
              </a:lnSpc>
              <a:spcBef>
                <a:spcPts val="151"/>
              </a:spcBef>
              <a:defRPr/>
            </a:pPr>
            <a:r>
              <a:rPr lang="en-US" dirty="0">
                <a:solidFill>
                  <a:schemeClr val="bg1"/>
                </a:solidFill>
              </a:rPr>
              <a:t>Prevent data loss across Exchange Online, SharePoint Online, OneDrive for Business</a:t>
            </a:r>
          </a:p>
        </p:txBody>
      </p:sp>
      <p:sp>
        <p:nvSpPr>
          <p:cNvPr id="75" name="object 43">
            <a:extLst>
              <a:ext uri="{FF2B5EF4-FFF2-40B4-BE49-F238E27FC236}">
                <a16:creationId xmlns:a16="http://schemas.microsoft.com/office/drawing/2014/main" id="{7F65347E-73CA-4588-AB9C-3F17ECEEE05E}"/>
              </a:ext>
            </a:extLst>
          </p:cNvPr>
          <p:cNvSpPr txBox="1"/>
          <p:nvPr/>
        </p:nvSpPr>
        <p:spPr>
          <a:xfrm>
            <a:off x="8219916" y="3110967"/>
            <a:ext cx="3193610" cy="353182"/>
          </a:xfrm>
          <a:prstGeom prst="rect">
            <a:avLst/>
          </a:prstGeom>
          <a:noFill/>
        </p:spPr>
        <p:txBody>
          <a:bodyPr vert="horz" wrap="square" lIns="0" tIns="19614" rIns="0" bIns="0" rtlCol="0">
            <a:spAutoFit/>
          </a:bodyPr>
          <a:lstStyle>
            <a:defPPr>
              <a:defRPr lang="en-US"/>
            </a:defPPr>
            <a:lvl1pPr marL="8528" marR="3411" algn="r" defTabSz="613993">
              <a:lnSpc>
                <a:spcPts val="1182"/>
              </a:lnSpc>
              <a:spcBef>
                <a:spcPts val="154"/>
              </a:spcBef>
              <a:defRPr sz="1007" b="1" spc="17">
                <a:solidFill>
                  <a:schemeClr val="accent6">
                    <a:lumMod val="75000"/>
                    <a:alpha val="28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3rd PARTY APPLICATIONS</a:t>
            </a:r>
          </a:p>
          <a:p>
            <a:pPr marL="8360" marR="3344" defTabSz="601897">
              <a:lnSpc>
                <a:spcPts val="1159"/>
              </a:lnSpc>
              <a:spcBef>
                <a:spcPts val="151"/>
              </a:spcBef>
              <a:defRPr/>
            </a:pPr>
            <a:r>
              <a:rPr lang="en-US" dirty="0">
                <a:solidFill>
                  <a:schemeClr val="bg1"/>
                </a:solidFill>
              </a:rPr>
              <a:t>Enable ISVs to consume labels, apply protection</a:t>
            </a:r>
          </a:p>
        </p:txBody>
      </p:sp>
      <p:sp>
        <p:nvSpPr>
          <p:cNvPr id="76" name="object 49">
            <a:extLst>
              <a:ext uri="{FF2B5EF4-FFF2-40B4-BE49-F238E27FC236}">
                <a16:creationId xmlns:a16="http://schemas.microsoft.com/office/drawing/2014/main" id="{7FCA8308-9365-437E-84A6-65CA5F2C877B}"/>
              </a:ext>
            </a:extLst>
          </p:cNvPr>
          <p:cNvSpPr/>
          <p:nvPr/>
        </p:nvSpPr>
        <p:spPr>
          <a:xfrm flipV="1">
            <a:off x="8193028" y="3293866"/>
            <a:ext cx="3221156" cy="161339"/>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79" name="object 49">
            <a:extLst>
              <a:ext uri="{FF2B5EF4-FFF2-40B4-BE49-F238E27FC236}">
                <a16:creationId xmlns:a16="http://schemas.microsoft.com/office/drawing/2014/main" id="{5E5D745D-0989-4889-9293-61F3A47D0CA5}"/>
              </a:ext>
            </a:extLst>
          </p:cNvPr>
          <p:cNvSpPr/>
          <p:nvPr/>
        </p:nvSpPr>
        <p:spPr>
          <a:xfrm>
            <a:off x="8071079" y="4902602"/>
            <a:ext cx="3335775" cy="219919"/>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80" name="object 43">
            <a:extLst>
              <a:ext uri="{FF2B5EF4-FFF2-40B4-BE49-F238E27FC236}">
                <a16:creationId xmlns:a16="http://schemas.microsoft.com/office/drawing/2014/main" id="{B7895531-AD6E-4958-8130-E8859713BB14}"/>
              </a:ext>
            </a:extLst>
          </p:cNvPr>
          <p:cNvSpPr txBox="1"/>
          <p:nvPr/>
        </p:nvSpPr>
        <p:spPr>
          <a:xfrm>
            <a:off x="8389456" y="4930612"/>
            <a:ext cx="3025874" cy="507048"/>
          </a:xfrm>
          <a:prstGeom prst="rect">
            <a:avLst/>
          </a:prstGeom>
          <a:noFill/>
        </p:spPr>
        <p:txBody>
          <a:bodyPr vert="horz" wrap="square" lIns="0" tIns="19614" rIns="0" bIns="0" rtlCol="0">
            <a:spAutoFit/>
          </a:bodyPr>
          <a:lstStyle>
            <a:defPPr>
              <a:defRPr lang="en-US"/>
            </a:defPPr>
            <a:lvl1pPr marL="8528" marR="3411" algn="r" defTabSz="613993">
              <a:lnSpc>
                <a:spcPts val="1182"/>
              </a:lnSpc>
              <a:spcBef>
                <a:spcPts val="154"/>
              </a:spcBef>
              <a:defRPr sz="1007" b="1" spc="17">
                <a:solidFill>
                  <a:schemeClr val="accent6">
                    <a:lumMod val="75000"/>
                    <a:alpha val="28000"/>
                  </a:schemeClr>
                </a:solidFill>
                <a:latin typeface="Segoe UI Semilight"/>
                <a:cs typeface="Segoe UI"/>
              </a:defRPr>
            </a:lvl1pPr>
          </a:lstStyle>
          <a:p>
            <a:pPr marL="8360" marR="3344" defTabSz="601897">
              <a:lnSpc>
                <a:spcPts val="1159"/>
              </a:lnSpc>
              <a:spcBef>
                <a:spcPts val="151"/>
              </a:spcBef>
              <a:defRPr/>
            </a:pPr>
            <a:r>
              <a:rPr lang="en-US" dirty="0">
                <a:solidFill>
                  <a:schemeClr val="bg1"/>
                </a:solidFill>
              </a:rPr>
              <a:t>OFFICE 365 ADVANCED DATA GOVERNANCE</a:t>
            </a:r>
          </a:p>
          <a:p>
            <a:pPr marL="8360" marR="3344" defTabSz="601897">
              <a:lnSpc>
                <a:spcPts val="1159"/>
              </a:lnSpc>
              <a:spcBef>
                <a:spcPts val="151"/>
              </a:spcBef>
              <a:defRPr/>
            </a:pPr>
            <a:r>
              <a:rPr lang="en-US" dirty="0">
                <a:solidFill>
                  <a:schemeClr val="bg1"/>
                </a:solidFill>
              </a:rPr>
              <a:t>Apply retention and deletion policies to sensitive and important data in Office 365</a:t>
            </a:r>
          </a:p>
        </p:txBody>
      </p:sp>
      <p:sp>
        <p:nvSpPr>
          <p:cNvPr id="81" name="object 49">
            <a:extLst>
              <a:ext uri="{FF2B5EF4-FFF2-40B4-BE49-F238E27FC236}">
                <a16:creationId xmlns:a16="http://schemas.microsoft.com/office/drawing/2014/main" id="{CBC4B36E-317E-4845-ADC8-4880CBE8B379}"/>
              </a:ext>
            </a:extLst>
          </p:cNvPr>
          <p:cNvSpPr/>
          <p:nvPr/>
        </p:nvSpPr>
        <p:spPr>
          <a:xfrm>
            <a:off x="7189172" y="5946878"/>
            <a:ext cx="4222941" cy="355074"/>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875">
              <a:defRPr/>
            </a:pPr>
            <a:endParaRPr sz="1209" kern="0">
              <a:solidFill>
                <a:schemeClr val="bg1"/>
              </a:solidFill>
              <a:latin typeface="Calibri"/>
            </a:endParaRPr>
          </a:p>
        </p:txBody>
      </p:sp>
      <p:sp>
        <p:nvSpPr>
          <p:cNvPr id="82" name="object 43">
            <a:extLst>
              <a:ext uri="{FF2B5EF4-FFF2-40B4-BE49-F238E27FC236}">
                <a16:creationId xmlns:a16="http://schemas.microsoft.com/office/drawing/2014/main" id="{3581CA26-15FC-4B88-B4C3-794322BA9519}"/>
              </a:ext>
            </a:extLst>
          </p:cNvPr>
          <p:cNvSpPr txBox="1"/>
          <p:nvPr/>
        </p:nvSpPr>
        <p:spPr>
          <a:xfrm>
            <a:off x="8219916" y="6128053"/>
            <a:ext cx="3193610" cy="342073"/>
          </a:xfrm>
          <a:prstGeom prst="rect">
            <a:avLst/>
          </a:prstGeom>
          <a:noFill/>
        </p:spPr>
        <p:txBody>
          <a:bodyPr vert="horz" wrap="square" lIns="0" tIns="19614" rIns="0" bIns="0" rtlCol="0">
            <a:spAutoFit/>
          </a:bodyPr>
          <a:lstStyle/>
          <a:p>
            <a:pPr marL="8527" marR="3410" algn="r" defTabSz="613875">
              <a:lnSpc>
                <a:spcPts val="1182"/>
              </a:lnSpc>
              <a:spcBef>
                <a:spcPts val="154"/>
              </a:spcBef>
              <a:defRPr/>
            </a:pPr>
            <a:r>
              <a:rPr lang="en-US" sz="1007" b="1" spc="17" dirty="0">
                <a:solidFill>
                  <a:schemeClr val="bg1"/>
                </a:solidFill>
                <a:latin typeface="Segoe UI Semilight"/>
                <a:cs typeface="Segoe UI"/>
              </a:rPr>
              <a:t>SHAREPOINT &amp; GROUPS</a:t>
            </a:r>
          </a:p>
          <a:p>
            <a:pPr marL="8527" marR="3410" algn="r" defTabSz="613875">
              <a:lnSpc>
                <a:spcPts val="1182"/>
              </a:lnSpc>
              <a:spcBef>
                <a:spcPts val="154"/>
              </a:spcBef>
              <a:defRPr/>
            </a:pPr>
            <a:r>
              <a:rPr lang="en-US" sz="940" spc="-10" dirty="0">
                <a:solidFill>
                  <a:schemeClr val="bg1"/>
                </a:solidFill>
                <a:latin typeface="Segoe UI Semilight"/>
                <a:cs typeface="Segoe UI"/>
              </a:rPr>
              <a:t>Protect files in libraries and lists`</a:t>
            </a:r>
          </a:p>
        </p:txBody>
      </p:sp>
    </p:spTree>
    <p:extLst>
      <p:ext uri="{BB962C8B-B14F-4D97-AF65-F5344CB8AC3E}">
        <p14:creationId xmlns:p14="http://schemas.microsoft.com/office/powerpoint/2010/main" val="41822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2000" tmFilter="0, 0; .2, .5; .8, .5; 1, 0"/>
                                        <p:tgtEl>
                                          <p:spTgt spid="65"/>
                                        </p:tgtEl>
                                      </p:cBhvr>
                                    </p:animEffect>
                                    <p:animScale>
                                      <p:cBhvr>
                                        <p:cTn id="7" dur="100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775503" y="2437896"/>
            <a:ext cx="4490809" cy="4283731"/>
          </a:xfrm>
          <a:prstGeom prst="ellipse">
            <a:avLst/>
          </a:prstGeom>
          <a:solidFill>
            <a:schemeClr val="accent4">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grpSp>
        <p:nvGrpSpPr>
          <p:cNvPr id="22" name="Group 21"/>
          <p:cNvGrpSpPr/>
          <p:nvPr/>
        </p:nvGrpSpPr>
        <p:grpSpPr>
          <a:xfrm>
            <a:off x="6018803" y="1187939"/>
            <a:ext cx="2929035" cy="1229740"/>
            <a:chOff x="7312931" y="1462393"/>
            <a:chExt cx="2988192" cy="975875"/>
          </a:xfrm>
          <a:solidFill>
            <a:schemeClr val="tx2"/>
          </a:solidFill>
        </p:grpSpPr>
        <p:sp>
          <p:nvSpPr>
            <p:cNvPr id="90" name="Right Triangle 89"/>
            <p:cNvSpPr/>
            <p:nvPr/>
          </p:nvSpPr>
          <p:spPr bwMode="auto">
            <a:xfrm rot="10800000" flipH="1">
              <a:off x="7312931" y="2146789"/>
              <a:ext cx="514297" cy="291479"/>
            </a:xfrm>
            <a:prstGeom prst="r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sp>
          <p:nvSpPr>
            <p:cNvPr id="39" name="Text Placeholder 1"/>
            <p:cNvSpPr txBox="1">
              <a:spLocks/>
            </p:cNvSpPr>
            <p:nvPr/>
          </p:nvSpPr>
          <p:spPr>
            <a:xfrm>
              <a:off x="7314423" y="1462393"/>
              <a:ext cx="2986700" cy="729768"/>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Encrypt… without permissions</a:t>
              </a:r>
            </a:p>
          </p:txBody>
        </p:sp>
      </p:grpSp>
      <p:grpSp>
        <p:nvGrpSpPr>
          <p:cNvPr id="49" name="Group 48"/>
          <p:cNvGrpSpPr/>
          <p:nvPr/>
        </p:nvGrpSpPr>
        <p:grpSpPr>
          <a:xfrm>
            <a:off x="8112670" y="3130566"/>
            <a:ext cx="3106175" cy="970752"/>
            <a:chOff x="8076485" y="3341383"/>
            <a:chExt cx="3168909" cy="990358"/>
          </a:xfrm>
          <a:solidFill>
            <a:schemeClr val="tx1"/>
          </a:solidFill>
        </p:grpSpPr>
        <p:grpSp>
          <p:nvGrpSpPr>
            <p:cNvPr id="6" name="Group 5"/>
            <p:cNvGrpSpPr/>
            <p:nvPr/>
          </p:nvGrpSpPr>
          <p:grpSpPr>
            <a:xfrm>
              <a:off x="8076485" y="3341383"/>
              <a:ext cx="3168909" cy="990358"/>
              <a:chOff x="8005727" y="4409405"/>
              <a:chExt cx="3168909" cy="990358"/>
            </a:xfrm>
            <a:grpFill/>
          </p:grpSpPr>
          <p:sp>
            <p:nvSpPr>
              <p:cNvPr id="93" name="Rectangle 92"/>
              <p:cNvSpPr/>
              <p:nvPr/>
            </p:nvSpPr>
            <p:spPr bwMode="auto">
              <a:xfrm>
                <a:off x="8371871" y="4409405"/>
                <a:ext cx="2802765" cy="990358"/>
              </a:xfrm>
              <a:prstGeom prst="rect">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94" name="Right Triangle 93"/>
              <p:cNvSpPr/>
              <p:nvPr/>
            </p:nvSpPr>
            <p:spPr bwMode="auto">
              <a:xfrm rot="16200000">
                <a:off x="8005727" y="4667931"/>
                <a:ext cx="396945" cy="396945"/>
              </a:xfrm>
              <a:prstGeom prst="rtTriangle">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grpSp>
        <p:sp>
          <p:nvSpPr>
            <p:cNvPr id="96" name="Text Placeholder 1"/>
            <p:cNvSpPr txBox="1">
              <a:spLocks/>
            </p:cNvSpPr>
            <p:nvPr/>
          </p:nvSpPr>
          <p:spPr>
            <a:xfrm>
              <a:off x="8595282" y="3427453"/>
              <a:ext cx="2497458" cy="825119"/>
            </a:xfrm>
            <a:prstGeom prst="rect">
              <a:avLst/>
            </a:prstGeom>
            <a:no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000" dirty="0">
                  <a:solidFill>
                    <a:schemeClr val="bg2"/>
                  </a:solidFill>
                  <a:latin typeface="Segoe UI Semilight"/>
                </a:rPr>
                <a:t>Inconsistent workflow</a:t>
              </a:r>
            </a:p>
          </p:txBody>
        </p:sp>
      </p:grpSp>
      <p:grpSp>
        <p:nvGrpSpPr>
          <p:cNvPr id="13" name="Group 12"/>
          <p:cNvGrpSpPr/>
          <p:nvPr/>
        </p:nvGrpSpPr>
        <p:grpSpPr>
          <a:xfrm>
            <a:off x="8344115" y="5129186"/>
            <a:ext cx="3106175" cy="1138493"/>
            <a:chOff x="6904037" y="6034389"/>
            <a:chExt cx="3168909" cy="1161486"/>
          </a:xfrm>
          <a:solidFill>
            <a:schemeClr val="tx2"/>
          </a:solidFill>
        </p:grpSpPr>
        <p:grpSp>
          <p:nvGrpSpPr>
            <p:cNvPr id="97" name="Group 96"/>
            <p:cNvGrpSpPr/>
            <p:nvPr/>
          </p:nvGrpSpPr>
          <p:grpSpPr>
            <a:xfrm>
              <a:off x="6904037" y="6034389"/>
              <a:ext cx="3168909" cy="1161486"/>
              <a:chOff x="2276059" y="2794959"/>
              <a:chExt cx="3107056" cy="1138815"/>
            </a:xfrm>
            <a:grpFill/>
          </p:grpSpPr>
          <p:sp>
            <p:nvSpPr>
              <p:cNvPr id="98" name="Rectangle 97"/>
              <p:cNvSpPr/>
              <p:nvPr/>
            </p:nvSpPr>
            <p:spPr bwMode="auto">
              <a:xfrm>
                <a:off x="2635056" y="2794959"/>
                <a:ext cx="2748059" cy="1138815"/>
              </a:xfrm>
              <a:prstGeom prst="rect">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99" name="Right Triangle 98"/>
              <p:cNvSpPr/>
              <p:nvPr/>
            </p:nvSpPr>
            <p:spPr bwMode="auto">
              <a:xfrm rot="5400000" flipV="1">
                <a:off x="2276059" y="3058991"/>
                <a:ext cx="389197" cy="389197"/>
              </a:xfrm>
              <a:prstGeom prst="rtTriangle">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grpSp>
        <p:sp>
          <p:nvSpPr>
            <p:cNvPr id="38" name="Text Placeholder 1"/>
            <p:cNvSpPr txBox="1">
              <a:spLocks/>
            </p:cNvSpPr>
            <p:nvPr/>
          </p:nvSpPr>
          <p:spPr>
            <a:xfrm>
              <a:off x="7519952" y="6161226"/>
              <a:ext cx="2459666" cy="953183"/>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Complex configuration</a:t>
              </a:r>
            </a:p>
          </p:txBody>
        </p:sp>
      </p:grpSp>
      <p:sp>
        <p:nvSpPr>
          <p:cNvPr id="111" name="Right Triangle 110"/>
          <p:cNvSpPr/>
          <p:nvPr/>
        </p:nvSpPr>
        <p:spPr bwMode="auto">
          <a:xfrm>
            <a:off x="4604112" y="2282972"/>
            <a:ext cx="403365" cy="399008"/>
          </a:xfrm>
          <a:prstGeom prst="rtTriangle">
            <a:avLst/>
          </a:prstGeom>
          <a:solidFill>
            <a:schemeClr val="tx1"/>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40" name="Text Placeholder 1"/>
          <p:cNvSpPr txBox="1">
            <a:spLocks/>
          </p:cNvSpPr>
          <p:nvPr/>
        </p:nvSpPr>
        <p:spPr>
          <a:xfrm>
            <a:off x="1136034" y="1776827"/>
            <a:ext cx="3479383" cy="905153"/>
          </a:xfrm>
          <a:prstGeom prst="rect">
            <a:avLst/>
          </a:prstGeom>
          <a:solidFill>
            <a:schemeClr val="tx1"/>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353" dirty="0">
                <a:solidFill>
                  <a:schemeClr val="bg2"/>
                </a:solidFill>
                <a:latin typeface="Segoe UI Semilight"/>
              </a:rPr>
              <a:t>Incompatible devices/apps/platforms</a:t>
            </a:r>
          </a:p>
        </p:txBody>
      </p:sp>
      <p:sp>
        <p:nvSpPr>
          <p:cNvPr id="41" name="Text Placeholder 1"/>
          <p:cNvSpPr txBox="1">
            <a:spLocks/>
          </p:cNvSpPr>
          <p:nvPr/>
        </p:nvSpPr>
        <p:spPr>
          <a:xfrm>
            <a:off x="794430" y="3354298"/>
            <a:ext cx="2836402" cy="919611"/>
          </a:xfrm>
          <a:prstGeom prst="rect">
            <a:avLst/>
          </a:prstGeom>
          <a:solidFill>
            <a:schemeClr val="tx2"/>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Restricted key management</a:t>
            </a:r>
          </a:p>
        </p:txBody>
      </p:sp>
      <p:sp>
        <p:nvSpPr>
          <p:cNvPr id="119" name="Title 2"/>
          <p:cNvSpPr>
            <a:spLocks noGrp="1"/>
          </p:cNvSpPr>
          <p:nvPr>
            <p:ph type="title" idx="4294967295"/>
          </p:nvPr>
        </p:nvSpPr>
        <p:spPr>
          <a:xfrm>
            <a:off x="536575" y="287338"/>
            <a:ext cx="11655425" cy="898525"/>
          </a:xfrm>
        </p:spPr>
        <p:txBody>
          <a:bodyPr/>
          <a:lstStyle/>
          <a:p>
            <a:r>
              <a:rPr lang="en-US" dirty="0"/>
              <a:t>Existing solutions</a:t>
            </a:r>
          </a:p>
        </p:txBody>
      </p:sp>
      <p:sp>
        <p:nvSpPr>
          <p:cNvPr id="79" name="Rectangle 78"/>
          <p:cNvSpPr/>
          <p:nvPr/>
        </p:nvSpPr>
        <p:spPr>
          <a:xfrm>
            <a:off x="6116185" y="3683886"/>
            <a:ext cx="1697041" cy="2047967"/>
          </a:xfrm>
          <a:prstGeom prst="rect">
            <a:avLst/>
          </a:prstGeom>
        </p:spPr>
        <p:txBody>
          <a:bodyPr wrap="square">
            <a:spAutoFit/>
          </a:bodyPr>
          <a:lstStyle/>
          <a:p>
            <a:pPr defTabSz="914192">
              <a:lnSpc>
                <a:spcPct val="90000"/>
              </a:lnSpc>
              <a:spcBef>
                <a:spcPct val="20000"/>
              </a:spcBef>
              <a:buSzPct val="90000"/>
              <a:defRPr/>
            </a:pPr>
            <a:r>
              <a:rPr lang="en-US" sz="2400" b="1" dirty="0">
                <a:solidFill>
                  <a:srgbClr val="353535"/>
                </a:solidFill>
                <a:latin typeface="Segoe UI Light"/>
              </a:rPr>
              <a:t>Mail</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Encryption</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Solutions</a:t>
            </a:r>
          </a:p>
        </p:txBody>
      </p:sp>
      <p:grpSp>
        <p:nvGrpSpPr>
          <p:cNvPr id="80" name="Group 79"/>
          <p:cNvGrpSpPr/>
          <p:nvPr/>
        </p:nvGrpSpPr>
        <p:grpSpPr>
          <a:xfrm>
            <a:off x="4246627" y="3410863"/>
            <a:ext cx="1815938" cy="2404132"/>
            <a:chOff x="5326064" y="2597151"/>
            <a:chExt cx="1852613" cy="2452688"/>
          </a:xfrm>
        </p:grpSpPr>
        <p:grpSp>
          <p:nvGrpSpPr>
            <p:cNvPr id="81" name="Group 80"/>
            <p:cNvGrpSpPr>
              <a:grpSpLocks noChangeAspect="1"/>
            </p:cNvGrpSpPr>
            <p:nvPr/>
          </p:nvGrpSpPr>
          <p:grpSpPr bwMode="auto">
            <a:xfrm>
              <a:off x="5402264" y="2636839"/>
              <a:ext cx="1776413" cy="2413000"/>
              <a:chOff x="3403" y="1661"/>
              <a:chExt cx="1119" cy="1520"/>
            </a:xfrm>
          </p:grpSpPr>
          <p:sp>
            <p:nvSpPr>
              <p:cNvPr id="108" name="Rectangle 6"/>
              <p:cNvSpPr>
                <a:spLocks noChangeArrowheads="1"/>
              </p:cNvSpPr>
              <p:nvPr/>
            </p:nvSpPr>
            <p:spPr bwMode="auto">
              <a:xfrm>
                <a:off x="3751" y="2748"/>
                <a:ext cx="685" cy="433"/>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9" name="Rectangle 7"/>
              <p:cNvSpPr>
                <a:spLocks noChangeArrowheads="1"/>
              </p:cNvSpPr>
              <p:nvPr/>
            </p:nvSpPr>
            <p:spPr bwMode="auto">
              <a:xfrm>
                <a:off x="3792" y="2792"/>
                <a:ext cx="601" cy="34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2" name="Rectangle 8"/>
              <p:cNvSpPr>
                <a:spLocks noChangeArrowheads="1"/>
              </p:cNvSpPr>
              <p:nvPr/>
            </p:nvSpPr>
            <p:spPr bwMode="auto">
              <a:xfrm>
                <a:off x="3573" y="2799"/>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3" name="Rectangle 9"/>
              <p:cNvSpPr>
                <a:spLocks noChangeArrowheads="1"/>
              </p:cNvSpPr>
              <p:nvPr/>
            </p:nvSpPr>
            <p:spPr bwMode="auto">
              <a:xfrm>
                <a:off x="3561" y="2787"/>
                <a:ext cx="187" cy="18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4" name="Freeform 10"/>
              <p:cNvSpPr>
                <a:spLocks noEditPoints="1"/>
              </p:cNvSpPr>
              <p:nvPr/>
            </p:nvSpPr>
            <p:spPr bwMode="auto">
              <a:xfrm>
                <a:off x="3558" y="2784"/>
                <a:ext cx="193" cy="191"/>
              </a:xfrm>
              <a:custGeom>
                <a:avLst/>
                <a:gdLst>
                  <a:gd name="T0" fmla="*/ 188 w 193"/>
                  <a:gd name="T1" fmla="*/ 185 h 191"/>
                  <a:gd name="T2" fmla="*/ 5 w 193"/>
                  <a:gd name="T3" fmla="*/ 185 h 191"/>
                  <a:gd name="T4" fmla="*/ 5 w 193"/>
                  <a:gd name="T5" fmla="*/ 5 h 191"/>
                  <a:gd name="T6" fmla="*/ 188 w 193"/>
                  <a:gd name="T7" fmla="*/ 5 h 191"/>
                  <a:gd name="T8" fmla="*/ 188 w 193"/>
                  <a:gd name="T9" fmla="*/ 185 h 191"/>
                  <a:gd name="T10" fmla="*/ 193 w 193"/>
                  <a:gd name="T11" fmla="*/ 0 h 191"/>
                  <a:gd name="T12" fmla="*/ 188 w 193"/>
                  <a:gd name="T13" fmla="*/ 0 h 191"/>
                  <a:gd name="T14" fmla="*/ 5 w 193"/>
                  <a:gd name="T15" fmla="*/ 0 h 191"/>
                  <a:gd name="T16" fmla="*/ 0 w 193"/>
                  <a:gd name="T17" fmla="*/ 0 h 191"/>
                  <a:gd name="T18" fmla="*/ 0 w 193"/>
                  <a:gd name="T19" fmla="*/ 5 h 191"/>
                  <a:gd name="T20" fmla="*/ 0 w 193"/>
                  <a:gd name="T21" fmla="*/ 185 h 191"/>
                  <a:gd name="T22" fmla="*/ 0 w 193"/>
                  <a:gd name="T23" fmla="*/ 191 h 191"/>
                  <a:gd name="T24" fmla="*/ 5 w 193"/>
                  <a:gd name="T25" fmla="*/ 191 h 191"/>
                  <a:gd name="T26" fmla="*/ 188 w 193"/>
                  <a:gd name="T27" fmla="*/ 191 h 191"/>
                  <a:gd name="T28" fmla="*/ 193 w 193"/>
                  <a:gd name="T29" fmla="*/ 191 h 191"/>
                  <a:gd name="T30" fmla="*/ 193 w 193"/>
                  <a:gd name="T31" fmla="*/ 185 h 191"/>
                  <a:gd name="T32" fmla="*/ 193 w 193"/>
                  <a:gd name="T33" fmla="*/ 5 h 191"/>
                  <a:gd name="T34" fmla="*/ 193 w 19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1">
                    <a:moveTo>
                      <a:pt x="188" y="185"/>
                    </a:moveTo>
                    <a:lnTo>
                      <a:pt x="5" y="185"/>
                    </a:lnTo>
                    <a:lnTo>
                      <a:pt x="5" y="5"/>
                    </a:lnTo>
                    <a:lnTo>
                      <a:pt x="188" y="5"/>
                    </a:lnTo>
                    <a:lnTo>
                      <a:pt x="188" y="185"/>
                    </a:lnTo>
                    <a:close/>
                    <a:moveTo>
                      <a:pt x="193" y="0"/>
                    </a:moveTo>
                    <a:lnTo>
                      <a:pt x="188" y="0"/>
                    </a:lnTo>
                    <a:lnTo>
                      <a:pt x="5" y="0"/>
                    </a:lnTo>
                    <a:lnTo>
                      <a:pt x="0" y="0"/>
                    </a:lnTo>
                    <a:lnTo>
                      <a:pt x="0" y="5"/>
                    </a:lnTo>
                    <a:lnTo>
                      <a:pt x="0" y="185"/>
                    </a:lnTo>
                    <a:lnTo>
                      <a:pt x="0" y="191"/>
                    </a:lnTo>
                    <a:lnTo>
                      <a:pt x="5" y="191"/>
                    </a:lnTo>
                    <a:lnTo>
                      <a:pt x="188" y="191"/>
                    </a:lnTo>
                    <a:lnTo>
                      <a:pt x="193" y="191"/>
                    </a:lnTo>
                    <a:lnTo>
                      <a:pt x="193" y="185"/>
                    </a:lnTo>
                    <a:lnTo>
                      <a:pt x="193" y="5"/>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5" name="Freeform 11"/>
              <p:cNvSpPr>
                <a:spLocks/>
              </p:cNvSpPr>
              <p:nvPr/>
            </p:nvSpPr>
            <p:spPr bwMode="auto">
              <a:xfrm>
                <a:off x="3417" y="2913"/>
                <a:ext cx="133" cy="268"/>
              </a:xfrm>
              <a:custGeom>
                <a:avLst/>
                <a:gdLst>
                  <a:gd name="T0" fmla="*/ 5 w 137"/>
                  <a:gd name="T1" fmla="*/ 0 h 277"/>
                  <a:gd name="T2" fmla="*/ 0 w 137"/>
                  <a:gd name="T3" fmla="*/ 6 h 277"/>
                  <a:gd name="T4" fmla="*/ 0 w 137"/>
                  <a:gd name="T5" fmla="*/ 272 h 277"/>
                  <a:gd name="T6" fmla="*/ 5 w 137"/>
                  <a:gd name="T7" fmla="*/ 277 h 277"/>
                  <a:gd name="T8" fmla="*/ 132 w 137"/>
                  <a:gd name="T9" fmla="*/ 277 h 277"/>
                  <a:gd name="T10" fmla="*/ 137 w 137"/>
                  <a:gd name="T11" fmla="*/ 272 h 277"/>
                  <a:gd name="T12" fmla="*/ 137 w 137"/>
                  <a:gd name="T13" fmla="*/ 6 h 277"/>
                  <a:gd name="T14" fmla="*/ 132 w 137"/>
                  <a:gd name="T15" fmla="*/ 0 h 277"/>
                  <a:gd name="T16" fmla="*/ 16 w 137"/>
                  <a:gd name="T17" fmla="*/ 0 h 277"/>
                  <a:gd name="T18" fmla="*/ 5 w 137"/>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77">
                    <a:moveTo>
                      <a:pt x="5" y="0"/>
                    </a:moveTo>
                    <a:cubicBezTo>
                      <a:pt x="5" y="0"/>
                      <a:pt x="0" y="0"/>
                      <a:pt x="0" y="6"/>
                    </a:cubicBezTo>
                    <a:cubicBezTo>
                      <a:pt x="0" y="272"/>
                      <a:pt x="0" y="272"/>
                      <a:pt x="0" y="272"/>
                    </a:cubicBezTo>
                    <a:cubicBezTo>
                      <a:pt x="0" y="272"/>
                      <a:pt x="0" y="277"/>
                      <a:pt x="5" y="277"/>
                    </a:cubicBezTo>
                    <a:cubicBezTo>
                      <a:pt x="132" y="277"/>
                      <a:pt x="132" y="277"/>
                      <a:pt x="132" y="277"/>
                    </a:cubicBezTo>
                    <a:cubicBezTo>
                      <a:pt x="132" y="277"/>
                      <a:pt x="137" y="277"/>
                      <a:pt x="137" y="272"/>
                    </a:cubicBezTo>
                    <a:cubicBezTo>
                      <a:pt x="137" y="6"/>
                      <a:pt x="137" y="6"/>
                      <a:pt x="137" y="6"/>
                    </a:cubicBezTo>
                    <a:cubicBezTo>
                      <a:pt x="137" y="6"/>
                      <a:pt x="137" y="0"/>
                      <a:pt x="132" y="0"/>
                    </a:cubicBezTo>
                    <a:cubicBezTo>
                      <a:pt x="16" y="0"/>
                      <a:pt x="16" y="0"/>
                      <a:pt x="16" y="0"/>
                    </a:cubicBezTo>
                    <a:lnTo>
                      <a:pt x="5"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6" name="Rectangle 12"/>
              <p:cNvSpPr>
                <a:spLocks noChangeArrowheads="1"/>
              </p:cNvSpPr>
              <p:nvPr/>
            </p:nvSpPr>
            <p:spPr bwMode="auto">
              <a:xfrm>
                <a:off x="3430" y="2972"/>
                <a:ext cx="107" cy="16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7" name="Freeform 13"/>
              <p:cNvSpPr>
                <a:spLocks/>
              </p:cNvSpPr>
              <p:nvPr/>
            </p:nvSpPr>
            <p:spPr bwMode="auto">
              <a:xfrm>
                <a:off x="3403" y="1661"/>
                <a:ext cx="638" cy="504"/>
              </a:xfrm>
              <a:custGeom>
                <a:avLst/>
                <a:gdLst>
                  <a:gd name="T0" fmla="*/ 638 w 638"/>
                  <a:gd name="T1" fmla="*/ 400 h 504"/>
                  <a:gd name="T2" fmla="*/ 638 w 638"/>
                  <a:gd name="T3" fmla="*/ 0 h 504"/>
                  <a:gd name="T4" fmla="*/ 0 w 638"/>
                  <a:gd name="T5" fmla="*/ 0 h 504"/>
                  <a:gd name="T6" fmla="*/ 0 w 638"/>
                  <a:gd name="T7" fmla="*/ 400 h 504"/>
                  <a:gd name="T8" fmla="*/ 301 w 638"/>
                  <a:gd name="T9" fmla="*/ 423 h 504"/>
                  <a:gd name="T10" fmla="*/ 291 w 638"/>
                  <a:gd name="T11" fmla="*/ 492 h 504"/>
                  <a:gd name="T12" fmla="*/ 214 w 638"/>
                  <a:gd name="T13" fmla="*/ 492 h 504"/>
                  <a:gd name="T14" fmla="*/ 214 w 638"/>
                  <a:gd name="T15" fmla="*/ 504 h 504"/>
                  <a:gd name="T16" fmla="*/ 428 w 638"/>
                  <a:gd name="T17" fmla="*/ 504 h 504"/>
                  <a:gd name="T18" fmla="*/ 428 w 638"/>
                  <a:gd name="T19" fmla="*/ 492 h 504"/>
                  <a:gd name="T20" fmla="*/ 348 w 638"/>
                  <a:gd name="T21" fmla="*/ 492 h 504"/>
                  <a:gd name="T22" fmla="*/ 337 w 638"/>
                  <a:gd name="T23" fmla="*/ 423 h 504"/>
                  <a:gd name="T24" fmla="*/ 638 w 638"/>
                  <a:gd name="T25" fmla="*/ 40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504">
                    <a:moveTo>
                      <a:pt x="638" y="400"/>
                    </a:moveTo>
                    <a:lnTo>
                      <a:pt x="638" y="0"/>
                    </a:lnTo>
                    <a:lnTo>
                      <a:pt x="0" y="0"/>
                    </a:lnTo>
                    <a:lnTo>
                      <a:pt x="0" y="400"/>
                    </a:lnTo>
                    <a:lnTo>
                      <a:pt x="301" y="423"/>
                    </a:lnTo>
                    <a:lnTo>
                      <a:pt x="291" y="492"/>
                    </a:lnTo>
                    <a:lnTo>
                      <a:pt x="214" y="492"/>
                    </a:lnTo>
                    <a:lnTo>
                      <a:pt x="214" y="504"/>
                    </a:lnTo>
                    <a:lnTo>
                      <a:pt x="428" y="504"/>
                    </a:lnTo>
                    <a:lnTo>
                      <a:pt x="428" y="492"/>
                    </a:lnTo>
                    <a:lnTo>
                      <a:pt x="348" y="492"/>
                    </a:lnTo>
                    <a:lnTo>
                      <a:pt x="337" y="423"/>
                    </a:lnTo>
                    <a:lnTo>
                      <a:pt x="638" y="40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8" name="Rectangle 14"/>
              <p:cNvSpPr>
                <a:spLocks noChangeArrowheads="1"/>
              </p:cNvSpPr>
              <p:nvPr/>
            </p:nvSpPr>
            <p:spPr bwMode="auto">
              <a:xfrm>
                <a:off x="3445" y="1700"/>
                <a:ext cx="557" cy="321"/>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0" name="Freeform 17"/>
              <p:cNvSpPr>
                <a:spLocks noEditPoints="1"/>
              </p:cNvSpPr>
              <p:nvPr/>
            </p:nvSpPr>
            <p:spPr bwMode="auto">
              <a:xfrm>
                <a:off x="3453" y="2102"/>
                <a:ext cx="192" cy="191"/>
              </a:xfrm>
              <a:custGeom>
                <a:avLst/>
                <a:gdLst>
                  <a:gd name="T0" fmla="*/ 187 w 192"/>
                  <a:gd name="T1" fmla="*/ 186 h 191"/>
                  <a:gd name="T2" fmla="*/ 5 w 192"/>
                  <a:gd name="T3" fmla="*/ 186 h 191"/>
                  <a:gd name="T4" fmla="*/ 5 w 192"/>
                  <a:gd name="T5" fmla="*/ 5 h 191"/>
                  <a:gd name="T6" fmla="*/ 187 w 192"/>
                  <a:gd name="T7" fmla="*/ 5 h 191"/>
                  <a:gd name="T8" fmla="*/ 187 w 192"/>
                  <a:gd name="T9" fmla="*/ 186 h 191"/>
                  <a:gd name="T10" fmla="*/ 192 w 192"/>
                  <a:gd name="T11" fmla="*/ 0 h 191"/>
                  <a:gd name="T12" fmla="*/ 187 w 192"/>
                  <a:gd name="T13" fmla="*/ 0 h 191"/>
                  <a:gd name="T14" fmla="*/ 5 w 192"/>
                  <a:gd name="T15" fmla="*/ 0 h 191"/>
                  <a:gd name="T16" fmla="*/ 0 w 192"/>
                  <a:gd name="T17" fmla="*/ 0 h 191"/>
                  <a:gd name="T18" fmla="*/ 0 w 192"/>
                  <a:gd name="T19" fmla="*/ 5 h 191"/>
                  <a:gd name="T20" fmla="*/ 0 w 192"/>
                  <a:gd name="T21" fmla="*/ 186 h 191"/>
                  <a:gd name="T22" fmla="*/ 0 w 192"/>
                  <a:gd name="T23" fmla="*/ 191 h 191"/>
                  <a:gd name="T24" fmla="*/ 5 w 192"/>
                  <a:gd name="T25" fmla="*/ 191 h 191"/>
                  <a:gd name="T26" fmla="*/ 187 w 192"/>
                  <a:gd name="T27" fmla="*/ 191 h 191"/>
                  <a:gd name="T28" fmla="*/ 192 w 192"/>
                  <a:gd name="T29" fmla="*/ 191 h 191"/>
                  <a:gd name="T30" fmla="*/ 192 w 192"/>
                  <a:gd name="T31" fmla="*/ 186 h 191"/>
                  <a:gd name="T32" fmla="*/ 192 w 192"/>
                  <a:gd name="T33" fmla="*/ 5 h 191"/>
                  <a:gd name="T34" fmla="*/ 192 w 192"/>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1">
                    <a:moveTo>
                      <a:pt x="187" y="186"/>
                    </a:moveTo>
                    <a:lnTo>
                      <a:pt x="5" y="186"/>
                    </a:lnTo>
                    <a:lnTo>
                      <a:pt x="5" y="5"/>
                    </a:lnTo>
                    <a:lnTo>
                      <a:pt x="187" y="5"/>
                    </a:lnTo>
                    <a:lnTo>
                      <a:pt x="187" y="186"/>
                    </a:lnTo>
                    <a:close/>
                    <a:moveTo>
                      <a:pt x="192" y="0"/>
                    </a:moveTo>
                    <a:lnTo>
                      <a:pt x="187" y="0"/>
                    </a:lnTo>
                    <a:lnTo>
                      <a:pt x="5" y="0"/>
                    </a:lnTo>
                    <a:lnTo>
                      <a:pt x="0" y="0"/>
                    </a:lnTo>
                    <a:lnTo>
                      <a:pt x="0" y="5"/>
                    </a:lnTo>
                    <a:lnTo>
                      <a:pt x="0" y="186"/>
                    </a:lnTo>
                    <a:lnTo>
                      <a:pt x="0" y="191"/>
                    </a:lnTo>
                    <a:lnTo>
                      <a:pt x="5" y="191"/>
                    </a:lnTo>
                    <a:lnTo>
                      <a:pt x="187" y="191"/>
                    </a:lnTo>
                    <a:lnTo>
                      <a:pt x="192" y="191"/>
                    </a:lnTo>
                    <a:lnTo>
                      <a:pt x="192" y="186"/>
                    </a:lnTo>
                    <a:lnTo>
                      <a:pt x="192" y="5"/>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1" name="Freeform 19"/>
              <p:cNvSpPr>
                <a:spLocks/>
              </p:cNvSpPr>
              <p:nvPr/>
            </p:nvSpPr>
            <p:spPr bwMode="auto">
              <a:xfrm>
                <a:off x="3743" y="3031"/>
                <a:ext cx="21" cy="22"/>
              </a:xfrm>
              <a:custGeom>
                <a:avLst/>
                <a:gdLst>
                  <a:gd name="T0" fmla="*/ 13 w 21"/>
                  <a:gd name="T1" fmla="*/ 22 h 22"/>
                  <a:gd name="T2" fmla="*/ 0 w 21"/>
                  <a:gd name="T3" fmla="*/ 5 h 22"/>
                  <a:gd name="T4" fmla="*/ 10 w 21"/>
                  <a:gd name="T5" fmla="*/ 0 h 22"/>
                  <a:gd name="T6" fmla="*/ 21 w 21"/>
                  <a:gd name="T7" fmla="*/ 17 h 22"/>
                  <a:gd name="T8" fmla="*/ 13 w 21"/>
                  <a:gd name="T9" fmla="*/ 22 h 22"/>
                </a:gdLst>
                <a:ahLst/>
                <a:cxnLst>
                  <a:cxn ang="0">
                    <a:pos x="T0" y="T1"/>
                  </a:cxn>
                  <a:cxn ang="0">
                    <a:pos x="T2" y="T3"/>
                  </a:cxn>
                  <a:cxn ang="0">
                    <a:pos x="T4" y="T5"/>
                  </a:cxn>
                  <a:cxn ang="0">
                    <a:pos x="T6" y="T7"/>
                  </a:cxn>
                  <a:cxn ang="0">
                    <a:pos x="T8" y="T9"/>
                  </a:cxn>
                </a:cxnLst>
                <a:rect l="0" t="0" r="r" b="b"/>
                <a:pathLst>
                  <a:path w="21" h="22">
                    <a:moveTo>
                      <a:pt x="13" y="22"/>
                    </a:moveTo>
                    <a:lnTo>
                      <a:pt x="0" y="5"/>
                    </a:lnTo>
                    <a:lnTo>
                      <a:pt x="10" y="0"/>
                    </a:lnTo>
                    <a:lnTo>
                      <a:pt x="21" y="17"/>
                    </a:lnTo>
                    <a:lnTo>
                      <a:pt x="1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2" name="Oval 20"/>
              <p:cNvSpPr>
                <a:spLocks noChangeArrowheads="1"/>
              </p:cNvSpPr>
              <p:nvPr/>
            </p:nvSpPr>
            <p:spPr bwMode="auto">
              <a:xfrm>
                <a:off x="3907" y="2964"/>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3" name="Freeform 21"/>
              <p:cNvSpPr>
                <a:spLocks/>
              </p:cNvSpPr>
              <p:nvPr/>
            </p:nvSpPr>
            <p:spPr bwMode="auto">
              <a:xfrm>
                <a:off x="3907" y="2944"/>
                <a:ext cx="19" cy="20"/>
              </a:xfrm>
              <a:custGeom>
                <a:avLst/>
                <a:gdLst>
                  <a:gd name="T0" fmla="*/ 8 w 19"/>
                  <a:gd name="T1" fmla="*/ 3 h 21"/>
                  <a:gd name="T2" fmla="*/ 19 w 19"/>
                  <a:gd name="T3" fmla="*/ 11 h 21"/>
                  <a:gd name="T4" fmla="*/ 8 w 19"/>
                  <a:gd name="T5" fmla="*/ 21 h 21"/>
                  <a:gd name="T6" fmla="*/ 0 w 19"/>
                  <a:gd name="T7" fmla="*/ 11 h 21"/>
                  <a:gd name="T8" fmla="*/ 8 w 19"/>
                  <a:gd name="T9" fmla="*/ 3 h 21"/>
                </a:gdLst>
                <a:ahLst/>
                <a:cxnLst>
                  <a:cxn ang="0">
                    <a:pos x="T0" y="T1"/>
                  </a:cxn>
                  <a:cxn ang="0">
                    <a:pos x="T2" y="T3"/>
                  </a:cxn>
                  <a:cxn ang="0">
                    <a:pos x="T4" y="T5"/>
                  </a:cxn>
                  <a:cxn ang="0">
                    <a:pos x="T6" y="T7"/>
                  </a:cxn>
                  <a:cxn ang="0">
                    <a:pos x="T8" y="T9"/>
                  </a:cxn>
                </a:cxnLst>
                <a:rect l="0" t="0" r="r" b="b"/>
                <a:pathLst>
                  <a:path w="19" h="21">
                    <a:moveTo>
                      <a:pt x="8" y="3"/>
                    </a:moveTo>
                    <a:cubicBezTo>
                      <a:pt x="13" y="0"/>
                      <a:pt x="19" y="5"/>
                      <a:pt x="19" y="11"/>
                    </a:cubicBezTo>
                    <a:cubicBezTo>
                      <a:pt x="19" y="16"/>
                      <a:pt x="13" y="21"/>
                      <a:pt x="8" y="21"/>
                    </a:cubicBezTo>
                    <a:cubicBezTo>
                      <a:pt x="3" y="21"/>
                      <a:pt x="0" y="16"/>
                      <a:pt x="0" y="11"/>
                    </a:cubicBezTo>
                    <a:cubicBezTo>
                      <a:pt x="0" y="5"/>
                      <a:pt x="3" y="3"/>
                      <a:pt x="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4" name="Freeform 22"/>
              <p:cNvSpPr>
                <a:spLocks/>
              </p:cNvSpPr>
              <p:nvPr/>
            </p:nvSpPr>
            <p:spPr bwMode="auto">
              <a:xfrm>
                <a:off x="3907" y="2927"/>
                <a:ext cx="19" cy="20"/>
              </a:xfrm>
              <a:custGeom>
                <a:avLst/>
                <a:gdLst>
                  <a:gd name="T0" fmla="*/ 8 w 19"/>
                  <a:gd name="T1" fmla="*/ 0 h 21"/>
                  <a:gd name="T2" fmla="*/ 19 w 19"/>
                  <a:gd name="T3" fmla="*/ 10 h 21"/>
                  <a:gd name="T4" fmla="*/ 8 w 19"/>
                  <a:gd name="T5" fmla="*/ 21 h 21"/>
                  <a:gd name="T6" fmla="*/ 0 w 19"/>
                  <a:gd name="T7" fmla="*/ 10 h 21"/>
                  <a:gd name="T8" fmla="*/ 8 w 19"/>
                  <a:gd name="T9" fmla="*/ 0 h 21"/>
                </a:gdLst>
                <a:ahLst/>
                <a:cxnLst>
                  <a:cxn ang="0">
                    <a:pos x="T0" y="T1"/>
                  </a:cxn>
                  <a:cxn ang="0">
                    <a:pos x="T2" y="T3"/>
                  </a:cxn>
                  <a:cxn ang="0">
                    <a:pos x="T4" y="T5"/>
                  </a:cxn>
                  <a:cxn ang="0">
                    <a:pos x="T6" y="T7"/>
                  </a:cxn>
                  <a:cxn ang="0">
                    <a:pos x="T8" y="T9"/>
                  </a:cxn>
                </a:cxnLst>
                <a:rect l="0" t="0" r="r" b="b"/>
                <a:pathLst>
                  <a:path w="19" h="21">
                    <a:moveTo>
                      <a:pt x="8" y="0"/>
                    </a:moveTo>
                    <a:cubicBezTo>
                      <a:pt x="13" y="0"/>
                      <a:pt x="19" y="5"/>
                      <a:pt x="19" y="10"/>
                    </a:cubicBezTo>
                    <a:cubicBezTo>
                      <a:pt x="19" y="15"/>
                      <a:pt x="13" y="18"/>
                      <a:pt x="8" y="21"/>
                    </a:cubicBezTo>
                    <a:cubicBezTo>
                      <a:pt x="3" y="21"/>
                      <a:pt x="0" y="15"/>
                      <a:pt x="0" y="10"/>
                    </a:cubicBezTo>
                    <a:cubicBezTo>
                      <a:pt x="0" y="5"/>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5" name="Freeform 23"/>
              <p:cNvSpPr>
                <a:spLocks/>
              </p:cNvSpPr>
              <p:nvPr/>
            </p:nvSpPr>
            <p:spPr bwMode="auto">
              <a:xfrm>
                <a:off x="3907" y="2908"/>
                <a:ext cx="19" cy="19"/>
              </a:xfrm>
              <a:custGeom>
                <a:avLst/>
                <a:gdLst>
                  <a:gd name="T0" fmla="*/ 8 w 19"/>
                  <a:gd name="T1" fmla="*/ 0 h 19"/>
                  <a:gd name="T2" fmla="*/ 19 w 19"/>
                  <a:gd name="T3" fmla="*/ 8 h 19"/>
                  <a:gd name="T4" fmla="*/ 8 w 19"/>
                  <a:gd name="T5" fmla="*/ 19 h 19"/>
                  <a:gd name="T6" fmla="*/ 0 w 19"/>
                  <a:gd name="T7" fmla="*/ 8 h 19"/>
                  <a:gd name="T8" fmla="*/ 8 w 19"/>
                  <a:gd name="T9" fmla="*/ 0 h 19"/>
                </a:gdLst>
                <a:ahLst/>
                <a:cxnLst>
                  <a:cxn ang="0">
                    <a:pos x="T0" y="T1"/>
                  </a:cxn>
                  <a:cxn ang="0">
                    <a:pos x="T2" y="T3"/>
                  </a:cxn>
                  <a:cxn ang="0">
                    <a:pos x="T4" y="T5"/>
                  </a:cxn>
                  <a:cxn ang="0">
                    <a:pos x="T6" y="T7"/>
                  </a:cxn>
                  <a:cxn ang="0">
                    <a:pos x="T8" y="T9"/>
                  </a:cxn>
                </a:cxnLst>
                <a:rect l="0" t="0" r="r" b="b"/>
                <a:pathLst>
                  <a:path w="19" h="19">
                    <a:moveTo>
                      <a:pt x="8" y="0"/>
                    </a:moveTo>
                    <a:cubicBezTo>
                      <a:pt x="13" y="0"/>
                      <a:pt x="19" y="3"/>
                      <a:pt x="19" y="8"/>
                    </a:cubicBezTo>
                    <a:cubicBezTo>
                      <a:pt x="19" y="13"/>
                      <a:pt x="13" y="19"/>
                      <a:pt x="8" y="19"/>
                    </a:cubicBezTo>
                    <a:cubicBezTo>
                      <a:pt x="3" y="19"/>
                      <a:pt x="0" y="16"/>
                      <a:pt x="0" y="8"/>
                    </a:cubicBezTo>
                    <a:cubicBezTo>
                      <a:pt x="0" y="3"/>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6" name="Oval 24"/>
              <p:cNvSpPr>
                <a:spLocks noChangeArrowheads="1"/>
              </p:cNvSpPr>
              <p:nvPr/>
            </p:nvSpPr>
            <p:spPr bwMode="auto">
              <a:xfrm>
                <a:off x="3904" y="2888"/>
                <a:ext cx="22"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7" name="Freeform 25"/>
              <p:cNvSpPr>
                <a:spLocks/>
              </p:cNvSpPr>
              <p:nvPr/>
            </p:nvSpPr>
            <p:spPr bwMode="auto">
              <a:xfrm>
                <a:off x="3951" y="2899"/>
                <a:ext cx="442" cy="154"/>
              </a:xfrm>
              <a:custGeom>
                <a:avLst/>
                <a:gdLst>
                  <a:gd name="T0" fmla="*/ 442 w 442"/>
                  <a:gd name="T1" fmla="*/ 154 h 154"/>
                  <a:gd name="T2" fmla="*/ 0 w 442"/>
                  <a:gd name="T3" fmla="*/ 76 h 154"/>
                  <a:gd name="T4" fmla="*/ 0 w 442"/>
                  <a:gd name="T5" fmla="*/ 0 h 154"/>
                  <a:gd name="T6" fmla="*/ 198 w 442"/>
                  <a:gd name="T7" fmla="*/ 0 h 154"/>
                  <a:gd name="T8" fmla="*/ 442 w 442"/>
                  <a:gd name="T9" fmla="*/ 0 h 154"/>
                  <a:gd name="T10" fmla="*/ 442 w 442"/>
                  <a:gd name="T11" fmla="*/ 154 h 154"/>
                </a:gdLst>
                <a:ahLst/>
                <a:cxnLst>
                  <a:cxn ang="0">
                    <a:pos x="T0" y="T1"/>
                  </a:cxn>
                  <a:cxn ang="0">
                    <a:pos x="T2" y="T3"/>
                  </a:cxn>
                  <a:cxn ang="0">
                    <a:pos x="T4" y="T5"/>
                  </a:cxn>
                  <a:cxn ang="0">
                    <a:pos x="T6" y="T7"/>
                  </a:cxn>
                  <a:cxn ang="0">
                    <a:pos x="T8" y="T9"/>
                  </a:cxn>
                  <a:cxn ang="0">
                    <a:pos x="T10" y="T11"/>
                  </a:cxn>
                </a:cxnLst>
                <a:rect l="0" t="0" r="r" b="b"/>
                <a:pathLst>
                  <a:path w="442" h="154">
                    <a:moveTo>
                      <a:pt x="442" y="154"/>
                    </a:moveTo>
                    <a:lnTo>
                      <a:pt x="0" y="76"/>
                    </a:lnTo>
                    <a:lnTo>
                      <a:pt x="0" y="0"/>
                    </a:lnTo>
                    <a:lnTo>
                      <a:pt x="198" y="0"/>
                    </a:lnTo>
                    <a:lnTo>
                      <a:pt x="442" y="0"/>
                    </a:lnTo>
                    <a:lnTo>
                      <a:pt x="442" y="154"/>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8" name="Rectangle 26"/>
              <p:cNvSpPr>
                <a:spLocks noChangeArrowheads="1"/>
              </p:cNvSpPr>
              <p:nvPr/>
            </p:nvSpPr>
            <p:spPr bwMode="auto">
              <a:xfrm>
                <a:off x="4185" y="1745"/>
                <a:ext cx="156"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9" name="Freeform 28"/>
              <p:cNvSpPr>
                <a:spLocks noEditPoints="1"/>
              </p:cNvSpPr>
              <p:nvPr/>
            </p:nvSpPr>
            <p:spPr bwMode="auto">
              <a:xfrm>
                <a:off x="4168" y="1733"/>
                <a:ext cx="189" cy="191"/>
              </a:xfrm>
              <a:custGeom>
                <a:avLst/>
                <a:gdLst>
                  <a:gd name="T0" fmla="*/ 184 w 189"/>
                  <a:gd name="T1" fmla="*/ 186 h 191"/>
                  <a:gd name="T2" fmla="*/ 4 w 189"/>
                  <a:gd name="T3" fmla="*/ 186 h 191"/>
                  <a:gd name="T4" fmla="*/ 4 w 189"/>
                  <a:gd name="T5" fmla="*/ 6 h 191"/>
                  <a:gd name="T6" fmla="*/ 184 w 189"/>
                  <a:gd name="T7" fmla="*/ 6 h 191"/>
                  <a:gd name="T8" fmla="*/ 184 w 189"/>
                  <a:gd name="T9" fmla="*/ 186 h 191"/>
                  <a:gd name="T10" fmla="*/ 189 w 189"/>
                  <a:gd name="T11" fmla="*/ 0 h 191"/>
                  <a:gd name="T12" fmla="*/ 184 w 189"/>
                  <a:gd name="T13" fmla="*/ 0 h 191"/>
                  <a:gd name="T14" fmla="*/ 4 w 189"/>
                  <a:gd name="T15" fmla="*/ 0 h 191"/>
                  <a:gd name="T16" fmla="*/ 0 w 189"/>
                  <a:gd name="T17" fmla="*/ 0 h 191"/>
                  <a:gd name="T18" fmla="*/ 0 w 189"/>
                  <a:gd name="T19" fmla="*/ 6 h 191"/>
                  <a:gd name="T20" fmla="*/ 0 w 189"/>
                  <a:gd name="T21" fmla="*/ 186 h 191"/>
                  <a:gd name="T22" fmla="*/ 0 w 189"/>
                  <a:gd name="T23" fmla="*/ 191 h 191"/>
                  <a:gd name="T24" fmla="*/ 4 w 189"/>
                  <a:gd name="T25" fmla="*/ 191 h 191"/>
                  <a:gd name="T26" fmla="*/ 184 w 189"/>
                  <a:gd name="T27" fmla="*/ 191 h 191"/>
                  <a:gd name="T28" fmla="*/ 189 w 189"/>
                  <a:gd name="T29" fmla="*/ 191 h 191"/>
                  <a:gd name="T30" fmla="*/ 189 w 189"/>
                  <a:gd name="T31" fmla="*/ 186 h 191"/>
                  <a:gd name="T32" fmla="*/ 189 w 189"/>
                  <a:gd name="T33" fmla="*/ 6 h 191"/>
                  <a:gd name="T34" fmla="*/ 189 w 18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91">
                    <a:moveTo>
                      <a:pt x="184" y="186"/>
                    </a:moveTo>
                    <a:lnTo>
                      <a:pt x="4" y="186"/>
                    </a:lnTo>
                    <a:lnTo>
                      <a:pt x="4" y="6"/>
                    </a:lnTo>
                    <a:lnTo>
                      <a:pt x="184" y="6"/>
                    </a:lnTo>
                    <a:lnTo>
                      <a:pt x="184" y="186"/>
                    </a:lnTo>
                    <a:close/>
                    <a:moveTo>
                      <a:pt x="189" y="0"/>
                    </a:moveTo>
                    <a:lnTo>
                      <a:pt x="184" y="0"/>
                    </a:lnTo>
                    <a:lnTo>
                      <a:pt x="4" y="0"/>
                    </a:lnTo>
                    <a:lnTo>
                      <a:pt x="0" y="0"/>
                    </a:lnTo>
                    <a:lnTo>
                      <a:pt x="0" y="6"/>
                    </a:lnTo>
                    <a:lnTo>
                      <a:pt x="0" y="186"/>
                    </a:lnTo>
                    <a:lnTo>
                      <a:pt x="0" y="191"/>
                    </a:lnTo>
                    <a:lnTo>
                      <a:pt x="4" y="191"/>
                    </a:lnTo>
                    <a:lnTo>
                      <a:pt x="184" y="191"/>
                    </a:lnTo>
                    <a:lnTo>
                      <a:pt x="189" y="191"/>
                    </a:lnTo>
                    <a:lnTo>
                      <a:pt x="189" y="186"/>
                    </a:lnTo>
                    <a:lnTo>
                      <a:pt x="189" y="6"/>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0" name="Freeform 30"/>
              <p:cNvSpPr>
                <a:spLocks/>
              </p:cNvSpPr>
              <p:nvPr/>
            </p:nvSpPr>
            <p:spPr bwMode="auto">
              <a:xfrm>
                <a:off x="3998" y="2176"/>
                <a:ext cx="436" cy="316"/>
              </a:xfrm>
              <a:custGeom>
                <a:avLst/>
                <a:gdLst>
                  <a:gd name="T0" fmla="*/ 40 w 450"/>
                  <a:gd name="T1" fmla="*/ 0 h 327"/>
                  <a:gd name="T2" fmla="*/ 0 w 450"/>
                  <a:gd name="T3" fmla="*/ 37 h 327"/>
                  <a:gd name="T4" fmla="*/ 0 w 450"/>
                  <a:gd name="T5" fmla="*/ 327 h 327"/>
                  <a:gd name="T6" fmla="*/ 40 w 450"/>
                  <a:gd name="T7" fmla="*/ 324 h 327"/>
                  <a:gd name="T8" fmla="*/ 413 w 450"/>
                  <a:gd name="T9" fmla="*/ 324 h 327"/>
                  <a:gd name="T10" fmla="*/ 450 w 450"/>
                  <a:gd name="T11" fmla="*/ 327 h 327"/>
                  <a:gd name="T12" fmla="*/ 450 w 450"/>
                  <a:gd name="T13" fmla="*/ 37 h 327"/>
                  <a:gd name="T14" fmla="*/ 413 w 450"/>
                  <a:gd name="T15" fmla="*/ 0 h 327"/>
                  <a:gd name="T16" fmla="*/ 58 w 450"/>
                  <a:gd name="T17" fmla="*/ 0 h 327"/>
                  <a:gd name="T18" fmla="*/ 40 w 450"/>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27">
                    <a:moveTo>
                      <a:pt x="40" y="0"/>
                    </a:moveTo>
                    <a:cubicBezTo>
                      <a:pt x="40" y="0"/>
                      <a:pt x="0" y="0"/>
                      <a:pt x="0" y="37"/>
                    </a:cubicBezTo>
                    <a:cubicBezTo>
                      <a:pt x="0" y="327"/>
                      <a:pt x="0" y="327"/>
                      <a:pt x="0" y="327"/>
                    </a:cubicBezTo>
                    <a:cubicBezTo>
                      <a:pt x="40" y="324"/>
                      <a:pt x="40" y="324"/>
                      <a:pt x="40" y="324"/>
                    </a:cubicBezTo>
                    <a:cubicBezTo>
                      <a:pt x="413" y="324"/>
                      <a:pt x="413" y="324"/>
                      <a:pt x="413" y="324"/>
                    </a:cubicBezTo>
                    <a:cubicBezTo>
                      <a:pt x="450" y="327"/>
                      <a:pt x="450" y="327"/>
                      <a:pt x="450" y="327"/>
                    </a:cubicBezTo>
                    <a:cubicBezTo>
                      <a:pt x="450" y="37"/>
                      <a:pt x="450" y="37"/>
                      <a:pt x="450" y="37"/>
                    </a:cubicBezTo>
                    <a:cubicBezTo>
                      <a:pt x="450" y="37"/>
                      <a:pt x="450" y="0"/>
                      <a:pt x="413" y="0"/>
                    </a:cubicBezTo>
                    <a:cubicBezTo>
                      <a:pt x="58" y="0"/>
                      <a:pt x="58" y="0"/>
                      <a:pt x="58" y="0"/>
                    </a:cubicBezTo>
                    <a:lnTo>
                      <a:pt x="4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1" name="Freeform 31"/>
              <p:cNvSpPr>
                <a:spLocks/>
              </p:cNvSpPr>
              <p:nvPr/>
            </p:nvSpPr>
            <p:spPr bwMode="auto">
              <a:xfrm>
                <a:off x="4018" y="2188"/>
                <a:ext cx="398" cy="288"/>
              </a:xfrm>
              <a:custGeom>
                <a:avLst/>
                <a:gdLst>
                  <a:gd name="T0" fmla="*/ 34 w 410"/>
                  <a:gd name="T1" fmla="*/ 0 h 298"/>
                  <a:gd name="T2" fmla="*/ 0 w 410"/>
                  <a:gd name="T3" fmla="*/ 37 h 298"/>
                  <a:gd name="T4" fmla="*/ 0 w 410"/>
                  <a:gd name="T5" fmla="*/ 261 h 298"/>
                  <a:gd name="T6" fmla="*/ 34 w 410"/>
                  <a:gd name="T7" fmla="*/ 298 h 298"/>
                  <a:gd name="T8" fmla="*/ 45 w 410"/>
                  <a:gd name="T9" fmla="*/ 298 h 298"/>
                  <a:gd name="T10" fmla="*/ 373 w 410"/>
                  <a:gd name="T11" fmla="*/ 298 h 298"/>
                  <a:gd name="T12" fmla="*/ 410 w 410"/>
                  <a:gd name="T13" fmla="*/ 261 h 298"/>
                  <a:gd name="T14" fmla="*/ 410 w 410"/>
                  <a:gd name="T15" fmla="*/ 37 h 298"/>
                  <a:gd name="T16" fmla="*/ 373 w 410"/>
                  <a:gd name="T17" fmla="*/ 0 h 298"/>
                  <a:gd name="T18" fmla="*/ 34 w 410"/>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298">
                    <a:moveTo>
                      <a:pt x="34" y="0"/>
                    </a:moveTo>
                    <a:cubicBezTo>
                      <a:pt x="34" y="0"/>
                      <a:pt x="0" y="0"/>
                      <a:pt x="0" y="37"/>
                    </a:cubicBezTo>
                    <a:cubicBezTo>
                      <a:pt x="0" y="261"/>
                      <a:pt x="0" y="261"/>
                      <a:pt x="0" y="261"/>
                    </a:cubicBezTo>
                    <a:cubicBezTo>
                      <a:pt x="0" y="261"/>
                      <a:pt x="0" y="298"/>
                      <a:pt x="34" y="298"/>
                    </a:cubicBezTo>
                    <a:cubicBezTo>
                      <a:pt x="45" y="298"/>
                      <a:pt x="45" y="298"/>
                      <a:pt x="45" y="298"/>
                    </a:cubicBezTo>
                    <a:cubicBezTo>
                      <a:pt x="373" y="298"/>
                      <a:pt x="373" y="298"/>
                      <a:pt x="373" y="298"/>
                    </a:cubicBezTo>
                    <a:cubicBezTo>
                      <a:pt x="373" y="298"/>
                      <a:pt x="410" y="298"/>
                      <a:pt x="410" y="261"/>
                    </a:cubicBezTo>
                    <a:cubicBezTo>
                      <a:pt x="410" y="37"/>
                      <a:pt x="410" y="37"/>
                      <a:pt x="410" y="37"/>
                    </a:cubicBezTo>
                    <a:cubicBezTo>
                      <a:pt x="410" y="37"/>
                      <a:pt x="410" y="0"/>
                      <a:pt x="373" y="0"/>
                    </a:cubicBezTo>
                    <a:lnTo>
                      <a:pt x="34"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2" name="Freeform 32"/>
              <p:cNvSpPr>
                <a:spLocks/>
              </p:cNvSpPr>
              <p:nvPr/>
            </p:nvSpPr>
            <p:spPr bwMode="auto">
              <a:xfrm>
                <a:off x="3910" y="2504"/>
                <a:ext cx="612" cy="23"/>
              </a:xfrm>
              <a:custGeom>
                <a:avLst/>
                <a:gdLst>
                  <a:gd name="T0" fmla="*/ 0 w 630"/>
                  <a:gd name="T1" fmla="*/ 0 h 24"/>
                  <a:gd name="T2" fmla="*/ 50 w 630"/>
                  <a:gd name="T3" fmla="*/ 24 h 24"/>
                  <a:gd name="T4" fmla="*/ 582 w 630"/>
                  <a:gd name="T5" fmla="*/ 24 h 24"/>
                  <a:gd name="T6" fmla="*/ 630 w 630"/>
                  <a:gd name="T7" fmla="*/ 0 h 24"/>
                  <a:gd name="T8" fmla="*/ 0 w 630"/>
                  <a:gd name="T9" fmla="*/ 0 h 24"/>
                </a:gdLst>
                <a:ahLst/>
                <a:cxnLst>
                  <a:cxn ang="0">
                    <a:pos x="T0" y="T1"/>
                  </a:cxn>
                  <a:cxn ang="0">
                    <a:pos x="T2" y="T3"/>
                  </a:cxn>
                  <a:cxn ang="0">
                    <a:pos x="T4" y="T5"/>
                  </a:cxn>
                  <a:cxn ang="0">
                    <a:pos x="T6" y="T7"/>
                  </a:cxn>
                  <a:cxn ang="0">
                    <a:pos x="T8" y="T9"/>
                  </a:cxn>
                </a:cxnLst>
                <a:rect l="0" t="0" r="r" b="b"/>
                <a:pathLst>
                  <a:path w="630" h="24">
                    <a:moveTo>
                      <a:pt x="0" y="0"/>
                    </a:moveTo>
                    <a:cubicBezTo>
                      <a:pt x="0" y="3"/>
                      <a:pt x="3" y="24"/>
                      <a:pt x="50" y="24"/>
                    </a:cubicBezTo>
                    <a:cubicBezTo>
                      <a:pt x="582" y="24"/>
                      <a:pt x="582" y="24"/>
                      <a:pt x="582" y="24"/>
                    </a:cubicBezTo>
                    <a:cubicBezTo>
                      <a:pt x="582" y="24"/>
                      <a:pt x="630" y="24"/>
                      <a:pt x="630" y="0"/>
                    </a:cubicBezTo>
                    <a:lnTo>
                      <a:pt x="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3" name="Freeform 33"/>
              <p:cNvSpPr>
                <a:spLocks/>
              </p:cNvSpPr>
              <p:nvPr/>
            </p:nvSpPr>
            <p:spPr bwMode="auto">
              <a:xfrm>
                <a:off x="3910" y="2489"/>
                <a:ext cx="612" cy="15"/>
              </a:xfrm>
              <a:custGeom>
                <a:avLst/>
                <a:gdLst>
                  <a:gd name="T0" fmla="*/ 83 w 612"/>
                  <a:gd name="T1" fmla="*/ 0 h 15"/>
                  <a:gd name="T2" fmla="*/ 0 w 612"/>
                  <a:gd name="T3" fmla="*/ 15 h 15"/>
                  <a:gd name="T4" fmla="*/ 612 w 612"/>
                  <a:gd name="T5" fmla="*/ 15 h 15"/>
                  <a:gd name="T6" fmla="*/ 529 w 612"/>
                  <a:gd name="T7" fmla="*/ 0 h 15"/>
                  <a:gd name="T8" fmla="*/ 83 w 612"/>
                  <a:gd name="T9" fmla="*/ 0 h 15"/>
                </a:gdLst>
                <a:ahLst/>
                <a:cxnLst>
                  <a:cxn ang="0">
                    <a:pos x="T0" y="T1"/>
                  </a:cxn>
                  <a:cxn ang="0">
                    <a:pos x="T2" y="T3"/>
                  </a:cxn>
                  <a:cxn ang="0">
                    <a:pos x="T4" y="T5"/>
                  </a:cxn>
                  <a:cxn ang="0">
                    <a:pos x="T6" y="T7"/>
                  </a:cxn>
                  <a:cxn ang="0">
                    <a:pos x="T8" y="T9"/>
                  </a:cxn>
                </a:cxnLst>
                <a:rect l="0" t="0" r="r" b="b"/>
                <a:pathLst>
                  <a:path w="612" h="15">
                    <a:moveTo>
                      <a:pt x="83" y="0"/>
                    </a:moveTo>
                    <a:lnTo>
                      <a:pt x="0" y="15"/>
                    </a:lnTo>
                    <a:lnTo>
                      <a:pt x="612" y="15"/>
                    </a:lnTo>
                    <a:lnTo>
                      <a:pt x="529" y="0"/>
                    </a:lnTo>
                    <a:lnTo>
                      <a:pt x="83"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4" name="Freeform 34"/>
              <p:cNvSpPr>
                <a:spLocks/>
              </p:cNvSpPr>
              <p:nvPr/>
            </p:nvSpPr>
            <p:spPr bwMode="auto">
              <a:xfrm>
                <a:off x="3403" y="2349"/>
                <a:ext cx="399" cy="272"/>
              </a:xfrm>
              <a:custGeom>
                <a:avLst/>
                <a:gdLst>
                  <a:gd name="T0" fmla="*/ 399 w 399"/>
                  <a:gd name="T1" fmla="*/ 272 h 272"/>
                  <a:gd name="T2" fmla="*/ 399 w 399"/>
                  <a:gd name="T3" fmla="*/ 0 h 272"/>
                  <a:gd name="T4" fmla="*/ 201 w 399"/>
                  <a:gd name="T5" fmla="*/ 0 h 272"/>
                  <a:gd name="T6" fmla="*/ 0 w 399"/>
                  <a:gd name="T7" fmla="*/ 0 h 272"/>
                  <a:gd name="T8" fmla="*/ 0 w 399"/>
                  <a:gd name="T9" fmla="*/ 272 h 272"/>
                  <a:gd name="T10" fmla="*/ 201 w 399"/>
                  <a:gd name="T11" fmla="*/ 272 h 272"/>
                  <a:gd name="T12" fmla="*/ 399 w 399"/>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399" h="272">
                    <a:moveTo>
                      <a:pt x="399" y="272"/>
                    </a:moveTo>
                    <a:lnTo>
                      <a:pt x="399" y="0"/>
                    </a:lnTo>
                    <a:lnTo>
                      <a:pt x="201" y="0"/>
                    </a:lnTo>
                    <a:lnTo>
                      <a:pt x="0" y="0"/>
                    </a:lnTo>
                    <a:lnTo>
                      <a:pt x="0" y="272"/>
                    </a:lnTo>
                    <a:lnTo>
                      <a:pt x="201" y="272"/>
                    </a:lnTo>
                    <a:lnTo>
                      <a:pt x="399" y="272"/>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5" name="Rectangle 35"/>
              <p:cNvSpPr>
                <a:spLocks noChangeArrowheads="1"/>
              </p:cNvSpPr>
              <p:nvPr/>
            </p:nvSpPr>
            <p:spPr bwMode="auto">
              <a:xfrm>
                <a:off x="3425" y="2364"/>
                <a:ext cx="356" cy="21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6" name="Freeform 37"/>
              <p:cNvSpPr>
                <a:spLocks noEditPoints="1"/>
              </p:cNvSpPr>
              <p:nvPr/>
            </p:nvSpPr>
            <p:spPr bwMode="auto">
              <a:xfrm>
                <a:off x="4051" y="2619"/>
                <a:ext cx="190" cy="190"/>
              </a:xfrm>
              <a:custGeom>
                <a:avLst/>
                <a:gdLst>
                  <a:gd name="T0" fmla="*/ 188 w 190"/>
                  <a:gd name="T1" fmla="*/ 185 h 190"/>
                  <a:gd name="T2" fmla="*/ 6 w 190"/>
                  <a:gd name="T3" fmla="*/ 185 h 190"/>
                  <a:gd name="T4" fmla="*/ 6 w 190"/>
                  <a:gd name="T5" fmla="*/ 5 h 190"/>
                  <a:gd name="T6" fmla="*/ 188 w 190"/>
                  <a:gd name="T7" fmla="*/ 5 h 190"/>
                  <a:gd name="T8" fmla="*/ 188 w 190"/>
                  <a:gd name="T9" fmla="*/ 185 h 190"/>
                  <a:gd name="T10" fmla="*/ 190 w 190"/>
                  <a:gd name="T11" fmla="*/ 0 h 190"/>
                  <a:gd name="T12" fmla="*/ 188 w 190"/>
                  <a:gd name="T13" fmla="*/ 0 h 190"/>
                  <a:gd name="T14" fmla="*/ 6 w 190"/>
                  <a:gd name="T15" fmla="*/ 0 h 190"/>
                  <a:gd name="T16" fmla="*/ 0 w 190"/>
                  <a:gd name="T17" fmla="*/ 0 h 190"/>
                  <a:gd name="T18" fmla="*/ 0 w 190"/>
                  <a:gd name="T19" fmla="*/ 5 h 190"/>
                  <a:gd name="T20" fmla="*/ 0 w 190"/>
                  <a:gd name="T21" fmla="*/ 185 h 190"/>
                  <a:gd name="T22" fmla="*/ 0 w 190"/>
                  <a:gd name="T23" fmla="*/ 190 h 190"/>
                  <a:gd name="T24" fmla="*/ 6 w 190"/>
                  <a:gd name="T25" fmla="*/ 190 h 190"/>
                  <a:gd name="T26" fmla="*/ 188 w 190"/>
                  <a:gd name="T27" fmla="*/ 190 h 190"/>
                  <a:gd name="T28" fmla="*/ 190 w 190"/>
                  <a:gd name="T29" fmla="*/ 190 h 190"/>
                  <a:gd name="T30" fmla="*/ 190 w 190"/>
                  <a:gd name="T31" fmla="*/ 185 h 190"/>
                  <a:gd name="T32" fmla="*/ 190 w 190"/>
                  <a:gd name="T33" fmla="*/ 5 h 190"/>
                  <a:gd name="T34" fmla="*/ 190 w 190"/>
                  <a:gd name="T3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188" y="185"/>
                    </a:moveTo>
                    <a:lnTo>
                      <a:pt x="6" y="185"/>
                    </a:lnTo>
                    <a:lnTo>
                      <a:pt x="6" y="5"/>
                    </a:lnTo>
                    <a:lnTo>
                      <a:pt x="188" y="5"/>
                    </a:lnTo>
                    <a:lnTo>
                      <a:pt x="188" y="185"/>
                    </a:lnTo>
                    <a:close/>
                    <a:moveTo>
                      <a:pt x="190" y="0"/>
                    </a:moveTo>
                    <a:lnTo>
                      <a:pt x="188" y="0"/>
                    </a:lnTo>
                    <a:lnTo>
                      <a:pt x="6" y="0"/>
                    </a:lnTo>
                    <a:lnTo>
                      <a:pt x="0" y="0"/>
                    </a:lnTo>
                    <a:lnTo>
                      <a:pt x="0" y="5"/>
                    </a:lnTo>
                    <a:lnTo>
                      <a:pt x="0" y="185"/>
                    </a:lnTo>
                    <a:lnTo>
                      <a:pt x="0" y="190"/>
                    </a:lnTo>
                    <a:lnTo>
                      <a:pt x="6" y="190"/>
                    </a:lnTo>
                    <a:lnTo>
                      <a:pt x="188" y="190"/>
                    </a:lnTo>
                    <a:lnTo>
                      <a:pt x="190" y="190"/>
                    </a:lnTo>
                    <a:lnTo>
                      <a:pt x="190" y="185"/>
                    </a:lnTo>
                    <a:lnTo>
                      <a:pt x="190" y="5"/>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7" name="Freeform 39"/>
              <p:cNvSpPr>
                <a:spLocks/>
              </p:cNvSpPr>
              <p:nvPr/>
            </p:nvSpPr>
            <p:spPr bwMode="auto">
              <a:xfrm>
                <a:off x="3502" y="2430"/>
                <a:ext cx="115" cy="147"/>
              </a:xfrm>
              <a:custGeom>
                <a:avLst/>
                <a:gdLst>
                  <a:gd name="T0" fmla="*/ 0 w 115"/>
                  <a:gd name="T1" fmla="*/ 147 h 147"/>
                  <a:gd name="T2" fmla="*/ 115 w 115"/>
                  <a:gd name="T3" fmla="*/ 147 h 147"/>
                  <a:gd name="T4" fmla="*/ 115 w 115"/>
                  <a:gd name="T5" fmla="*/ 0 h 147"/>
                  <a:gd name="T6" fmla="*/ 17 w 115"/>
                  <a:gd name="T7" fmla="*/ 51 h 147"/>
                  <a:gd name="T8" fmla="*/ 0 w 115"/>
                  <a:gd name="T9" fmla="*/ 147 h 147"/>
                </a:gdLst>
                <a:ahLst/>
                <a:cxnLst>
                  <a:cxn ang="0">
                    <a:pos x="T0" y="T1"/>
                  </a:cxn>
                  <a:cxn ang="0">
                    <a:pos x="T2" y="T3"/>
                  </a:cxn>
                  <a:cxn ang="0">
                    <a:pos x="T4" y="T5"/>
                  </a:cxn>
                  <a:cxn ang="0">
                    <a:pos x="T6" y="T7"/>
                  </a:cxn>
                  <a:cxn ang="0">
                    <a:pos x="T8" y="T9"/>
                  </a:cxn>
                </a:cxnLst>
                <a:rect l="0" t="0" r="r" b="b"/>
                <a:pathLst>
                  <a:path w="115" h="147">
                    <a:moveTo>
                      <a:pt x="0" y="147"/>
                    </a:moveTo>
                    <a:lnTo>
                      <a:pt x="115" y="147"/>
                    </a:lnTo>
                    <a:lnTo>
                      <a:pt x="115" y="0"/>
                    </a:lnTo>
                    <a:lnTo>
                      <a:pt x="17" y="51"/>
                    </a:lnTo>
                    <a:lnTo>
                      <a:pt x="0" y="147"/>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8" name="Freeform 40"/>
              <p:cNvSpPr>
                <a:spLocks/>
              </p:cNvSpPr>
              <p:nvPr/>
            </p:nvSpPr>
            <p:spPr bwMode="auto">
              <a:xfrm>
                <a:off x="3509" y="2408"/>
                <a:ext cx="105" cy="71"/>
              </a:xfrm>
              <a:custGeom>
                <a:avLst/>
                <a:gdLst>
                  <a:gd name="T0" fmla="*/ 0 w 105"/>
                  <a:gd name="T1" fmla="*/ 48 h 71"/>
                  <a:gd name="T2" fmla="*/ 13 w 105"/>
                  <a:gd name="T3" fmla="*/ 71 h 71"/>
                  <a:gd name="T4" fmla="*/ 105 w 105"/>
                  <a:gd name="T5" fmla="*/ 22 h 71"/>
                  <a:gd name="T6" fmla="*/ 93 w 105"/>
                  <a:gd name="T7" fmla="*/ 0 h 71"/>
                  <a:gd name="T8" fmla="*/ 0 w 105"/>
                  <a:gd name="T9" fmla="*/ 48 h 71"/>
                </a:gdLst>
                <a:ahLst/>
                <a:cxnLst>
                  <a:cxn ang="0">
                    <a:pos x="T0" y="T1"/>
                  </a:cxn>
                  <a:cxn ang="0">
                    <a:pos x="T2" y="T3"/>
                  </a:cxn>
                  <a:cxn ang="0">
                    <a:pos x="T4" y="T5"/>
                  </a:cxn>
                  <a:cxn ang="0">
                    <a:pos x="T6" y="T7"/>
                  </a:cxn>
                  <a:cxn ang="0">
                    <a:pos x="T8" y="T9"/>
                  </a:cxn>
                </a:cxnLst>
                <a:rect l="0" t="0" r="r" b="b"/>
                <a:pathLst>
                  <a:path w="105" h="71">
                    <a:moveTo>
                      <a:pt x="0" y="48"/>
                    </a:moveTo>
                    <a:lnTo>
                      <a:pt x="13" y="71"/>
                    </a:lnTo>
                    <a:lnTo>
                      <a:pt x="105" y="22"/>
                    </a:lnTo>
                    <a:lnTo>
                      <a:pt x="93"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9" name="Freeform 42"/>
              <p:cNvSpPr>
                <a:spLocks/>
              </p:cNvSpPr>
              <p:nvPr/>
            </p:nvSpPr>
            <p:spPr bwMode="auto">
              <a:xfrm>
                <a:off x="3439" y="1700"/>
                <a:ext cx="579" cy="196"/>
              </a:xfrm>
              <a:custGeom>
                <a:avLst/>
                <a:gdLst>
                  <a:gd name="T0" fmla="*/ 0 w 579"/>
                  <a:gd name="T1" fmla="*/ 0 h 196"/>
                  <a:gd name="T2" fmla="*/ 0 w 579"/>
                  <a:gd name="T3" fmla="*/ 196 h 196"/>
                  <a:gd name="T4" fmla="*/ 579 w 579"/>
                  <a:gd name="T5" fmla="*/ 196 h 196"/>
                  <a:gd name="T6" fmla="*/ 528 w 579"/>
                  <a:gd name="T7" fmla="*/ 100 h 196"/>
                  <a:gd name="T8" fmla="*/ 0 w 579"/>
                  <a:gd name="T9" fmla="*/ 0 h 196"/>
                </a:gdLst>
                <a:ahLst/>
                <a:cxnLst>
                  <a:cxn ang="0">
                    <a:pos x="T0" y="T1"/>
                  </a:cxn>
                  <a:cxn ang="0">
                    <a:pos x="T2" y="T3"/>
                  </a:cxn>
                  <a:cxn ang="0">
                    <a:pos x="T4" y="T5"/>
                  </a:cxn>
                  <a:cxn ang="0">
                    <a:pos x="T6" y="T7"/>
                  </a:cxn>
                  <a:cxn ang="0">
                    <a:pos x="T8" y="T9"/>
                  </a:cxn>
                </a:cxnLst>
                <a:rect l="0" t="0" r="r" b="b"/>
                <a:pathLst>
                  <a:path w="579" h="196">
                    <a:moveTo>
                      <a:pt x="0" y="0"/>
                    </a:moveTo>
                    <a:lnTo>
                      <a:pt x="0" y="196"/>
                    </a:lnTo>
                    <a:lnTo>
                      <a:pt x="579" y="196"/>
                    </a:lnTo>
                    <a:lnTo>
                      <a:pt x="528" y="10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0" name="Freeform 43"/>
              <p:cNvSpPr>
                <a:spLocks/>
              </p:cNvSpPr>
              <p:nvPr/>
            </p:nvSpPr>
            <p:spPr bwMode="auto">
              <a:xfrm>
                <a:off x="3969" y="1789"/>
                <a:ext cx="72" cy="104"/>
              </a:xfrm>
              <a:custGeom>
                <a:avLst/>
                <a:gdLst>
                  <a:gd name="T0" fmla="*/ 24 w 72"/>
                  <a:gd name="T1" fmla="*/ 0 h 104"/>
                  <a:gd name="T2" fmla="*/ 0 w 72"/>
                  <a:gd name="T3" fmla="*/ 12 h 104"/>
                  <a:gd name="T4" fmla="*/ 49 w 72"/>
                  <a:gd name="T5" fmla="*/ 104 h 104"/>
                  <a:gd name="T6" fmla="*/ 72 w 72"/>
                  <a:gd name="T7" fmla="*/ 92 h 104"/>
                  <a:gd name="T8" fmla="*/ 24 w 72"/>
                  <a:gd name="T9" fmla="*/ 0 h 104"/>
                </a:gdLst>
                <a:ahLst/>
                <a:cxnLst>
                  <a:cxn ang="0">
                    <a:pos x="T0" y="T1"/>
                  </a:cxn>
                  <a:cxn ang="0">
                    <a:pos x="T2" y="T3"/>
                  </a:cxn>
                  <a:cxn ang="0">
                    <a:pos x="T4" y="T5"/>
                  </a:cxn>
                  <a:cxn ang="0">
                    <a:pos x="T6" y="T7"/>
                  </a:cxn>
                  <a:cxn ang="0">
                    <a:pos x="T8" y="T9"/>
                  </a:cxn>
                </a:cxnLst>
                <a:rect l="0" t="0" r="r" b="b"/>
                <a:pathLst>
                  <a:path w="72" h="104">
                    <a:moveTo>
                      <a:pt x="24" y="0"/>
                    </a:moveTo>
                    <a:lnTo>
                      <a:pt x="0" y="12"/>
                    </a:lnTo>
                    <a:lnTo>
                      <a:pt x="49" y="104"/>
                    </a:lnTo>
                    <a:lnTo>
                      <a:pt x="72" y="92"/>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1" name="Freeform 45"/>
              <p:cNvSpPr>
                <a:spLocks/>
              </p:cNvSpPr>
              <p:nvPr/>
            </p:nvSpPr>
            <p:spPr bwMode="auto">
              <a:xfrm>
                <a:off x="4071" y="2188"/>
                <a:ext cx="142" cy="288"/>
              </a:xfrm>
              <a:custGeom>
                <a:avLst/>
                <a:gdLst>
                  <a:gd name="T0" fmla="*/ 0 w 142"/>
                  <a:gd name="T1" fmla="*/ 0 h 288"/>
                  <a:gd name="T2" fmla="*/ 45 w 142"/>
                  <a:gd name="T3" fmla="*/ 237 h 288"/>
                  <a:gd name="T4" fmla="*/ 142 w 142"/>
                  <a:gd name="T5" fmla="*/ 288 h 288"/>
                  <a:gd name="T6" fmla="*/ 142 w 142"/>
                  <a:gd name="T7" fmla="*/ 0 h 288"/>
                  <a:gd name="T8" fmla="*/ 0 w 142"/>
                  <a:gd name="T9" fmla="*/ 0 h 288"/>
                </a:gdLst>
                <a:ahLst/>
                <a:cxnLst>
                  <a:cxn ang="0">
                    <a:pos x="T0" y="T1"/>
                  </a:cxn>
                  <a:cxn ang="0">
                    <a:pos x="T2" y="T3"/>
                  </a:cxn>
                  <a:cxn ang="0">
                    <a:pos x="T4" y="T5"/>
                  </a:cxn>
                  <a:cxn ang="0">
                    <a:pos x="T6" y="T7"/>
                  </a:cxn>
                  <a:cxn ang="0">
                    <a:pos x="T8" y="T9"/>
                  </a:cxn>
                </a:cxnLst>
                <a:rect l="0" t="0" r="r" b="b"/>
                <a:pathLst>
                  <a:path w="142" h="288">
                    <a:moveTo>
                      <a:pt x="0" y="0"/>
                    </a:moveTo>
                    <a:lnTo>
                      <a:pt x="45" y="237"/>
                    </a:lnTo>
                    <a:lnTo>
                      <a:pt x="142" y="288"/>
                    </a:lnTo>
                    <a:lnTo>
                      <a:pt x="142" y="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2" name="Freeform 46"/>
              <p:cNvSpPr>
                <a:spLocks/>
              </p:cNvSpPr>
              <p:nvPr/>
            </p:nvSpPr>
            <p:spPr bwMode="auto">
              <a:xfrm>
                <a:off x="4108" y="2428"/>
                <a:ext cx="105" cy="71"/>
              </a:xfrm>
              <a:custGeom>
                <a:avLst/>
                <a:gdLst>
                  <a:gd name="T0" fmla="*/ 0 w 105"/>
                  <a:gd name="T1" fmla="*/ 23 h 71"/>
                  <a:gd name="T2" fmla="*/ 13 w 105"/>
                  <a:gd name="T3" fmla="*/ 0 h 71"/>
                  <a:gd name="T4" fmla="*/ 105 w 105"/>
                  <a:gd name="T5" fmla="*/ 48 h 71"/>
                  <a:gd name="T6" fmla="*/ 93 w 105"/>
                  <a:gd name="T7" fmla="*/ 71 h 71"/>
                  <a:gd name="T8" fmla="*/ 0 w 105"/>
                  <a:gd name="T9" fmla="*/ 23 h 71"/>
                </a:gdLst>
                <a:ahLst/>
                <a:cxnLst>
                  <a:cxn ang="0">
                    <a:pos x="T0" y="T1"/>
                  </a:cxn>
                  <a:cxn ang="0">
                    <a:pos x="T2" y="T3"/>
                  </a:cxn>
                  <a:cxn ang="0">
                    <a:pos x="T4" y="T5"/>
                  </a:cxn>
                  <a:cxn ang="0">
                    <a:pos x="T6" y="T7"/>
                  </a:cxn>
                  <a:cxn ang="0">
                    <a:pos x="T8" y="T9"/>
                  </a:cxn>
                </a:cxnLst>
                <a:rect l="0" t="0" r="r" b="b"/>
                <a:pathLst>
                  <a:path w="105" h="71">
                    <a:moveTo>
                      <a:pt x="0" y="23"/>
                    </a:moveTo>
                    <a:lnTo>
                      <a:pt x="13" y="0"/>
                    </a:lnTo>
                    <a:lnTo>
                      <a:pt x="105" y="48"/>
                    </a:lnTo>
                    <a:lnTo>
                      <a:pt x="93" y="7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3" name="Freeform 48"/>
              <p:cNvSpPr>
                <a:spLocks/>
              </p:cNvSpPr>
              <p:nvPr/>
            </p:nvSpPr>
            <p:spPr bwMode="auto">
              <a:xfrm>
                <a:off x="4080" y="2949"/>
                <a:ext cx="123" cy="188"/>
              </a:xfrm>
              <a:custGeom>
                <a:avLst/>
                <a:gdLst>
                  <a:gd name="T0" fmla="*/ 123 w 123"/>
                  <a:gd name="T1" fmla="*/ 188 h 188"/>
                  <a:gd name="T2" fmla="*/ 97 w 123"/>
                  <a:gd name="T3" fmla="*/ 51 h 188"/>
                  <a:gd name="T4" fmla="*/ 0 w 123"/>
                  <a:gd name="T5" fmla="*/ 0 h 188"/>
                  <a:gd name="T6" fmla="*/ 0 w 123"/>
                  <a:gd name="T7" fmla="*/ 188 h 188"/>
                  <a:gd name="T8" fmla="*/ 123 w 123"/>
                  <a:gd name="T9" fmla="*/ 188 h 188"/>
                </a:gdLst>
                <a:ahLst/>
                <a:cxnLst>
                  <a:cxn ang="0">
                    <a:pos x="T0" y="T1"/>
                  </a:cxn>
                  <a:cxn ang="0">
                    <a:pos x="T2" y="T3"/>
                  </a:cxn>
                  <a:cxn ang="0">
                    <a:pos x="T4" y="T5"/>
                  </a:cxn>
                  <a:cxn ang="0">
                    <a:pos x="T6" y="T7"/>
                  </a:cxn>
                  <a:cxn ang="0">
                    <a:pos x="T8" y="T9"/>
                  </a:cxn>
                </a:cxnLst>
                <a:rect l="0" t="0" r="r" b="b"/>
                <a:pathLst>
                  <a:path w="123" h="188">
                    <a:moveTo>
                      <a:pt x="123" y="188"/>
                    </a:moveTo>
                    <a:lnTo>
                      <a:pt x="97" y="51"/>
                    </a:lnTo>
                    <a:lnTo>
                      <a:pt x="0" y="0"/>
                    </a:lnTo>
                    <a:lnTo>
                      <a:pt x="0" y="188"/>
                    </a:lnTo>
                    <a:lnTo>
                      <a:pt x="123" y="188"/>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4" name="Freeform 49"/>
              <p:cNvSpPr>
                <a:spLocks/>
              </p:cNvSpPr>
              <p:nvPr/>
            </p:nvSpPr>
            <p:spPr bwMode="auto">
              <a:xfrm>
                <a:off x="4080" y="2927"/>
                <a:ext cx="108" cy="70"/>
              </a:xfrm>
              <a:custGeom>
                <a:avLst/>
                <a:gdLst>
                  <a:gd name="T0" fmla="*/ 108 w 108"/>
                  <a:gd name="T1" fmla="*/ 45 h 70"/>
                  <a:gd name="T2" fmla="*/ 94 w 108"/>
                  <a:gd name="T3" fmla="*/ 70 h 70"/>
                  <a:gd name="T4" fmla="*/ 0 w 108"/>
                  <a:gd name="T5" fmla="*/ 22 h 70"/>
                  <a:gd name="T6" fmla="*/ 13 w 108"/>
                  <a:gd name="T7" fmla="*/ 0 h 70"/>
                  <a:gd name="T8" fmla="*/ 108 w 108"/>
                  <a:gd name="T9" fmla="*/ 45 h 70"/>
                </a:gdLst>
                <a:ahLst/>
                <a:cxnLst>
                  <a:cxn ang="0">
                    <a:pos x="T0" y="T1"/>
                  </a:cxn>
                  <a:cxn ang="0">
                    <a:pos x="T2" y="T3"/>
                  </a:cxn>
                  <a:cxn ang="0">
                    <a:pos x="T4" y="T5"/>
                  </a:cxn>
                  <a:cxn ang="0">
                    <a:pos x="T6" y="T7"/>
                  </a:cxn>
                  <a:cxn ang="0">
                    <a:pos x="T8" y="T9"/>
                  </a:cxn>
                </a:cxnLst>
                <a:rect l="0" t="0" r="r" b="b"/>
                <a:pathLst>
                  <a:path w="108" h="70">
                    <a:moveTo>
                      <a:pt x="108" y="45"/>
                    </a:moveTo>
                    <a:lnTo>
                      <a:pt x="94" y="70"/>
                    </a:lnTo>
                    <a:lnTo>
                      <a:pt x="0" y="22"/>
                    </a:lnTo>
                    <a:lnTo>
                      <a:pt x="13" y="0"/>
                    </a:lnTo>
                    <a:lnTo>
                      <a:pt x="10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5" name="Freeform 50"/>
              <p:cNvSpPr>
                <a:spLocks/>
              </p:cNvSpPr>
              <p:nvPr/>
            </p:nvSpPr>
            <p:spPr bwMode="auto">
              <a:xfrm>
                <a:off x="3439" y="2857"/>
                <a:ext cx="142" cy="278"/>
              </a:xfrm>
              <a:custGeom>
                <a:avLst/>
                <a:gdLst>
                  <a:gd name="T0" fmla="*/ 98 w 146"/>
                  <a:gd name="T1" fmla="*/ 288 h 288"/>
                  <a:gd name="T2" fmla="*/ 146 w 146"/>
                  <a:gd name="T3" fmla="*/ 222 h 288"/>
                  <a:gd name="T4" fmla="*/ 146 w 146"/>
                  <a:gd name="T5" fmla="*/ 122 h 288"/>
                  <a:gd name="T6" fmla="*/ 122 w 146"/>
                  <a:gd name="T7" fmla="*/ 143 h 288"/>
                  <a:gd name="T8" fmla="*/ 122 w 146"/>
                  <a:gd name="T9" fmla="*/ 195 h 288"/>
                  <a:gd name="T10" fmla="*/ 101 w 146"/>
                  <a:gd name="T11" fmla="*/ 211 h 288"/>
                  <a:gd name="T12" fmla="*/ 88 w 146"/>
                  <a:gd name="T13" fmla="*/ 166 h 288"/>
                  <a:gd name="T14" fmla="*/ 101 w 146"/>
                  <a:gd name="T15" fmla="*/ 106 h 288"/>
                  <a:gd name="T16" fmla="*/ 120 w 146"/>
                  <a:gd name="T17" fmla="*/ 108 h 288"/>
                  <a:gd name="T18" fmla="*/ 141 w 146"/>
                  <a:gd name="T19" fmla="*/ 90 h 288"/>
                  <a:gd name="T20" fmla="*/ 93 w 146"/>
                  <a:gd name="T21" fmla="*/ 82 h 288"/>
                  <a:gd name="T22" fmla="*/ 69 w 146"/>
                  <a:gd name="T23" fmla="*/ 137 h 288"/>
                  <a:gd name="T24" fmla="*/ 85 w 146"/>
                  <a:gd name="T25" fmla="*/ 90 h 288"/>
                  <a:gd name="T26" fmla="*/ 120 w 146"/>
                  <a:gd name="T27" fmla="*/ 35 h 288"/>
                  <a:gd name="T28" fmla="*/ 114 w 146"/>
                  <a:gd name="T29" fmla="*/ 8 h 288"/>
                  <a:gd name="T30" fmla="*/ 64 w 146"/>
                  <a:gd name="T31" fmla="*/ 85 h 288"/>
                  <a:gd name="T32" fmla="*/ 51 w 146"/>
                  <a:gd name="T33" fmla="*/ 132 h 288"/>
                  <a:gd name="T34" fmla="*/ 56 w 146"/>
                  <a:gd name="T35" fmla="*/ 90 h 288"/>
                  <a:gd name="T36" fmla="*/ 88 w 146"/>
                  <a:gd name="T37" fmla="*/ 27 h 288"/>
                  <a:gd name="T38" fmla="*/ 77 w 146"/>
                  <a:gd name="T39" fmla="*/ 0 h 288"/>
                  <a:gd name="T40" fmla="*/ 38 w 146"/>
                  <a:gd name="T41" fmla="*/ 87 h 288"/>
                  <a:gd name="T42" fmla="*/ 38 w 146"/>
                  <a:gd name="T43" fmla="*/ 87 h 288"/>
                  <a:gd name="T44" fmla="*/ 32 w 146"/>
                  <a:gd name="T45" fmla="*/ 124 h 288"/>
                  <a:gd name="T46" fmla="*/ 27 w 146"/>
                  <a:gd name="T47" fmla="*/ 103 h 288"/>
                  <a:gd name="T48" fmla="*/ 40 w 146"/>
                  <a:gd name="T49" fmla="*/ 66 h 288"/>
                  <a:gd name="T50" fmla="*/ 27 w 146"/>
                  <a:gd name="T51" fmla="*/ 40 h 288"/>
                  <a:gd name="T52" fmla="*/ 6 w 146"/>
                  <a:gd name="T53" fmla="*/ 108 h 288"/>
                  <a:gd name="T54" fmla="*/ 6 w 146"/>
                  <a:gd name="T55" fmla="*/ 108 h 288"/>
                  <a:gd name="T56" fmla="*/ 40 w 146"/>
                  <a:gd name="T57" fmla="*/ 235 h 288"/>
                  <a:gd name="T58" fmla="*/ 0 w 146"/>
                  <a:gd name="T59" fmla="*/ 288 h 288"/>
                  <a:gd name="T60" fmla="*/ 98 w 146"/>
                  <a:gd name="T6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88">
                    <a:moveTo>
                      <a:pt x="98" y="288"/>
                    </a:moveTo>
                    <a:cubicBezTo>
                      <a:pt x="146" y="222"/>
                      <a:pt x="146" y="222"/>
                      <a:pt x="146" y="222"/>
                    </a:cubicBezTo>
                    <a:cubicBezTo>
                      <a:pt x="146" y="122"/>
                      <a:pt x="146" y="122"/>
                      <a:pt x="146" y="122"/>
                    </a:cubicBezTo>
                    <a:cubicBezTo>
                      <a:pt x="135" y="122"/>
                      <a:pt x="122" y="130"/>
                      <a:pt x="122" y="143"/>
                    </a:cubicBezTo>
                    <a:cubicBezTo>
                      <a:pt x="122" y="195"/>
                      <a:pt x="122" y="195"/>
                      <a:pt x="122" y="195"/>
                    </a:cubicBezTo>
                    <a:cubicBezTo>
                      <a:pt x="122" y="195"/>
                      <a:pt x="114" y="201"/>
                      <a:pt x="101" y="211"/>
                    </a:cubicBezTo>
                    <a:cubicBezTo>
                      <a:pt x="77" y="198"/>
                      <a:pt x="88" y="166"/>
                      <a:pt x="88" y="166"/>
                    </a:cubicBezTo>
                    <a:cubicBezTo>
                      <a:pt x="101" y="106"/>
                      <a:pt x="101" y="106"/>
                      <a:pt x="101" y="106"/>
                    </a:cubicBezTo>
                    <a:cubicBezTo>
                      <a:pt x="120" y="108"/>
                      <a:pt x="120" y="108"/>
                      <a:pt x="120" y="108"/>
                    </a:cubicBezTo>
                    <a:cubicBezTo>
                      <a:pt x="130" y="108"/>
                      <a:pt x="138" y="101"/>
                      <a:pt x="141" y="90"/>
                    </a:cubicBezTo>
                    <a:cubicBezTo>
                      <a:pt x="93" y="82"/>
                      <a:pt x="93" y="82"/>
                      <a:pt x="93" y="82"/>
                    </a:cubicBezTo>
                    <a:cubicBezTo>
                      <a:pt x="69" y="137"/>
                      <a:pt x="69" y="137"/>
                      <a:pt x="69" y="137"/>
                    </a:cubicBezTo>
                    <a:cubicBezTo>
                      <a:pt x="85" y="90"/>
                      <a:pt x="85" y="90"/>
                      <a:pt x="85" y="90"/>
                    </a:cubicBezTo>
                    <a:cubicBezTo>
                      <a:pt x="120" y="35"/>
                      <a:pt x="120" y="35"/>
                      <a:pt x="120" y="35"/>
                    </a:cubicBezTo>
                    <a:cubicBezTo>
                      <a:pt x="125" y="27"/>
                      <a:pt x="125" y="14"/>
                      <a:pt x="114" y="8"/>
                    </a:cubicBezTo>
                    <a:cubicBezTo>
                      <a:pt x="64" y="85"/>
                      <a:pt x="64" y="85"/>
                      <a:pt x="64" y="85"/>
                    </a:cubicBezTo>
                    <a:cubicBezTo>
                      <a:pt x="51" y="132"/>
                      <a:pt x="51" y="132"/>
                      <a:pt x="51" y="132"/>
                    </a:cubicBezTo>
                    <a:cubicBezTo>
                      <a:pt x="56" y="90"/>
                      <a:pt x="56" y="90"/>
                      <a:pt x="56" y="90"/>
                    </a:cubicBezTo>
                    <a:cubicBezTo>
                      <a:pt x="88" y="27"/>
                      <a:pt x="88" y="27"/>
                      <a:pt x="88" y="27"/>
                    </a:cubicBezTo>
                    <a:cubicBezTo>
                      <a:pt x="90" y="19"/>
                      <a:pt x="88" y="6"/>
                      <a:pt x="77" y="0"/>
                    </a:cubicBezTo>
                    <a:cubicBezTo>
                      <a:pt x="38" y="87"/>
                      <a:pt x="38" y="87"/>
                      <a:pt x="38" y="87"/>
                    </a:cubicBezTo>
                    <a:cubicBezTo>
                      <a:pt x="38" y="87"/>
                      <a:pt x="38" y="87"/>
                      <a:pt x="38" y="87"/>
                    </a:cubicBezTo>
                    <a:cubicBezTo>
                      <a:pt x="32" y="124"/>
                      <a:pt x="32" y="124"/>
                      <a:pt x="32" y="124"/>
                    </a:cubicBezTo>
                    <a:cubicBezTo>
                      <a:pt x="27" y="103"/>
                      <a:pt x="27" y="103"/>
                      <a:pt x="27" y="103"/>
                    </a:cubicBezTo>
                    <a:cubicBezTo>
                      <a:pt x="40" y="66"/>
                      <a:pt x="40" y="66"/>
                      <a:pt x="40" y="66"/>
                    </a:cubicBezTo>
                    <a:cubicBezTo>
                      <a:pt x="43" y="56"/>
                      <a:pt x="38" y="45"/>
                      <a:pt x="27" y="40"/>
                    </a:cubicBezTo>
                    <a:cubicBezTo>
                      <a:pt x="6" y="108"/>
                      <a:pt x="6" y="108"/>
                      <a:pt x="6" y="108"/>
                    </a:cubicBezTo>
                    <a:cubicBezTo>
                      <a:pt x="6" y="108"/>
                      <a:pt x="6" y="108"/>
                      <a:pt x="6" y="108"/>
                    </a:cubicBezTo>
                    <a:cubicBezTo>
                      <a:pt x="40" y="235"/>
                      <a:pt x="40" y="235"/>
                      <a:pt x="40" y="235"/>
                    </a:cubicBezTo>
                    <a:cubicBezTo>
                      <a:pt x="0" y="288"/>
                      <a:pt x="0" y="288"/>
                      <a:pt x="0" y="288"/>
                    </a:cubicBezTo>
                    <a:lnTo>
                      <a:pt x="98" y="288"/>
                    </a:lnTo>
                    <a:close/>
                  </a:path>
                </a:pathLst>
              </a:custGeom>
              <a:solidFill>
                <a:srgbClr val="D8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6" name="Freeform 51"/>
              <p:cNvSpPr>
                <a:spLocks/>
              </p:cNvSpPr>
              <p:nvPr/>
            </p:nvSpPr>
            <p:spPr bwMode="auto">
              <a:xfrm>
                <a:off x="3470" y="2957"/>
                <a:ext cx="24" cy="10"/>
              </a:xfrm>
              <a:custGeom>
                <a:avLst/>
                <a:gdLst>
                  <a:gd name="T0" fmla="*/ 0 w 24"/>
                  <a:gd name="T1" fmla="*/ 0 h 10"/>
                  <a:gd name="T2" fmla="*/ 24 w 24"/>
                  <a:gd name="T3" fmla="*/ 0 h 10"/>
                  <a:gd name="T4" fmla="*/ 24 w 24"/>
                  <a:gd name="T5" fmla="*/ 10 h 10"/>
                  <a:gd name="T6" fmla="*/ 0 w 24"/>
                  <a:gd name="T7" fmla="*/ 7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24" y="0"/>
                    </a:lnTo>
                    <a:lnTo>
                      <a:pt x="24" y="10"/>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7" name="Freeform 53"/>
              <p:cNvSpPr>
                <a:spLocks/>
              </p:cNvSpPr>
              <p:nvPr/>
            </p:nvSpPr>
            <p:spPr bwMode="auto">
              <a:xfrm>
                <a:off x="4414" y="1916"/>
                <a:ext cx="25" cy="21"/>
              </a:xfrm>
              <a:custGeom>
                <a:avLst/>
                <a:gdLst>
                  <a:gd name="T0" fmla="*/ 25 w 25"/>
                  <a:gd name="T1" fmla="*/ 13 h 21"/>
                  <a:gd name="T2" fmla="*/ 5 w 25"/>
                  <a:gd name="T3" fmla="*/ 0 h 21"/>
                  <a:gd name="T4" fmla="*/ 0 w 25"/>
                  <a:gd name="T5" fmla="*/ 8 h 21"/>
                  <a:gd name="T6" fmla="*/ 20 w 25"/>
                  <a:gd name="T7" fmla="*/ 21 h 21"/>
                  <a:gd name="T8" fmla="*/ 25 w 25"/>
                  <a:gd name="T9" fmla="*/ 13 h 21"/>
                </a:gdLst>
                <a:ahLst/>
                <a:cxnLst>
                  <a:cxn ang="0">
                    <a:pos x="T0" y="T1"/>
                  </a:cxn>
                  <a:cxn ang="0">
                    <a:pos x="T2" y="T3"/>
                  </a:cxn>
                  <a:cxn ang="0">
                    <a:pos x="T4" y="T5"/>
                  </a:cxn>
                  <a:cxn ang="0">
                    <a:pos x="T6" y="T7"/>
                  </a:cxn>
                  <a:cxn ang="0">
                    <a:pos x="T8" y="T9"/>
                  </a:cxn>
                </a:cxnLst>
                <a:rect l="0" t="0" r="r" b="b"/>
                <a:pathLst>
                  <a:path w="25" h="21">
                    <a:moveTo>
                      <a:pt x="25" y="13"/>
                    </a:moveTo>
                    <a:lnTo>
                      <a:pt x="5" y="0"/>
                    </a:lnTo>
                    <a:lnTo>
                      <a:pt x="0" y="8"/>
                    </a:lnTo>
                    <a:lnTo>
                      <a:pt x="20" y="2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8" name="Freeform 54"/>
              <p:cNvSpPr>
                <a:spLocks noEditPoints="1"/>
              </p:cNvSpPr>
              <p:nvPr/>
            </p:nvSpPr>
            <p:spPr bwMode="auto">
              <a:xfrm>
                <a:off x="4272" y="2077"/>
                <a:ext cx="96" cy="18"/>
              </a:xfrm>
              <a:custGeom>
                <a:avLst/>
                <a:gdLst>
                  <a:gd name="T0" fmla="*/ 98 w 98"/>
                  <a:gd name="T1" fmla="*/ 11 h 19"/>
                  <a:gd name="T2" fmla="*/ 87 w 98"/>
                  <a:gd name="T3" fmla="*/ 0 h 19"/>
                  <a:gd name="T4" fmla="*/ 77 w 98"/>
                  <a:gd name="T5" fmla="*/ 11 h 19"/>
                  <a:gd name="T6" fmla="*/ 87 w 98"/>
                  <a:gd name="T7" fmla="*/ 19 h 19"/>
                  <a:gd name="T8" fmla="*/ 98 w 98"/>
                  <a:gd name="T9" fmla="*/ 11 h 19"/>
                  <a:gd name="T10" fmla="*/ 77 w 98"/>
                  <a:gd name="T11" fmla="*/ 11 h 19"/>
                  <a:gd name="T12" fmla="*/ 69 w 98"/>
                  <a:gd name="T13" fmla="*/ 0 h 19"/>
                  <a:gd name="T14" fmla="*/ 58 w 98"/>
                  <a:gd name="T15" fmla="*/ 11 h 19"/>
                  <a:gd name="T16" fmla="*/ 69 w 98"/>
                  <a:gd name="T17" fmla="*/ 19 h 19"/>
                  <a:gd name="T18" fmla="*/ 77 w 98"/>
                  <a:gd name="T19" fmla="*/ 11 h 19"/>
                  <a:gd name="T20" fmla="*/ 58 w 98"/>
                  <a:gd name="T21" fmla="*/ 11 h 19"/>
                  <a:gd name="T22" fmla="*/ 48 w 98"/>
                  <a:gd name="T23" fmla="*/ 0 h 19"/>
                  <a:gd name="T24" fmla="*/ 40 w 98"/>
                  <a:gd name="T25" fmla="*/ 11 h 19"/>
                  <a:gd name="T26" fmla="*/ 48 w 98"/>
                  <a:gd name="T27" fmla="*/ 19 h 19"/>
                  <a:gd name="T28" fmla="*/ 58 w 98"/>
                  <a:gd name="T29" fmla="*/ 11 h 19"/>
                  <a:gd name="T30" fmla="*/ 40 w 98"/>
                  <a:gd name="T31" fmla="*/ 11 h 19"/>
                  <a:gd name="T32" fmla="*/ 29 w 98"/>
                  <a:gd name="T33" fmla="*/ 0 h 19"/>
                  <a:gd name="T34" fmla="*/ 19 w 98"/>
                  <a:gd name="T35" fmla="*/ 11 h 19"/>
                  <a:gd name="T36" fmla="*/ 29 w 98"/>
                  <a:gd name="T37" fmla="*/ 19 h 19"/>
                  <a:gd name="T38" fmla="*/ 40 w 98"/>
                  <a:gd name="T39" fmla="*/ 11 h 19"/>
                  <a:gd name="T40" fmla="*/ 19 w 98"/>
                  <a:gd name="T41" fmla="*/ 11 h 19"/>
                  <a:gd name="T42" fmla="*/ 11 w 98"/>
                  <a:gd name="T43" fmla="*/ 0 h 19"/>
                  <a:gd name="T44" fmla="*/ 0 w 98"/>
                  <a:gd name="T45" fmla="*/ 8 h 19"/>
                  <a:gd name="T46" fmla="*/ 8 w 98"/>
                  <a:gd name="T47" fmla="*/ 19 h 19"/>
                  <a:gd name="T48" fmla="*/ 19 w 98"/>
                  <a:gd name="T4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9">
                    <a:moveTo>
                      <a:pt x="98" y="11"/>
                    </a:moveTo>
                    <a:cubicBezTo>
                      <a:pt x="98" y="5"/>
                      <a:pt x="93" y="0"/>
                      <a:pt x="87" y="0"/>
                    </a:cubicBezTo>
                    <a:cubicBezTo>
                      <a:pt x="82" y="0"/>
                      <a:pt x="77" y="5"/>
                      <a:pt x="77" y="11"/>
                    </a:cubicBezTo>
                    <a:cubicBezTo>
                      <a:pt x="77" y="16"/>
                      <a:pt x="82" y="19"/>
                      <a:pt x="87" y="19"/>
                    </a:cubicBezTo>
                    <a:cubicBezTo>
                      <a:pt x="93" y="19"/>
                      <a:pt x="98" y="16"/>
                      <a:pt x="98" y="11"/>
                    </a:cubicBezTo>
                    <a:close/>
                    <a:moveTo>
                      <a:pt x="77" y="11"/>
                    </a:moveTo>
                    <a:cubicBezTo>
                      <a:pt x="77" y="5"/>
                      <a:pt x="74" y="0"/>
                      <a:pt x="69" y="0"/>
                    </a:cubicBezTo>
                    <a:cubicBezTo>
                      <a:pt x="64" y="0"/>
                      <a:pt x="58" y="5"/>
                      <a:pt x="58" y="11"/>
                    </a:cubicBezTo>
                    <a:cubicBezTo>
                      <a:pt x="58" y="16"/>
                      <a:pt x="64" y="19"/>
                      <a:pt x="69" y="19"/>
                    </a:cubicBezTo>
                    <a:cubicBezTo>
                      <a:pt x="74" y="19"/>
                      <a:pt x="77" y="16"/>
                      <a:pt x="77" y="11"/>
                    </a:cubicBezTo>
                    <a:close/>
                    <a:moveTo>
                      <a:pt x="58" y="11"/>
                    </a:moveTo>
                    <a:cubicBezTo>
                      <a:pt x="58" y="5"/>
                      <a:pt x="53" y="0"/>
                      <a:pt x="48" y="0"/>
                    </a:cubicBezTo>
                    <a:cubicBezTo>
                      <a:pt x="42" y="0"/>
                      <a:pt x="40" y="5"/>
                      <a:pt x="40" y="11"/>
                    </a:cubicBezTo>
                    <a:cubicBezTo>
                      <a:pt x="40" y="16"/>
                      <a:pt x="42" y="19"/>
                      <a:pt x="48" y="19"/>
                    </a:cubicBezTo>
                    <a:cubicBezTo>
                      <a:pt x="53" y="19"/>
                      <a:pt x="58" y="16"/>
                      <a:pt x="58" y="11"/>
                    </a:cubicBezTo>
                    <a:close/>
                    <a:moveTo>
                      <a:pt x="40" y="11"/>
                    </a:moveTo>
                    <a:cubicBezTo>
                      <a:pt x="40" y="5"/>
                      <a:pt x="34" y="0"/>
                      <a:pt x="29" y="0"/>
                    </a:cubicBezTo>
                    <a:cubicBezTo>
                      <a:pt x="24" y="0"/>
                      <a:pt x="19" y="5"/>
                      <a:pt x="19" y="11"/>
                    </a:cubicBezTo>
                    <a:cubicBezTo>
                      <a:pt x="19" y="16"/>
                      <a:pt x="24" y="19"/>
                      <a:pt x="29" y="19"/>
                    </a:cubicBezTo>
                    <a:cubicBezTo>
                      <a:pt x="34" y="19"/>
                      <a:pt x="40" y="16"/>
                      <a:pt x="40" y="11"/>
                    </a:cubicBezTo>
                    <a:close/>
                    <a:moveTo>
                      <a:pt x="19" y="11"/>
                    </a:moveTo>
                    <a:cubicBezTo>
                      <a:pt x="19" y="5"/>
                      <a:pt x="16" y="0"/>
                      <a:pt x="11" y="0"/>
                    </a:cubicBezTo>
                    <a:cubicBezTo>
                      <a:pt x="5" y="0"/>
                      <a:pt x="0" y="3"/>
                      <a:pt x="0" y="8"/>
                    </a:cubicBezTo>
                    <a:cubicBezTo>
                      <a:pt x="0" y="16"/>
                      <a:pt x="3" y="19"/>
                      <a:pt x="8" y="19"/>
                    </a:cubicBezTo>
                    <a:cubicBezTo>
                      <a:pt x="16" y="19"/>
                      <a:pt x="19" y="16"/>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9" name="Freeform 55"/>
              <p:cNvSpPr>
                <a:spLocks/>
              </p:cNvSpPr>
              <p:nvPr/>
            </p:nvSpPr>
            <p:spPr bwMode="auto">
              <a:xfrm>
                <a:off x="4280" y="2122"/>
                <a:ext cx="142" cy="354"/>
              </a:xfrm>
              <a:custGeom>
                <a:avLst/>
                <a:gdLst>
                  <a:gd name="T0" fmla="*/ 82 w 146"/>
                  <a:gd name="T1" fmla="*/ 0 h 367"/>
                  <a:gd name="T2" fmla="*/ 0 w 146"/>
                  <a:gd name="T3" fmla="*/ 0 h 367"/>
                  <a:gd name="T4" fmla="*/ 0 w 146"/>
                  <a:gd name="T5" fmla="*/ 201 h 367"/>
                  <a:gd name="T6" fmla="*/ 0 w 146"/>
                  <a:gd name="T7" fmla="*/ 367 h 367"/>
                  <a:gd name="T8" fmla="*/ 122 w 146"/>
                  <a:gd name="T9" fmla="*/ 367 h 367"/>
                  <a:gd name="T10" fmla="*/ 146 w 146"/>
                  <a:gd name="T11" fmla="*/ 359 h 367"/>
                  <a:gd name="T12" fmla="*/ 82 w 146"/>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46" h="367">
                    <a:moveTo>
                      <a:pt x="82" y="0"/>
                    </a:moveTo>
                    <a:cubicBezTo>
                      <a:pt x="0" y="0"/>
                      <a:pt x="0" y="0"/>
                      <a:pt x="0" y="0"/>
                    </a:cubicBezTo>
                    <a:cubicBezTo>
                      <a:pt x="0" y="201"/>
                      <a:pt x="0" y="201"/>
                      <a:pt x="0" y="201"/>
                    </a:cubicBezTo>
                    <a:cubicBezTo>
                      <a:pt x="0" y="367"/>
                      <a:pt x="0" y="367"/>
                      <a:pt x="0" y="367"/>
                    </a:cubicBezTo>
                    <a:cubicBezTo>
                      <a:pt x="122" y="367"/>
                      <a:pt x="122" y="367"/>
                      <a:pt x="122" y="367"/>
                    </a:cubicBezTo>
                    <a:cubicBezTo>
                      <a:pt x="122" y="367"/>
                      <a:pt x="135" y="367"/>
                      <a:pt x="146" y="359"/>
                    </a:cubicBezTo>
                    <a:lnTo>
                      <a:pt x="82"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0" name="Freeform 57"/>
              <p:cNvSpPr>
                <a:spLocks/>
              </p:cNvSpPr>
              <p:nvPr/>
            </p:nvSpPr>
            <p:spPr bwMode="auto">
              <a:xfrm>
                <a:off x="3548" y="1700"/>
                <a:ext cx="108" cy="160"/>
              </a:xfrm>
              <a:custGeom>
                <a:avLst/>
                <a:gdLst>
                  <a:gd name="T0" fmla="*/ 0 w 108"/>
                  <a:gd name="T1" fmla="*/ 0 h 160"/>
                  <a:gd name="T2" fmla="*/ 0 w 108"/>
                  <a:gd name="T3" fmla="*/ 160 h 160"/>
                  <a:gd name="T4" fmla="*/ 80 w 108"/>
                  <a:gd name="T5" fmla="*/ 160 h 160"/>
                  <a:gd name="T6" fmla="*/ 108 w 108"/>
                  <a:gd name="T7" fmla="*/ 0 h 160"/>
                  <a:gd name="T8" fmla="*/ 0 w 108"/>
                  <a:gd name="T9" fmla="*/ 0 h 160"/>
                </a:gdLst>
                <a:ahLst/>
                <a:cxnLst>
                  <a:cxn ang="0">
                    <a:pos x="T0" y="T1"/>
                  </a:cxn>
                  <a:cxn ang="0">
                    <a:pos x="T2" y="T3"/>
                  </a:cxn>
                  <a:cxn ang="0">
                    <a:pos x="T4" y="T5"/>
                  </a:cxn>
                  <a:cxn ang="0">
                    <a:pos x="T6" y="T7"/>
                  </a:cxn>
                  <a:cxn ang="0">
                    <a:pos x="T8" y="T9"/>
                  </a:cxn>
                </a:cxnLst>
                <a:rect l="0" t="0" r="r" b="b"/>
                <a:pathLst>
                  <a:path w="108" h="160">
                    <a:moveTo>
                      <a:pt x="0" y="0"/>
                    </a:moveTo>
                    <a:lnTo>
                      <a:pt x="0" y="160"/>
                    </a:lnTo>
                    <a:lnTo>
                      <a:pt x="80" y="160"/>
                    </a:lnTo>
                    <a:lnTo>
                      <a:pt x="108" y="0"/>
                    </a:lnTo>
                    <a:lnTo>
                      <a:pt x="0"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1" name="Freeform 58"/>
              <p:cNvSpPr>
                <a:spLocks/>
              </p:cNvSpPr>
              <p:nvPr/>
            </p:nvSpPr>
            <p:spPr bwMode="auto">
              <a:xfrm>
                <a:off x="3681" y="2046"/>
                <a:ext cx="26" cy="20"/>
              </a:xfrm>
              <a:custGeom>
                <a:avLst/>
                <a:gdLst>
                  <a:gd name="T0" fmla="*/ 26 w 26"/>
                  <a:gd name="T1" fmla="*/ 7 h 20"/>
                  <a:gd name="T2" fmla="*/ 6 w 26"/>
                  <a:gd name="T3" fmla="*/ 20 h 20"/>
                  <a:gd name="T4" fmla="*/ 0 w 26"/>
                  <a:gd name="T5" fmla="*/ 13 h 20"/>
                  <a:gd name="T6" fmla="*/ 21 w 26"/>
                  <a:gd name="T7" fmla="*/ 0 h 20"/>
                  <a:gd name="T8" fmla="*/ 26 w 26"/>
                  <a:gd name="T9" fmla="*/ 7 h 20"/>
                </a:gdLst>
                <a:ahLst/>
                <a:cxnLst>
                  <a:cxn ang="0">
                    <a:pos x="T0" y="T1"/>
                  </a:cxn>
                  <a:cxn ang="0">
                    <a:pos x="T2" y="T3"/>
                  </a:cxn>
                  <a:cxn ang="0">
                    <a:pos x="T4" y="T5"/>
                  </a:cxn>
                  <a:cxn ang="0">
                    <a:pos x="T6" y="T7"/>
                  </a:cxn>
                  <a:cxn ang="0">
                    <a:pos x="T8" y="T9"/>
                  </a:cxn>
                </a:cxnLst>
                <a:rect l="0" t="0" r="r" b="b"/>
                <a:pathLst>
                  <a:path w="26" h="20">
                    <a:moveTo>
                      <a:pt x="26" y="7"/>
                    </a:moveTo>
                    <a:lnTo>
                      <a:pt x="6" y="20"/>
                    </a:lnTo>
                    <a:lnTo>
                      <a:pt x="0" y="13"/>
                    </a:lnTo>
                    <a:lnTo>
                      <a:pt x="21" y="0"/>
                    </a:ln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2" name="Freeform 59"/>
              <p:cNvSpPr>
                <a:spLocks noEditPoints="1"/>
              </p:cNvSpPr>
              <p:nvPr/>
            </p:nvSpPr>
            <p:spPr bwMode="auto">
              <a:xfrm>
                <a:off x="3540" y="1885"/>
                <a:ext cx="95" cy="21"/>
              </a:xfrm>
              <a:custGeom>
                <a:avLst/>
                <a:gdLst>
                  <a:gd name="T0" fmla="*/ 98 w 98"/>
                  <a:gd name="T1" fmla="*/ 11 h 21"/>
                  <a:gd name="T2" fmla="*/ 87 w 98"/>
                  <a:gd name="T3" fmla="*/ 3 h 21"/>
                  <a:gd name="T4" fmla="*/ 76 w 98"/>
                  <a:gd name="T5" fmla="*/ 11 h 21"/>
                  <a:gd name="T6" fmla="*/ 87 w 98"/>
                  <a:gd name="T7" fmla="*/ 21 h 21"/>
                  <a:gd name="T8" fmla="*/ 98 w 98"/>
                  <a:gd name="T9" fmla="*/ 11 h 21"/>
                  <a:gd name="T10" fmla="*/ 76 w 98"/>
                  <a:gd name="T11" fmla="*/ 11 h 21"/>
                  <a:gd name="T12" fmla="*/ 68 w 98"/>
                  <a:gd name="T13" fmla="*/ 3 h 21"/>
                  <a:gd name="T14" fmla="*/ 58 w 98"/>
                  <a:gd name="T15" fmla="*/ 11 h 21"/>
                  <a:gd name="T16" fmla="*/ 68 w 98"/>
                  <a:gd name="T17" fmla="*/ 21 h 21"/>
                  <a:gd name="T18" fmla="*/ 76 w 98"/>
                  <a:gd name="T19" fmla="*/ 11 h 21"/>
                  <a:gd name="T20" fmla="*/ 58 w 98"/>
                  <a:gd name="T21" fmla="*/ 11 h 21"/>
                  <a:gd name="T22" fmla="*/ 47 w 98"/>
                  <a:gd name="T23" fmla="*/ 3 h 21"/>
                  <a:gd name="T24" fmla="*/ 39 w 98"/>
                  <a:gd name="T25" fmla="*/ 11 h 21"/>
                  <a:gd name="T26" fmla="*/ 47 w 98"/>
                  <a:gd name="T27" fmla="*/ 21 h 21"/>
                  <a:gd name="T28" fmla="*/ 58 w 98"/>
                  <a:gd name="T29" fmla="*/ 11 h 21"/>
                  <a:gd name="T30" fmla="*/ 39 w 98"/>
                  <a:gd name="T31" fmla="*/ 11 h 21"/>
                  <a:gd name="T32" fmla="*/ 29 w 98"/>
                  <a:gd name="T33" fmla="*/ 3 h 21"/>
                  <a:gd name="T34" fmla="*/ 18 w 98"/>
                  <a:gd name="T35" fmla="*/ 11 h 21"/>
                  <a:gd name="T36" fmla="*/ 29 w 98"/>
                  <a:gd name="T37" fmla="*/ 21 h 21"/>
                  <a:gd name="T38" fmla="*/ 39 w 98"/>
                  <a:gd name="T39" fmla="*/ 11 h 21"/>
                  <a:gd name="T40" fmla="*/ 18 w 98"/>
                  <a:gd name="T41" fmla="*/ 11 h 21"/>
                  <a:gd name="T42" fmla="*/ 10 w 98"/>
                  <a:gd name="T43" fmla="*/ 3 h 21"/>
                  <a:gd name="T44" fmla="*/ 0 w 98"/>
                  <a:gd name="T45" fmla="*/ 11 h 21"/>
                  <a:gd name="T46" fmla="*/ 10 w 98"/>
                  <a:gd name="T47" fmla="*/ 21 h 21"/>
                  <a:gd name="T48" fmla="*/ 18 w 98"/>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21">
                    <a:moveTo>
                      <a:pt x="98" y="11"/>
                    </a:moveTo>
                    <a:cubicBezTo>
                      <a:pt x="98" y="6"/>
                      <a:pt x="92" y="0"/>
                      <a:pt x="87" y="3"/>
                    </a:cubicBezTo>
                    <a:cubicBezTo>
                      <a:pt x="82" y="3"/>
                      <a:pt x="76" y="6"/>
                      <a:pt x="76" y="11"/>
                    </a:cubicBezTo>
                    <a:cubicBezTo>
                      <a:pt x="76" y="16"/>
                      <a:pt x="82" y="21"/>
                      <a:pt x="87" y="21"/>
                    </a:cubicBezTo>
                    <a:cubicBezTo>
                      <a:pt x="92" y="21"/>
                      <a:pt x="98" y="16"/>
                      <a:pt x="98" y="11"/>
                    </a:cubicBezTo>
                    <a:close/>
                    <a:moveTo>
                      <a:pt x="76" y="11"/>
                    </a:moveTo>
                    <a:cubicBezTo>
                      <a:pt x="76" y="6"/>
                      <a:pt x="74" y="3"/>
                      <a:pt x="68" y="3"/>
                    </a:cubicBezTo>
                    <a:cubicBezTo>
                      <a:pt x="63" y="3"/>
                      <a:pt x="58" y="6"/>
                      <a:pt x="58" y="11"/>
                    </a:cubicBezTo>
                    <a:cubicBezTo>
                      <a:pt x="58" y="16"/>
                      <a:pt x="63" y="21"/>
                      <a:pt x="68" y="21"/>
                    </a:cubicBezTo>
                    <a:cubicBezTo>
                      <a:pt x="74" y="21"/>
                      <a:pt x="76" y="16"/>
                      <a:pt x="76" y="11"/>
                    </a:cubicBezTo>
                    <a:close/>
                    <a:moveTo>
                      <a:pt x="58" y="11"/>
                    </a:moveTo>
                    <a:cubicBezTo>
                      <a:pt x="58" y="6"/>
                      <a:pt x="53" y="3"/>
                      <a:pt x="47" y="3"/>
                    </a:cubicBezTo>
                    <a:cubicBezTo>
                      <a:pt x="42" y="3"/>
                      <a:pt x="39" y="6"/>
                      <a:pt x="39" y="11"/>
                    </a:cubicBezTo>
                    <a:cubicBezTo>
                      <a:pt x="39" y="16"/>
                      <a:pt x="42" y="21"/>
                      <a:pt x="47" y="21"/>
                    </a:cubicBezTo>
                    <a:cubicBezTo>
                      <a:pt x="53" y="21"/>
                      <a:pt x="58" y="16"/>
                      <a:pt x="58" y="11"/>
                    </a:cubicBezTo>
                    <a:close/>
                    <a:moveTo>
                      <a:pt x="39" y="11"/>
                    </a:moveTo>
                    <a:cubicBezTo>
                      <a:pt x="39" y="6"/>
                      <a:pt x="34" y="3"/>
                      <a:pt x="29" y="3"/>
                    </a:cubicBezTo>
                    <a:cubicBezTo>
                      <a:pt x="23" y="3"/>
                      <a:pt x="18" y="6"/>
                      <a:pt x="18" y="11"/>
                    </a:cubicBezTo>
                    <a:cubicBezTo>
                      <a:pt x="18" y="16"/>
                      <a:pt x="23" y="21"/>
                      <a:pt x="29" y="21"/>
                    </a:cubicBezTo>
                    <a:cubicBezTo>
                      <a:pt x="34" y="21"/>
                      <a:pt x="39" y="16"/>
                      <a:pt x="39" y="11"/>
                    </a:cubicBezTo>
                    <a:close/>
                    <a:moveTo>
                      <a:pt x="18" y="11"/>
                    </a:moveTo>
                    <a:cubicBezTo>
                      <a:pt x="18" y="6"/>
                      <a:pt x="16" y="3"/>
                      <a:pt x="10" y="3"/>
                    </a:cubicBezTo>
                    <a:cubicBezTo>
                      <a:pt x="5" y="3"/>
                      <a:pt x="0" y="6"/>
                      <a:pt x="0" y="11"/>
                    </a:cubicBezTo>
                    <a:cubicBezTo>
                      <a:pt x="0" y="19"/>
                      <a:pt x="5" y="21"/>
                      <a:pt x="10" y="21"/>
                    </a:cubicBezTo>
                    <a:cubicBezTo>
                      <a:pt x="16" y="21"/>
                      <a:pt x="18" y="16"/>
                      <a:pt x="1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3" name="Freeform 62"/>
              <p:cNvSpPr>
                <a:spLocks/>
              </p:cNvSpPr>
              <p:nvPr/>
            </p:nvSpPr>
            <p:spPr bwMode="auto">
              <a:xfrm>
                <a:off x="3563" y="2199"/>
                <a:ext cx="31" cy="56"/>
              </a:xfrm>
              <a:custGeom>
                <a:avLst/>
                <a:gdLst>
                  <a:gd name="T0" fmla="*/ 8 w 32"/>
                  <a:gd name="T1" fmla="*/ 18 h 58"/>
                  <a:gd name="T2" fmla="*/ 16 w 32"/>
                  <a:gd name="T3" fmla="*/ 58 h 58"/>
                  <a:gd name="T4" fmla="*/ 32 w 32"/>
                  <a:gd name="T5" fmla="*/ 23 h 58"/>
                  <a:gd name="T6" fmla="*/ 22 w 32"/>
                  <a:gd name="T7" fmla="*/ 0 h 58"/>
                  <a:gd name="T8" fmla="*/ 8 w 32"/>
                  <a:gd name="T9" fmla="*/ 18 h 58"/>
                </a:gdLst>
                <a:ahLst/>
                <a:cxnLst>
                  <a:cxn ang="0">
                    <a:pos x="T0" y="T1"/>
                  </a:cxn>
                  <a:cxn ang="0">
                    <a:pos x="T2" y="T3"/>
                  </a:cxn>
                  <a:cxn ang="0">
                    <a:pos x="T4" y="T5"/>
                  </a:cxn>
                  <a:cxn ang="0">
                    <a:pos x="T6" y="T7"/>
                  </a:cxn>
                  <a:cxn ang="0">
                    <a:pos x="T8" y="T9"/>
                  </a:cxn>
                </a:cxnLst>
                <a:rect l="0" t="0" r="r" b="b"/>
                <a:pathLst>
                  <a:path w="32" h="58">
                    <a:moveTo>
                      <a:pt x="8" y="18"/>
                    </a:moveTo>
                    <a:cubicBezTo>
                      <a:pt x="8" y="34"/>
                      <a:pt x="0" y="58"/>
                      <a:pt x="16" y="58"/>
                    </a:cubicBezTo>
                    <a:cubicBezTo>
                      <a:pt x="22" y="58"/>
                      <a:pt x="32" y="47"/>
                      <a:pt x="32" y="23"/>
                    </a:cubicBezTo>
                    <a:cubicBezTo>
                      <a:pt x="32" y="13"/>
                      <a:pt x="27" y="0"/>
                      <a:pt x="22" y="0"/>
                    </a:cubicBezTo>
                    <a:cubicBezTo>
                      <a:pt x="14" y="0"/>
                      <a:pt x="8" y="5"/>
                      <a:pt x="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4" name="Freeform 63"/>
              <p:cNvSpPr>
                <a:spLocks/>
              </p:cNvSpPr>
              <p:nvPr/>
            </p:nvSpPr>
            <p:spPr bwMode="auto">
              <a:xfrm>
                <a:off x="3499" y="2199"/>
                <a:ext cx="31" cy="56"/>
              </a:xfrm>
              <a:custGeom>
                <a:avLst/>
                <a:gdLst>
                  <a:gd name="T0" fmla="*/ 21 w 32"/>
                  <a:gd name="T1" fmla="*/ 18 h 58"/>
                  <a:gd name="T2" fmla="*/ 16 w 32"/>
                  <a:gd name="T3" fmla="*/ 58 h 58"/>
                  <a:gd name="T4" fmla="*/ 0 w 32"/>
                  <a:gd name="T5" fmla="*/ 23 h 58"/>
                  <a:gd name="T6" fmla="*/ 11 w 32"/>
                  <a:gd name="T7" fmla="*/ 0 h 58"/>
                  <a:gd name="T8" fmla="*/ 21 w 32"/>
                  <a:gd name="T9" fmla="*/ 18 h 58"/>
                </a:gdLst>
                <a:ahLst/>
                <a:cxnLst>
                  <a:cxn ang="0">
                    <a:pos x="T0" y="T1"/>
                  </a:cxn>
                  <a:cxn ang="0">
                    <a:pos x="T2" y="T3"/>
                  </a:cxn>
                  <a:cxn ang="0">
                    <a:pos x="T4" y="T5"/>
                  </a:cxn>
                  <a:cxn ang="0">
                    <a:pos x="T6" y="T7"/>
                  </a:cxn>
                  <a:cxn ang="0">
                    <a:pos x="T8" y="T9"/>
                  </a:cxn>
                </a:cxnLst>
                <a:rect l="0" t="0" r="r" b="b"/>
                <a:pathLst>
                  <a:path w="32" h="58">
                    <a:moveTo>
                      <a:pt x="21" y="18"/>
                    </a:moveTo>
                    <a:cubicBezTo>
                      <a:pt x="21" y="34"/>
                      <a:pt x="32" y="58"/>
                      <a:pt x="16" y="58"/>
                    </a:cubicBezTo>
                    <a:cubicBezTo>
                      <a:pt x="11" y="58"/>
                      <a:pt x="0" y="47"/>
                      <a:pt x="0" y="23"/>
                    </a:cubicBezTo>
                    <a:cubicBezTo>
                      <a:pt x="0" y="13"/>
                      <a:pt x="3" y="0"/>
                      <a:pt x="11" y="0"/>
                    </a:cubicBezTo>
                    <a:cubicBezTo>
                      <a:pt x="19" y="0"/>
                      <a:pt x="21" y="5"/>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5" name="Freeform 64"/>
              <p:cNvSpPr>
                <a:spLocks/>
              </p:cNvSpPr>
              <p:nvPr/>
            </p:nvSpPr>
            <p:spPr bwMode="auto">
              <a:xfrm>
                <a:off x="3481" y="2130"/>
                <a:ext cx="131" cy="71"/>
              </a:xfrm>
              <a:custGeom>
                <a:avLst/>
                <a:gdLst>
                  <a:gd name="T0" fmla="*/ 135 w 135"/>
                  <a:gd name="T1" fmla="*/ 72 h 74"/>
                  <a:gd name="T2" fmla="*/ 69 w 135"/>
                  <a:gd name="T3" fmla="*/ 0 h 74"/>
                  <a:gd name="T4" fmla="*/ 0 w 135"/>
                  <a:gd name="T5" fmla="*/ 72 h 74"/>
                  <a:gd name="T6" fmla="*/ 2 w 135"/>
                  <a:gd name="T7" fmla="*/ 74 h 74"/>
                  <a:gd name="T8" fmla="*/ 10 w 135"/>
                  <a:gd name="T9" fmla="*/ 74 h 74"/>
                  <a:gd name="T10" fmla="*/ 10 w 135"/>
                  <a:gd name="T11" fmla="*/ 74 h 74"/>
                  <a:gd name="T12" fmla="*/ 10 w 135"/>
                  <a:gd name="T13" fmla="*/ 72 h 74"/>
                  <a:gd name="T14" fmla="*/ 69 w 135"/>
                  <a:gd name="T15" fmla="*/ 11 h 74"/>
                  <a:gd name="T16" fmla="*/ 124 w 135"/>
                  <a:gd name="T17" fmla="*/ 72 h 74"/>
                  <a:gd name="T18" fmla="*/ 124 w 135"/>
                  <a:gd name="T19" fmla="*/ 74 h 74"/>
                  <a:gd name="T20" fmla="*/ 132 w 135"/>
                  <a:gd name="T21" fmla="*/ 74 h 74"/>
                  <a:gd name="T22" fmla="*/ 132 w 135"/>
                  <a:gd name="T23" fmla="*/ 74 h 74"/>
                  <a:gd name="T24" fmla="*/ 135 w 135"/>
                  <a:gd name="T2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74">
                    <a:moveTo>
                      <a:pt x="135" y="72"/>
                    </a:moveTo>
                    <a:cubicBezTo>
                      <a:pt x="135" y="29"/>
                      <a:pt x="108" y="0"/>
                      <a:pt x="69" y="0"/>
                    </a:cubicBezTo>
                    <a:cubicBezTo>
                      <a:pt x="26" y="0"/>
                      <a:pt x="0" y="32"/>
                      <a:pt x="0" y="72"/>
                    </a:cubicBezTo>
                    <a:cubicBezTo>
                      <a:pt x="0" y="74"/>
                      <a:pt x="0" y="74"/>
                      <a:pt x="2" y="74"/>
                    </a:cubicBezTo>
                    <a:cubicBezTo>
                      <a:pt x="10" y="74"/>
                      <a:pt x="10" y="74"/>
                      <a:pt x="10" y="74"/>
                    </a:cubicBezTo>
                    <a:cubicBezTo>
                      <a:pt x="10" y="74"/>
                      <a:pt x="10" y="74"/>
                      <a:pt x="10" y="74"/>
                    </a:cubicBezTo>
                    <a:cubicBezTo>
                      <a:pt x="10" y="74"/>
                      <a:pt x="10" y="74"/>
                      <a:pt x="10" y="72"/>
                    </a:cubicBezTo>
                    <a:cubicBezTo>
                      <a:pt x="10" y="37"/>
                      <a:pt x="32" y="11"/>
                      <a:pt x="69" y="11"/>
                    </a:cubicBezTo>
                    <a:cubicBezTo>
                      <a:pt x="106" y="11"/>
                      <a:pt x="124" y="37"/>
                      <a:pt x="124" y="72"/>
                    </a:cubicBezTo>
                    <a:cubicBezTo>
                      <a:pt x="124" y="74"/>
                      <a:pt x="124" y="74"/>
                      <a:pt x="124" y="74"/>
                    </a:cubicBezTo>
                    <a:cubicBezTo>
                      <a:pt x="132" y="74"/>
                      <a:pt x="132" y="74"/>
                      <a:pt x="132" y="74"/>
                    </a:cubicBezTo>
                    <a:cubicBezTo>
                      <a:pt x="132" y="74"/>
                      <a:pt x="132" y="74"/>
                      <a:pt x="132" y="74"/>
                    </a:cubicBezTo>
                    <a:cubicBezTo>
                      <a:pt x="135" y="74"/>
                      <a:pt x="135" y="74"/>
                      <a:pt x="13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6" name="Freeform 65"/>
              <p:cNvSpPr>
                <a:spLocks/>
              </p:cNvSpPr>
              <p:nvPr/>
            </p:nvSpPr>
            <p:spPr bwMode="auto">
              <a:xfrm>
                <a:off x="3481" y="2188"/>
                <a:ext cx="18" cy="61"/>
              </a:xfrm>
              <a:custGeom>
                <a:avLst/>
                <a:gdLst>
                  <a:gd name="T0" fmla="*/ 16 w 18"/>
                  <a:gd name="T1" fmla="*/ 63 h 63"/>
                  <a:gd name="T2" fmla="*/ 13 w 18"/>
                  <a:gd name="T3" fmla="*/ 63 h 63"/>
                  <a:gd name="T4" fmla="*/ 2 w 18"/>
                  <a:gd name="T5" fmla="*/ 3 h 63"/>
                  <a:gd name="T6" fmla="*/ 5 w 18"/>
                  <a:gd name="T7" fmla="*/ 0 h 63"/>
                  <a:gd name="T8" fmla="*/ 10 w 18"/>
                  <a:gd name="T9" fmla="*/ 3 h 63"/>
                  <a:gd name="T10" fmla="*/ 18 w 18"/>
                  <a:gd name="T11" fmla="*/ 61 h 63"/>
                  <a:gd name="T12" fmla="*/ 16 w 18"/>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8" h="63">
                    <a:moveTo>
                      <a:pt x="16" y="63"/>
                    </a:moveTo>
                    <a:cubicBezTo>
                      <a:pt x="13" y="63"/>
                      <a:pt x="13" y="63"/>
                      <a:pt x="13" y="63"/>
                    </a:cubicBezTo>
                    <a:cubicBezTo>
                      <a:pt x="0" y="34"/>
                      <a:pt x="2" y="5"/>
                      <a:pt x="2" y="3"/>
                    </a:cubicBezTo>
                    <a:cubicBezTo>
                      <a:pt x="5" y="0"/>
                      <a:pt x="5" y="0"/>
                      <a:pt x="5" y="0"/>
                    </a:cubicBezTo>
                    <a:cubicBezTo>
                      <a:pt x="8" y="0"/>
                      <a:pt x="10" y="3"/>
                      <a:pt x="10" y="3"/>
                    </a:cubicBezTo>
                    <a:cubicBezTo>
                      <a:pt x="8" y="5"/>
                      <a:pt x="5" y="34"/>
                      <a:pt x="18" y="61"/>
                    </a:cubicBezTo>
                    <a:cubicBezTo>
                      <a:pt x="18" y="61"/>
                      <a:pt x="18" y="63"/>
                      <a:pt x="1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7" name="Freeform 66"/>
              <p:cNvSpPr>
                <a:spLocks/>
              </p:cNvSpPr>
              <p:nvPr/>
            </p:nvSpPr>
            <p:spPr bwMode="auto">
              <a:xfrm>
                <a:off x="3594" y="2188"/>
                <a:ext cx="18" cy="61"/>
              </a:xfrm>
              <a:custGeom>
                <a:avLst/>
                <a:gdLst>
                  <a:gd name="T0" fmla="*/ 3 w 19"/>
                  <a:gd name="T1" fmla="*/ 63 h 63"/>
                  <a:gd name="T2" fmla="*/ 0 w 19"/>
                  <a:gd name="T3" fmla="*/ 63 h 63"/>
                  <a:gd name="T4" fmla="*/ 0 w 19"/>
                  <a:gd name="T5" fmla="*/ 61 h 63"/>
                  <a:gd name="T6" fmla="*/ 8 w 19"/>
                  <a:gd name="T7" fmla="*/ 3 h 63"/>
                  <a:gd name="T8" fmla="*/ 11 w 19"/>
                  <a:gd name="T9" fmla="*/ 0 h 63"/>
                  <a:gd name="T10" fmla="*/ 16 w 19"/>
                  <a:gd name="T11" fmla="*/ 3 h 63"/>
                  <a:gd name="T12" fmla="*/ 6 w 19"/>
                  <a:gd name="T13" fmla="*/ 63 h 63"/>
                  <a:gd name="T14" fmla="*/ 3 w 19"/>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63">
                    <a:moveTo>
                      <a:pt x="3" y="63"/>
                    </a:moveTo>
                    <a:cubicBezTo>
                      <a:pt x="3" y="63"/>
                      <a:pt x="3" y="63"/>
                      <a:pt x="0" y="63"/>
                    </a:cubicBezTo>
                    <a:cubicBezTo>
                      <a:pt x="0" y="61"/>
                      <a:pt x="0" y="61"/>
                      <a:pt x="0" y="61"/>
                    </a:cubicBezTo>
                    <a:cubicBezTo>
                      <a:pt x="11" y="34"/>
                      <a:pt x="8" y="5"/>
                      <a:pt x="8" y="3"/>
                    </a:cubicBezTo>
                    <a:cubicBezTo>
                      <a:pt x="11" y="0"/>
                      <a:pt x="11" y="0"/>
                      <a:pt x="11" y="0"/>
                    </a:cubicBezTo>
                    <a:cubicBezTo>
                      <a:pt x="13" y="0"/>
                      <a:pt x="16" y="3"/>
                      <a:pt x="16" y="3"/>
                    </a:cubicBezTo>
                    <a:cubicBezTo>
                      <a:pt x="16" y="5"/>
                      <a:pt x="19" y="34"/>
                      <a:pt x="6" y="63"/>
                    </a:cubicBezTo>
                    <a:lnTo>
                      <a:pt x="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
          <p:nvSpPr>
            <p:cNvPr id="82" name="Rectangle 9"/>
            <p:cNvSpPr>
              <a:spLocks noChangeArrowheads="1"/>
            </p:cNvSpPr>
            <p:nvPr/>
          </p:nvSpPr>
          <p:spPr bwMode="auto">
            <a:xfrm>
              <a:off x="6441588" y="4168775"/>
              <a:ext cx="280041" cy="2841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4" name="Rectangle 9"/>
            <p:cNvSpPr>
              <a:spLocks noChangeArrowheads="1"/>
            </p:cNvSpPr>
            <p:nvPr/>
          </p:nvSpPr>
          <p:spPr bwMode="auto">
            <a:xfrm>
              <a:off x="5488783" y="3346451"/>
              <a:ext cx="292894" cy="2873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5" name="Freeform 38"/>
            <p:cNvSpPr>
              <a:spLocks/>
            </p:cNvSpPr>
            <p:nvPr/>
          </p:nvSpPr>
          <p:spPr bwMode="auto">
            <a:xfrm>
              <a:off x="5326064" y="3562351"/>
              <a:ext cx="376238" cy="331788"/>
            </a:xfrm>
            <a:custGeom>
              <a:avLst/>
              <a:gdLst>
                <a:gd name="T0" fmla="*/ 220 w 244"/>
                <a:gd name="T1" fmla="*/ 79 h 216"/>
                <a:gd name="T2" fmla="*/ 220 w 244"/>
                <a:gd name="T3" fmla="*/ 79 h 216"/>
                <a:gd name="T4" fmla="*/ 196 w 244"/>
                <a:gd name="T5" fmla="*/ 63 h 216"/>
                <a:gd name="T6" fmla="*/ 159 w 244"/>
                <a:gd name="T7" fmla="*/ 37 h 216"/>
                <a:gd name="T8" fmla="*/ 117 w 244"/>
                <a:gd name="T9" fmla="*/ 8 h 216"/>
                <a:gd name="T10" fmla="*/ 122 w 244"/>
                <a:gd name="T11" fmla="*/ 42 h 216"/>
                <a:gd name="T12" fmla="*/ 177 w 244"/>
                <a:gd name="T13" fmla="*/ 82 h 216"/>
                <a:gd name="T14" fmla="*/ 177 w 244"/>
                <a:gd name="T15" fmla="*/ 116 h 216"/>
                <a:gd name="T16" fmla="*/ 119 w 244"/>
                <a:gd name="T17" fmla="*/ 100 h 216"/>
                <a:gd name="T18" fmla="*/ 69 w 244"/>
                <a:gd name="T19" fmla="*/ 45 h 216"/>
                <a:gd name="T20" fmla="*/ 87 w 244"/>
                <a:gd name="T21" fmla="*/ 34 h 216"/>
                <a:gd name="T22" fmla="*/ 98 w 244"/>
                <a:gd name="T23" fmla="*/ 0 h 216"/>
                <a:gd name="T24" fmla="*/ 37 w 244"/>
                <a:gd name="T25" fmla="*/ 34 h 216"/>
                <a:gd name="T26" fmla="*/ 77 w 244"/>
                <a:gd name="T27" fmla="*/ 98 h 216"/>
                <a:gd name="T28" fmla="*/ 37 w 244"/>
                <a:gd name="T29" fmla="*/ 47 h 216"/>
                <a:gd name="T30" fmla="*/ 19 w 244"/>
                <a:gd name="T31" fmla="*/ 63 h 216"/>
                <a:gd name="T32" fmla="*/ 58 w 244"/>
                <a:gd name="T33" fmla="*/ 114 h 216"/>
                <a:gd name="T34" fmla="*/ 21 w 244"/>
                <a:gd name="T35" fmla="*/ 77 h 216"/>
                <a:gd name="T36" fmla="*/ 0 w 244"/>
                <a:gd name="T37" fmla="*/ 95 h 216"/>
                <a:gd name="T38" fmla="*/ 37 w 244"/>
                <a:gd name="T39" fmla="*/ 127 h 216"/>
                <a:gd name="T40" fmla="*/ 11 w 244"/>
                <a:gd name="T41" fmla="*/ 116 h 216"/>
                <a:gd name="T42" fmla="*/ 11 w 244"/>
                <a:gd name="T43" fmla="*/ 145 h 216"/>
                <a:gd name="T44" fmla="*/ 156 w 244"/>
                <a:gd name="T45" fmla="*/ 203 h 216"/>
                <a:gd name="T46" fmla="*/ 164 w 244"/>
                <a:gd name="T47" fmla="*/ 216 h 216"/>
                <a:gd name="T48" fmla="*/ 244 w 244"/>
                <a:gd name="T49" fmla="*/ 174 h 216"/>
                <a:gd name="T50" fmla="*/ 220 w 244"/>
                <a:gd name="T51"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0" y="79"/>
                  </a:moveTo>
                  <a:cubicBezTo>
                    <a:pt x="220" y="79"/>
                    <a:pt x="220" y="79"/>
                    <a:pt x="220" y="79"/>
                  </a:cubicBezTo>
                  <a:cubicBezTo>
                    <a:pt x="196" y="63"/>
                    <a:pt x="196" y="63"/>
                    <a:pt x="196" y="63"/>
                  </a:cubicBezTo>
                  <a:cubicBezTo>
                    <a:pt x="159" y="37"/>
                    <a:pt x="159" y="37"/>
                    <a:pt x="159" y="37"/>
                  </a:cubicBezTo>
                  <a:cubicBezTo>
                    <a:pt x="117" y="8"/>
                    <a:pt x="117" y="8"/>
                    <a:pt x="117" y="8"/>
                  </a:cubicBezTo>
                  <a:cubicBezTo>
                    <a:pt x="109" y="19"/>
                    <a:pt x="111" y="34"/>
                    <a:pt x="122" y="42"/>
                  </a:cubicBezTo>
                  <a:cubicBezTo>
                    <a:pt x="177" y="82"/>
                    <a:pt x="177" y="82"/>
                    <a:pt x="177" y="82"/>
                  </a:cubicBezTo>
                  <a:cubicBezTo>
                    <a:pt x="193" y="95"/>
                    <a:pt x="191" y="108"/>
                    <a:pt x="177" y="116"/>
                  </a:cubicBezTo>
                  <a:cubicBezTo>
                    <a:pt x="146" y="137"/>
                    <a:pt x="119" y="100"/>
                    <a:pt x="119" y="100"/>
                  </a:cubicBezTo>
                  <a:cubicBezTo>
                    <a:pt x="69" y="45"/>
                    <a:pt x="69" y="45"/>
                    <a:pt x="69" y="45"/>
                  </a:cubicBezTo>
                  <a:cubicBezTo>
                    <a:pt x="87" y="34"/>
                    <a:pt x="87" y="34"/>
                    <a:pt x="87" y="34"/>
                  </a:cubicBezTo>
                  <a:cubicBezTo>
                    <a:pt x="101" y="26"/>
                    <a:pt x="103" y="13"/>
                    <a:pt x="98" y="0"/>
                  </a:cubicBezTo>
                  <a:cubicBezTo>
                    <a:pt x="37" y="34"/>
                    <a:pt x="37" y="34"/>
                    <a:pt x="37" y="34"/>
                  </a:cubicBezTo>
                  <a:cubicBezTo>
                    <a:pt x="77" y="98"/>
                    <a:pt x="77" y="98"/>
                    <a:pt x="77" y="98"/>
                  </a:cubicBezTo>
                  <a:cubicBezTo>
                    <a:pt x="37" y="47"/>
                    <a:pt x="37" y="47"/>
                    <a:pt x="37" y="47"/>
                  </a:cubicBezTo>
                  <a:cubicBezTo>
                    <a:pt x="19" y="63"/>
                    <a:pt x="19" y="63"/>
                    <a:pt x="19" y="63"/>
                  </a:cubicBezTo>
                  <a:cubicBezTo>
                    <a:pt x="58" y="114"/>
                    <a:pt x="58" y="114"/>
                    <a:pt x="58" y="114"/>
                  </a:cubicBezTo>
                  <a:cubicBezTo>
                    <a:pt x="21" y="77"/>
                    <a:pt x="21" y="77"/>
                    <a:pt x="21" y="77"/>
                  </a:cubicBezTo>
                  <a:cubicBezTo>
                    <a:pt x="0" y="95"/>
                    <a:pt x="0" y="95"/>
                    <a:pt x="0" y="95"/>
                  </a:cubicBezTo>
                  <a:cubicBezTo>
                    <a:pt x="37" y="127"/>
                    <a:pt x="37" y="127"/>
                    <a:pt x="37" y="127"/>
                  </a:cubicBezTo>
                  <a:cubicBezTo>
                    <a:pt x="11" y="116"/>
                    <a:pt x="11" y="116"/>
                    <a:pt x="11" y="116"/>
                  </a:cubicBezTo>
                  <a:cubicBezTo>
                    <a:pt x="11" y="145"/>
                    <a:pt x="11" y="145"/>
                    <a:pt x="11" y="145"/>
                  </a:cubicBezTo>
                  <a:cubicBezTo>
                    <a:pt x="156" y="203"/>
                    <a:pt x="156" y="203"/>
                    <a:pt x="156" y="203"/>
                  </a:cubicBezTo>
                  <a:cubicBezTo>
                    <a:pt x="164" y="216"/>
                    <a:pt x="164" y="216"/>
                    <a:pt x="164" y="216"/>
                  </a:cubicBezTo>
                  <a:cubicBezTo>
                    <a:pt x="244" y="174"/>
                    <a:pt x="244" y="174"/>
                    <a:pt x="244" y="174"/>
                  </a:cubicBezTo>
                  <a:cubicBezTo>
                    <a:pt x="220" y="79"/>
                    <a:pt x="220" y="79"/>
                    <a:pt x="220" y="79"/>
                  </a:cubicBezTo>
                  <a:close/>
                </a:path>
              </a:pathLst>
            </a:custGeom>
            <a:solidFill>
              <a:srgbClr val="F0B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6" name="Freeform 56"/>
            <p:cNvSpPr>
              <a:spLocks/>
            </p:cNvSpPr>
            <p:nvPr/>
          </p:nvSpPr>
          <p:spPr bwMode="auto">
            <a:xfrm>
              <a:off x="5632451" y="2952751"/>
              <a:ext cx="314325" cy="496888"/>
            </a:xfrm>
            <a:custGeom>
              <a:avLst/>
              <a:gdLst>
                <a:gd name="T0" fmla="*/ 0 w 204"/>
                <a:gd name="T1" fmla="*/ 0 h 324"/>
                <a:gd name="T2" fmla="*/ 79 w 204"/>
                <a:gd name="T3" fmla="*/ 0 h 324"/>
                <a:gd name="T4" fmla="*/ 79 w 204"/>
                <a:gd name="T5" fmla="*/ 98 h 324"/>
                <a:gd name="T6" fmla="*/ 182 w 204"/>
                <a:gd name="T7" fmla="*/ 182 h 324"/>
                <a:gd name="T8" fmla="*/ 182 w 204"/>
                <a:gd name="T9" fmla="*/ 182 h 324"/>
                <a:gd name="T10" fmla="*/ 204 w 204"/>
                <a:gd name="T11" fmla="*/ 248 h 324"/>
                <a:gd name="T12" fmla="*/ 180 w 204"/>
                <a:gd name="T13" fmla="*/ 235 h 324"/>
                <a:gd name="T14" fmla="*/ 166 w 204"/>
                <a:gd name="T15" fmla="*/ 198 h 324"/>
                <a:gd name="T16" fmla="*/ 148 w 204"/>
                <a:gd name="T17" fmla="*/ 182 h 324"/>
                <a:gd name="T18" fmla="*/ 169 w 204"/>
                <a:gd name="T19" fmla="*/ 216 h 324"/>
                <a:gd name="T20" fmla="*/ 169 w 204"/>
                <a:gd name="T21" fmla="*/ 216 h 324"/>
                <a:gd name="T22" fmla="*/ 185 w 204"/>
                <a:gd name="T23" fmla="*/ 308 h 324"/>
                <a:gd name="T24" fmla="*/ 164 w 204"/>
                <a:gd name="T25" fmla="*/ 293 h 324"/>
                <a:gd name="T26" fmla="*/ 150 w 204"/>
                <a:gd name="T27" fmla="*/ 224 h 324"/>
                <a:gd name="T28" fmla="*/ 129 w 204"/>
                <a:gd name="T29" fmla="*/ 187 h 324"/>
                <a:gd name="T30" fmla="*/ 148 w 204"/>
                <a:gd name="T31" fmla="*/ 235 h 324"/>
                <a:gd name="T32" fmla="*/ 150 w 204"/>
                <a:gd name="T33" fmla="*/ 324 h 324"/>
                <a:gd name="T34" fmla="*/ 132 w 204"/>
                <a:gd name="T35" fmla="*/ 306 h 324"/>
                <a:gd name="T36" fmla="*/ 129 w 204"/>
                <a:gd name="T37" fmla="*/ 243 h 324"/>
                <a:gd name="T38" fmla="*/ 113 w 204"/>
                <a:gd name="T39" fmla="*/ 195 h 324"/>
                <a:gd name="T40" fmla="*/ 127 w 204"/>
                <a:gd name="T41" fmla="*/ 250 h 324"/>
                <a:gd name="T42" fmla="*/ 84 w 204"/>
                <a:gd name="T43" fmla="*/ 274 h 324"/>
                <a:gd name="T44" fmla="*/ 90 w 204"/>
                <a:gd name="T45" fmla="*/ 245 h 324"/>
                <a:gd name="T46" fmla="*/ 105 w 204"/>
                <a:gd name="T47" fmla="*/ 237 h 324"/>
                <a:gd name="T48" fmla="*/ 82 w 204"/>
                <a:gd name="T49" fmla="*/ 182 h 324"/>
                <a:gd name="T50" fmla="*/ 42 w 204"/>
                <a:gd name="T51" fmla="*/ 153 h 324"/>
                <a:gd name="T52" fmla="*/ 34 w 204"/>
                <a:gd name="T53" fmla="*/ 177 h 324"/>
                <a:gd name="T54" fmla="*/ 66 w 204"/>
                <a:gd name="T55" fmla="*/ 221 h 324"/>
                <a:gd name="T56" fmla="*/ 58 w 204"/>
                <a:gd name="T57" fmla="*/ 250 h 324"/>
                <a:gd name="T58" fmla="*/ 0 w 204"/>
                <a:gd name="T59" fmla="*/ 171 h 324"/>
                <a:gd name="T60" fmla="*/ 0 w 204"/>
                <a:gd name="T6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0"/>
                  </a:moveTo>
                  <a:cubicBezTo>
                    <a:pt x="79" y="0"/>
                    <a:pt x="79" y="0"/>
                    <a:pt x="79" y="0"/>
                  </a:cubicBezTo>
                  <a:cubicBezTo>
                    <a:pt x="79" y="98"/>
                    <a:pt x="79" y="98"/>
                    <a:pt x="79" y="98"/>
                  </a:cubicBezTo>
                  <a:cubicBezTo>
                    <a:pt x="182" y="182"/>
                    <a:pt x="182" y="182"/>
                    <a:pt x="182" y="182"/>
                  </a:cubicBezTo>
                  <a:cubicBezTo>
                    <a:pt x="182" y="182"/>
                    <a:pt x="182" y="182"/>
                    <a:pt x="182" y="182"/>
                  </a:cubicBezTo>
                  <a:cubicBezTo>
                    <a:pt x="204" y="248"/>
                    <a:pt x="204" y="248"/>
                    <a:pt x="204" y="248"/>
                  </a:cubicBezTo>
                  <a:cubicBezTo>
                    <a:pt x="193" y="250"/>
                    <a:pt x="182" y="245"/>
                    <a:pt x="180" y="235"/>
                  </a:cubicBezTo>
                  <a:cubicBezTo>
                    <a:pt x="166" y="198"/>
                    <a:pt x="166" y="198"/>
                    <a:pt x="166" y="198"/>
                  </a:cubicBezTo>
                  <a:cubicBezTo>
                    <a:pt x="148" y="182"/>
                    <a:pt x="148" y="182"/>
                    <a:pt x="148" y="182"/>
                  </a:cubicBezTo>
                  <a:cubicBezTo>
                    <a:pt x="169" y="216"/>
                    <a:pt x="169" y="216"/>
                    <a:pt x="169" y="216"/>
                  </a:cubicBezTo>
                  <a:cubicBezTo>
                    <a:pt x="169" y="216"/>
                    <a:pt x="169" y="216"/>
                    <a:pt x="169" y="216"/>
                  </a:cubicBezTo>
                  <a:cubicBezTo>
                    <a:pt x="185" y="308"/>
                    <a:pt x="185" y="308"/>
                    <a:pt x="185" y="308"/>
                  </a:cubicBezTo>
                  <a:cubicBezTo>
                    <a:pt x="174" y="311"/>
                    <a:pt x="166" y="303"/>
                    <a:pt x="164" y="293"/>
                  </a:cubicBezTo>
                  <a:cubicBezTo>
                    <a:pt x="150" y="224"/>
                    <a:pt x="150" y="224"/>
                    <a:pt x="150" y="224"/>
                  </a:cubicBezTo>
                  <a:cubicBezTo>
                    <a:pt x="129" y="187"/>
                    <a:pt x="129" y="187"/>
                    <a:pt x="129" y="187"/>
                  </a:cubicBezTo>
                  <a:cubicBezTo>
                    <a:pt x="148" y="235"/>
                    <a:pt x="148" y="235"/>
                    <a:pt x="148" y="235"/>
                  </a:cubicBezTo>
                  <a:cubicBezTo>
                    <a:pt x="150" y="324"/>
                    <a:pt x="150" y="324"/>
                    <a:pt x="150" y="324"/>
                  </a:cubicBezTo>
                  <a:cubicBezTo>
                    <a:pt x="140" y="324"/>
                    <a:pt x="132" y="316"/>
                    <a:pt x="132" y="306"/>
                  </a:cubicBezTo>
                  <a:cubicBezTo>
                    <a:pt x="129" y="243"/>
                    <a:pt x="129" y="243"/>
                    <a:pt x="129" y="243"/>
                  </a:cubicBezTo>
                  <a:cubicBezTo>
                    <a:pt x="113" y="195"/>
                    <a:pt x="113" y="195"/>
                    <a:pt x="113" y="195"/>
                  </a:cubicBezTo>
                  <a:cubicBezTo>
                    <a:pt x="127" y="250"/>
                    <a:pt x="127" y="250"/>
                    <a:pt x="127" y="250"/>
                  </a:cubicBezTo>
                  <a:cubicBezTo>
                    <a:pt x="84" y="274"/>
                    <a:pt x="84" y="274"/>
                    <a:pt x="84" y="274"/>
                  </a:cubicBezTo>
                  <a:cubicBezTo>
                    <a:pt x="76" y="264"/>
                    <a:pt x="79" y="253"/>
                    <a:pt x="90" y="245"/>
                  </a:cubicBezTo>
                  <a:cubicBezTo>
                    <a:pt x="105" y="237"/>
                    <a:pt x="105" y="237"/>
                    <a:pt x="105" y="237"/>
                  </a:cubicBezTo>
                  <a:cubicBezTo>
                    <a:pt x="82" y="182"/>
                    <a:pt x="82" y="182"/>
                    <a:pt x="82" y="182"/>
                  </a:cubicBezTo>
                  <a:cubicBezTo>
                    <a:pt x="82" y="182"/>
                    <a:pt x="71" y="148"/>
                    <a:pt x="42" y="153"/>
                  </a:cubicBezTo>
                  <a:cubicBezTo>
                    <a:pt x="37" y="169"/>
                    <a:pt x="34" y="177"/>
                    <a:pt x="34" y="177"/>
                  </a:cubicBezTo>
                  <a:cubicBezTo>
                    <a:pt x="66" y="221"/>
                    <a:pt x="66" y="221"/>
                    <a:pt x="66" y="221"/>
                  </a:cubicBezTo>
                  <a:cubicBezTo>
                    <a:pt x="74" y="232"/>
                    <a:pt x="68" y="245"/>
                    <a:pt x="58" y="250"/>
                  </a:cubicBezTo>
                  <a:cubicBezTo>
                    <a:pt x="0" y="171"/>
                    <a:pt x="0" y="171"/>
                    <a:pt x="0" y="171"/>
                  </a:cubicBezTo>
                  <a:lnTo>
                    <a:pt x="0" y="0"/>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8" name="Rectangle 9"/>
            <p:cNvSpPr>
              <a:spLocks noChangeArrowheads="1"/>
            </p:cNvSpPr>
            <p:nvPr/>
          </p:nvSpPr>
          <p:spPr bwMode="auto">
            <a:xfrm>
              <a:off x="6627814" y="2759078"/>
              <a:ext cx="284958" cy="28892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91" name="Freeform 41"/>
            <p:cNvSpPr>
              <a:spLocks/>
            </p:cNvSpPr>
            <p:nvPr/>
          </p:nvSpPr>
          <p:spPr bwMode="auto">
            <a:xfrm>
              <a:off x="6342064" y="2597151"/>
              <a:ext cx="333375" cy="371475"/>
            </a:xfrm>
            <a:custGeom>
              <a:avLst/>
              <a:gdLst>
                <a:gd name="T0" fmla="*/ 180 w 217"/>
                <a:gd name="T1" fmla="*/ 37 h 242"/>
                <a:gd name="T2" fmla="*/ 117 w 217"/>
                <a:gd name="T3" fmla="*/ 76 h 242"/>
                <a:gd name="T4" fmla="*/ 167 w 217"/>
                <a:gd name="T5" fmla="*/ 37 h 242"/>
                <a:gd name="T6" fmla="*/ 151 w 217"/>
                <a:gd name="T7" fmla="*/ 16 h 242"/>
                <a:gd name="T8" fmla="*/ 103 w 217"/>
                <a:gd name="T9" fmla="*/ 58 h 242"/>
                <a:gd name="T10" fmla="*/ 138 w 217"/>
                <a:gd name="T11" fmla="*/ 21 h 242"/>
                <a:gd name="T12" fmla="*/ 122 w 217"/>
                <a:gd name="T13" fmla="*/ 0 h 242"/>
                <a:gd name="T14" fmla="*/ 122 w 217"/>
                <a:gd name="T15" fmla="*/ 0 h 242"/>
                <a:gd name="T16" fmla="*/ 90 w 217"/>
                <a:gd name="T17" fmla="*/ 37 h 242"/>
                <a:gd name="T18" fmla="*/ 98 w 217"/>
                <a:gd name="T19" fmla="*/ 11 h 242"/>
                <a:gd name="T20" fmla="*/ 72 w 217"/>
                <a:gd name="T21" fmla="*/ 8 h 242"/>
                <a:gd name="T22" fmla="*/ 11 w 217"/>
                <a:gd name="T23" fmla="*/ 156 h 242"/>
                <a:gd name="T24" fmla="*/ 0 w 217"/>
                <a:gd name="T25" fmla="*/ 163 h 242"/>
                <a:gd name="T26" fmla="*/ 43 w 217"/>
                <a:gd name="T27" fmla="*/ 242 h 242"/>
                <a:gd name="T28" fmla="*/ 135 w 217"/>
                <a:gd name="T29" fmla="*/ 219 h 242"/>
                <a:gd name="T30" fmla="*/ 135 w 217"/>
                <a:gd name="T31" fmla="*/ 219 h 242"/>
                <a:gd name="T32" fmla="*/ 154 w 217"/>
                <a:gd name="T33" fmla="*/ 195 h 242"/>
                <a:gd name="T34" fmla="*/ 180 w 217"/>
                <a:gd name="T35" fmla="*/ 158 h 242"/>
                <a:gd name="T36" fmla="*/ 209 w 217"/>
                <a:gd name="T37" fmla="*/ 116 h 242"/>
                <a:gd name="T38" fmla="*/ 172 w 217"/>
                <a:gd name="T39" fmla="*/ 121 h 242"/>
                <a:gd name="T40" fmla="*/ 133 w 217"/>
                <a:gd name="T41" fmla="*/ 177 h 242"/>
                <a:gd name="T42" fmla="*/ 98 w 217"/>
                <a:gd name="T43" fmla="*/ 177 h 242"/>
                <a:gd name="T44" fmla="*/ 117 w 217"/>
                <a:gd name="T45" fmla="*/ 119 h 242"/>
                <a:gd name="T46" fmla="*/ 170 w 217"/>
                <a:gd name="T47" fmla="*/ 69 h 242"/>
                <a:gd name="T48" fmla="*/ 183 w 217"/>
                <a:gd name="T49" fmla="*/ 87 h 242"/>
                <a:gd name="T50" fmla="*/ 217 w 217"/>
                <a:gd name="T51" fmla="*/ 98 h 242"/>
                <a:gd name="T52" fmla="*/ 180 w 217"/>
                <a:gd name="T53"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42">
                  <a:moveTo>
                    <a:pt x="180" y="37"/>
                  </a:moveTo>
                  <a:cubicBezTo>
                    <a:pt x="117" y="76"/>
                    <a:pt x="117" y="76"/>
                    <a:pt x="117" y="76"/>
                  </a:cubicBezTo>
                  <a:cubicBezTo>
                    <a:pt x="167" y="37"/>
                    <a:pt x="167" y="37"/>
                    <a:pt x="167" y="37"/>
                  </a:cubicBezTo>
                  <a:cubicBezTo>
                    <a:pt x="151" y="16"/>
                    <a:pt x="151" y="16"/>
                    <a:pt x="151" y="16"/>
                  </a:cubicBezTo>
                  <a:cubicBezTo>
                    <a:pt x="103" y="58"/>
                    <a:pt x="103" y="58"/>
                    <a:pt x="103" y="58"/>
                  </a:cubicBezTo>
                  <a:cubicBezTo>
                    <a:pt x="138" y="21"/>
                    <a:pt x="138" y="21"/>
                    <a:pt x="138" y="21"/>
                  </a:cubicBezTo>
                  <a:cubicBezTo>
                    <a:pt x="122" y="0"/>
                    <a:pt x="122" y="0"/>
                    <a:pt x="122" y="0"/>
                  </a:cubicBezTo>
                  <a:cubicBezTo>
                    <a:pt x="122" y="0"/>
                    <a:pt x="122" y="0"/>
                    <a:pt x="122" y="0"/>
                  </a:cubicBezTo>
                  <a:cubicBezTo>
                    <a:pt x="90" y="37"/>
                    <a:pt x="90" y="37"/>
                    <a:pt x="90" y="37"/>
                  </a:cubicBezTo>
                  <a:cubicBezTo>
                    <a:pt x="98" y="11"/>
                    <a:pt x="98" y="11"/>
                    <a:pt x="98" y="11"/>
                  </a:cubicBezTo>
                  <a:cubicBezTo>
                    <a:pt x="72" y="8"/>
                    <a:pt x="72" y="8"/>
                    <a:pt x="72" y="8"/>
                  </a:cubicBezTo>
                  <a:cubicBezTo>
                    <a:pt x="11" y="156"/>
                    <a:pt x="11" y="156"/>
                    <a:pt x="11" y="156"/>
                  </a:cubicBezTo>
                  <a:cubicBezTo>
                    <a:pt x="0" y="163"/>
                    <a:pt x="0" y="163"/>
                    <a:pt x="0" y="163"/>
                  </a:cubicBezTo>
                  <a:cubicBezTo>
                    <a:pt x="43" y="242"/>
                    <a:pt x="43" y="242"/>
                    <a:pt x="43" y="242"/>
                  </a:cubicBezTo>
                  <a:cubicBezTo>
                    <a:pt x="135" y="219"/>
                    <a:pt x="135" y="219"/>
                    <a:pt x="135" y="219"/>
                  </a:cubicBezTo>
                  <a:cubicBezTo>
                    <a:pt x="135" y="219"/>
                    <a:pt x="135" y="219"/>
                    <a:pt x="135" y="219"/>
                  </a:cubicBezTo>
                  <a:cubicBezTo>
                    <a:pt x="154" y="195"/>
                    <a:pt x="154" y="195"/>
                    <a:pt x="154" y="195"/>
                  </a:cubicBezTo>
                  <a:cubicBezTo>
                    <a:pt x="180" y="158"/>
                    <a:pt x="180" y="158"/>
                    <a:pt x="180" y="158"/>
                  </a:cubicBezTo>
                  <a:cubicBezTo>
                    <a:pt x="209" y="116"/>
                    <a:pt x="209" y="116"/>
                    <a:pt x="209" y="116"/>
                  </a:cubicBezTo>
                  <a:cubicBezTo>
                    <a:pt x="199" y="108"/>
                    <a:pt x="183" y="111"/>
                    <a:pt x="172" y="121"/>
                  </a:cubicBezTo>
                  <a:cubicBezTo>
                    <a:pt x="133" y="177"/>
                    <a:pt x="133" y="177"/>
                    <a:pt x="133" y="177"/>
                  </a:cubicBezTo>
                  <a:cubicBezTo>
                    <a:pt x="122" y="193"/>
                    <a:pt x="109" y="190"/>
                    <a:pt x="98" y="177"/>
                  </a:cubicBezTo>
                  <a:cubicBezTo>
                    <a:pt x="79" y="145"/>
                    <a:pt x="117" y="119"/>
                    <a:pt x="117" y="119"/>
                  </a:cubicBezTo>
                  <a:cubicBezTo>
                    <a:pt x="170" y="69"/>
                    <a:pt x="170" y="69"/>
                    <a:pt x="170" y="69"/>
                  </a:cubicBezTo>
                  <a:cubicBezTo>
                    <a:pt x="183" y="87"/>
                    <a:pt x="183" y="87"/>
                    <a:pt x="183" y="87"/>
                  </a:cubicBezTo>
                  <a:cubicBezTo>
                    <a:pt x="188" y="100"/>
                    <a:pt x="204" y="103"/>
                    <a:pt x="217" y="98"/>
                  </a:cubicBezTo>
                  <a:lnTo>
                    <a:pt x="180" y="37"/>
                  </a:ln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pic>
          <p:nvPicPr>
            <p:cNvPr id="92" name="Picture 91"/>
            <p:cNvPicPr>
              <a:picLocks noChangeAspect="1"/>
            </p:cNvPicPr>
            <p:nvPr/>
          </p:nvPicPr>
          <p:blipFill>
            <a:blip r:embed="rId3"/>
            <a:stretch>
              <a:fillRect/>
            </a:stretch>
          </p:blipFill>
          <p:spPr>
            <a:xfrm>
              <a:off x="5503864" y="3371851"/>
              <a:ext cx="264971" cy="231247"/>
            </a:xfrm>
            <a:prstGeom prst="rect">
              <a:avLst/>
            </a:prstGeom>
          </p:spPr>
        </p:pic>
        <p:pic>
          <p:nvPicPr>
            <p:cNvPr id="95" name="Picture 94"/>
            <p:cNvPicPr>
              <a:picLocks noChangeAspect="1"/>
            </p:cNvPicPr>
            <p:nvPr/>
          </p:nvPicPr>
          <p:blipFill>
            <a:blip r:embed="rId3"/>
            <a:stretch>
              <a:fillRect/>
            </a:stretch>
          </p:blipFill>
          <p:spPr>
            <a:xfrm>
              <a:off x="6635338" y="2790327"/>
              <a:ext cx="264971" cy="231247"/>
            </a:xfrm>
            <a:prstGeom prst="rect">
              <a:avLst/>
            </a:prstGeom>
          </p:spPr>
        </p:pic>
        <p:pic>
          <p:nvPicPr>
            <p:cNvPr id="100" name="Picture 99"/>
            <p:cNvPicPr>
              <a:picLocks noChangeAspect="1"/>
            </p:cNvPicPr>
            <p:nvPr/>
          </p:nvPicPr>
          <p:blipFill>
            <a:blip r:embed="rId3"/>
            <a:stretch>
              <a:fillRect/>
            </a:stretch>
          </p:blipFill>
          <p:spPr>
            <a:xfrm>
              <a:off x="6462714" y="4191496"/>
              <a:ext cx="264971" cy="231247"/>
            </a:xfrm>
            <a:prstGeom prst="rect">
              <a:avLst/>
            </a:prstGeom>
          </p:spPr>
        </p:pic>
        <p:pic>
          <p:nvPicPr>
            <p:cNvPr id="101" name="Picture 100"/>
            <p:cNvPicPr>
              <a:picLocks noChangeAspect="1"/>
            </p:cNvPicPr>
            <p:nvPr/>
          </p:nvPicPr>
          <p:blipFill>
            <a:blip r:embed="rId3"/>
            <a:stretch>
              <a:fillRect/>
            </a:stretch>
          </p:blipFill>
          <p:spPr>
            <a:xfrm>
              <a:off x="5675794" y="4452938"/>
              <a:ext cx="264971" cy="231247"/>
            </a:xfrm>
            <a:prstGeom prst="rect">
              <a:avLst/>
            </a:prstGeom>
          </p:spPr>
        </p:pic>
        <p:sp>
          <p:nvSpPr>
            <p:cNvPr id="104" name="Freeform 52"/>
            <p:cNvSpPr>
              <a:spLocks/>
            </p:cNvSpPr>
            <p:nvPr/>
          </p:nvSpPr>
          <p:spPr bwMode="auto">
            <a:xfrm>
              <a:off x="6794501" y="2871789"/>
              <a:ext cx="314325" cy="496888"/>
            </a:xfrm>
            <a:custGeom>
              <a:avLst/>
              <a:gdLst>
                <a:gd name="T0" fmla="*/ 0 w 204"/>
                <a:gd name="T1" fmla="*/ 324 h 324"/>
                <a:gd name="T2" fmla="*/ 79 w 204"/>
                <a:gd name="T3" fmla="*/ 324 h 324"/>
                <a:gd name="T4" fmla="*/ 79 w 204"/>
                <a:gd name="T5" fmla="*/ 227 h 324"/>
                <a:gd name="T6" fmla="*/ 183 w 204"/>
                <a:gd name="T7" fmla="*/ 143 h 324"/>
                <a:gd name="T8" fmla="*/ 183 w 204"/>
                <a:gd name="T9" fmla="*/ 143 h 324"/>
                <a:gd name="T10" fmla="*/ 204 w 204"/>
                <a:gd name="T11" fmla="*/ 77 h 324"/>
                <a:gd name="T12" fmla="*/ 180 w 204"/>
                <a:gd name="T13" fmla="*/ 90 h 324"/>
                <a:gd name="T14" fmla="*/ 167 w 204"/>
                <a:gd name="T15" fmla="*/ 127 h 324"/>
                <a:gd name="T16" fmla="*/ 148 w 204"/>
                <a:gd name="T17" fmla="*/ 143 h 324"/>
                <a:gd name="T18" fmla="*/ 169 w 204"/>
                <a:gd name="T19" fmla="*/ 108 h 324"/>
                <a:gd name="T20" fmla="*/ 169 w 204"/>
                <a:gd name="T21" fmla="*/ 108 h 324"/>
                <a:gd name="T22" fmla="*/ 185 w 204"/>
                <a:gd name="T23" fmla="*/ 16 h 324"/>
                <a:gd name="T24" fmla="*/ 164 w 204"/>
                <a:gd name="T25" fmla="*/ 32 h 324"/>
                <a:gd name="T26" fmla="*/ 151 w 204"/>
                <a:gd name="T27" fmla="*/ 100 h 324"/>
                <a:gd name="T28" fmla="*/ 130 w 204"/>
                <a:gd name="T29" fmla="*/ 137 h 324"/>
                <a:gd name="T30" fmla="*/ 148 w 204"/>
                <a:gd name="T31" fmla="*/ 90 h 324"/>
                <a:gd name="T32" fmla="*/ 151 w 204"/>
                <a:gd name="T33" fmla="*/ 0 h 324"/>
                <a:gd name="T34" fmla="*/ 132 w 204"/>
                <a:gd name="T35" fmla="*/ 19 h 324"/>
                <a:gd name="T36" fmla="*/ 130 w 204"/>
                <a:gd name="T37" fmla="*/ 82 h 324"/>
                <a:gd name="T38" fmla="*/ 114 w 204"/>
                <a:gd name="T39" fmla="*/ 130 h 324"/>
                <a:gd name="T40" fmla="*/ 127 w 204"/>
                <a:gd name="T41" fmla="*/ 74 h 324"/>
                <a:gd name="T42" fmla="*/ 85 w 204"/>
                <a:gd name="T43" fmla="*/ 50 h 324"/>
                <a:gd name="T44" fmla="*/ 90 w 204"/>
                <a:gd name="T45" fmla="*/ 79 h 324"/>
                <a:gd name="T46" fmla="*/ 106 w 204"/>
                <a:gd name="T47" fmla="*/ 87 h 324"/>
                <a:gd name="T48" fmla="*/ 82 w 204"/>
                <a:gd name="T49" fmla="*/ 143 h 324"/>
                <a:gd name="T50" fmla="*/ 42 w 204"/>
                <a:gd name="T51" fmla="*/ 171 h 324"/>
                <a:gd name="T52" fmla="*/ 34 w 204"/>
                <a:gd name="T53" fmla="*/ 148 h 324"/>
                <a:gd name="T54" fmla="*/ 66 w 204"/>
                <a:gd name="T55" fmla="*/ 103 h 324"/>
                <a:gd name="T56" fmla="*/ 58 w 204"/>
                <a:gd name="T57" fmla="*/ 72 h 324"/>
                <a:gd name="T58" fmla="*/ 0 w 204"/>
                <a:gd name="T59" fmla="*/ 153 h 324"/>
                <a:gd name="T60" fmla="*/ 0 w 204"/>
                <a:gd name="T61"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324"/>
                  </a:moveTo>
                  <a:cubicBezTo>
                    <a:pt x="79" y="324"/>
                    <a:pt x="79" y="324"/>
                    <a:pt x="79" y="324"/>
                  </a:cubicBezTo>
                  <a:cubicBezTo>
                    <a:pt x="79" y="227"/>
                    <a:pt x="79" y="227"/>
                    <a:pt x="79" y="227"/>
                  </a:cubicBezTo>
                  <a:cubicBezTo>
                    <a:pt x="183" y="143"/>
                    <a:pt x="183" y="143"/>
                    <a:pt x="183" y="143"/>
                  </a:cubicBezTo>
                  <a:cubicBezTo>
                    <a:pt x="183" y="143"/>
                    <a:pt x="183" y="143"/>
                    <a:pt x="183" y="143"/>
                  </a:cubicBezTo>
                  <a:cubicBezTo>
                    <a:pt x="204" y="77"/>
                    <a:pt x="204" y="77"/>
                    <a:pt x="204" y="77"/>
                  </a:cubicBezTo>
                  <a:cubicBezTo>
                    <a:pt x="193" y="74"/>
                    <a:pt x="183" y="79"/>
                    <a:pt x="180" y="90"/>
                  </a:cubicBezTo>
                  <a:cubicBezTo>
                    <a:pt x="167" y="127"/>
                    <a:pt x="167" y="127"/>
                    <a:pt x="167" y="127"/>
                  </a:cubicBezTo>
                  <a:cubicBezTo>
                    <a:pt x="148" y="143"/>
                    <a:pt x="148" y="143"/>
                    <a:pt x="148" y="143"/>
                  </a:cubicBezTo>
                  <a:cubicBezTo>
                    <a:pt x="169" y="108"/>
                    <a:pt x="169" y="108"/>
                    <a:pt x="169" y="108"/>
                  </a:cubicBezTo>
                  <a:cubicBezTo>
                    <a:pt x="169" y="108"/>
                    <a:pt x="169" y="108"/>
                    <a:pt x="169" y="108"/>
                  </a:cubicBezTo>
                  <a:cubicBezTo>
                    <a:pt x="185" y="16"/>
                    <a:pt x="185" y="16"/>
                    <a:pt x="185" y="16"/>
                  </a:cubicBezTo>
                  <a:cubicBezTo>
                    <a:pt x="175" y="14"/>
                    <a:pt x="164" y="21"/>
                    <a:pt x="164" y="32"/>
                  </a:cubicBezTo>
                  <a:cubicBezTo>
                    <a:pt x="151" y="100"/>
                    <a:pt x="151" y="100"/>
                    <a:pt x="151" y="100"/>
                  </a:cubicBezTo>
                  <a:cubicBezTo>
                    <a:pt x="130" y="137"/>
                    <a:pt x="130" y="137"/>
                    <a:pt x="130" y="137"/>
                  </a:cubicBezTo>
                  <a:cubicBezTo>
                    <a:pt x="148" y="90"/>
                    <a:pt x="148" y="90"/>
                    <a:pt x="148" y="90"/>
                  </a:cubicBezTo>
                  <a:cubicBezTo>
                    <a:pt x="151" y="0"/>
                    <a:pt x="151" y="0"/>
                    <a:pt x="151" y="0"/>
                  </a:cubicBezTo>
                  <a:cubicBezTo>
                    <a:pt x="140" y="0"/>
                    <a:pt x="132" y="8"/>
                    <a:pt x="132" y="19"/>
                  </a:cubicBezTo>
                  <a:cubicBezTo>
                    <a:pt x="130" y="82"/>
                    <a:pt x="130" y="82"/>
                    <a:pt x="130" y="82"/>
                  </a:cubicBezTo>
                  <a:cubicBezTo>
                    <a:pt x="114" y="130"/>
                    <a:pt x="114" y="130"/>
                    <a:pt x="114" y="130"/>
                  </a:cubicBezTo>
                  <a:cubicBezTo>
                    <a:pt x="127" y="74"/>
                    <a:pt x="127" y="74"/>
                    <a:pt x="127" y="74"/>
                  </a:cubicBezTo>
                  <a:cubicBezTo>
                    <a:pt x="85" y="50"/>
                    <a:pt x="85" y="50"/>
                    <a:pt x="85" y="50"/>
                  </a:cubicBezTo>
                  <a:cubicBezTo>
                    <a:pt x="77" y="61"/>
                    <a:pt x="79" y="72"/>
                    <a:pt x="90" y="79"/>
                  </a:cubicBezTo>
                  <a:cubicBezTo>
                    <a:pt x="106" y="87"/>
                    <a:pt x="106" y="87"/>
                    <a:pt x="106" y="87"/>
                  </a:cubicBezTo>
                  <a:cubicBezTo>
                    <a:pt x="82" y="143"/>
                    <a:pt x="82" y="143"/>
                    <a:pt x="82" y="143"/>
                  </a:cubicBezTo>
                  <a:cubicBezTo>
                    <a:pt x="82" y="143"/>
                    <a:pt x="71" y="177"/>
                    <a:pt x="42" y="171"/>
                  </a:cubicBezTo>
                  <a:cubicBezTo>
                    <a:pt x="37" y="156"/>
                    <a:pt x="34" y="148"/>
                    <a:pt x="34" y="148"/>
                  </a:cubicBezTo>
                  <a:cubicBezTo>
                    <a:pt x="66" y="103"/>
                    <a:pt x="66" y="103"/>
                    <a:pt x="66" y="103"/>
                  </a:cubicBezTo>
                  <a:cubicBezTo>
                    <a:pt x="74" y="93"/>
                    <a:pt x="69" y="79"/>
                    <a:pt x="58" y="72"/>
                  </a:cubicBezTo>
                  <a:cubicBezTo>
                    <a:pt x="0" y="153"/>
                    <a:pt x="0" y="153"/>
                    <a:pt x="0" y="153"/>
                  </a:cubicBezTo>
                  <a:lnTo>
                    <a:pt x="0" y="324"/>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5" name="Freeform 47"/>
            <p:cNvSpPr>
              <a:spLocks/>
            </p:cNvSpPr>
            <p:nvPr/>
          </p:nvSpPr>
          <p:spPr bwMode="auto">
            <a:xfrm>
              <a:off x="6511926" y="4387851"/>
              <a:ext cx="376238" cy="330200"/>
            </a:xfrm>
            <a:custGeom>
              <a:avLst/>
              <a:gdLst>
                <a:gd name="T0" fmla="*/ 225 w 244"/>
                <a:gd name="T1" fmla="*/ 76 h 216"/>
                <a:gd name="T2" fmla="*/ 186 w 244"/>
                <a:gd name="T3" fmla="*/ 113 h 216"/>
                <a:gd name="T4" fmla="*/ 228 w 244"/>
                <a:gd name="T5" fmla="*/ 63 h 216"/>
                <a:gd name="T6" fmla="*/ 207 w 244"/>
                <a:gd name="T7" fmla="*/ 47 h 216"/>
                <a:gd name="T8" fmla="*/ 170 w 244"/>
                <a:gd name="T9" fmla="*/ 97 h 216"/>
                <a:gd name="T10" fmla="*/ 209 w 244"/>
                <a:gd name="T11" fmla="*/ 34 h 216"/>
                <a:gd name="T12" fmla="*/ 149 w 244"/>
                <a:gd name="T13" fmla="*/ 0 h 216"/>
                <a:gd name="T14" fmla="*/ 157 w 244"/>
                <a:gd name="T15" fmla="*/ 34 h 216"/>
                <a:gd name="T16" fmla="*/ 178 w 244"/>
                <a:gd name="T17" fmla="*/ 45 h 216"/>
                <a:gd name="T18" fmla="*/ 127 w 244"/>
                <a:gd name="T19" fmla="*/ 100 h 216"/>
                <a:gd name="T20" fmla="*/ 69 w 244"/>
                <a:gd name="T21" fmla="*/ 116 h 216"/>
                <a:gd name="T22" fmla="*/ 67 w 244"/>
                <a:gd name="T23" fmla="*/ 82 h 216"/>
                <a:gd name="T24" fmla="*/ 122 w 244"/>
                <a:gd name="T25" fmla="*/ 42 h 216"/>
                <a:gd name="T26" fmla="*/ 127 w 244"/>
                <a:gd name="T27" fmla="*/ 8 h 216"/>
                <a:gd name="T28" fmla="*/ 85 w 244"/>
                <a:gd name="T29" fmla="*/ 37 h 216"/>
                <a:gd name="T30" fmla="*/ 51 w 244"/>
                <a:gd name="T31" fmla="*/ 63 h 216"/>
                <a:gd name="T32" fmla="*/ 24 w 244"/>
                <a:gd name="T33" fmla="*/ 79 h 216"/>
                <a:gd name="T34" fmla="*/ 24 w 244"/>
                <a:gd name="T35" fmla="*/ 79 h 216"/>
                <a:gd name="T36" fmla="*/ 0 w 244"/>
                <a:gd name="T37" fmla="*/ 174 h 216"/>
                <a:gd name="T38" fmla="*/ 82 w 244"/>
                <a:gd name="T39" fmla="*/ 216 h 216"/>
                <a:gd name="T40" fmla="*/ 88 w 244"/>
                <a:gd name="T41" fmla="*/ 203 h 216"/>
                <a:gd name="T42" fmla="*/ 236 w 244"/>
                <a:gd name="T43" fmla="*/ 142 h 216"/>
                <a:gd name="T44" fmla="*/ 233 w 244"/>
                <a:gd name="T45" fmla="*/ 116 h 216"/>
                <a:gd name="T46" fmla="*/ 207 w 244"/>
                <a:gd name="T47" fmla="*/ 126 h 216"/>
                <a:gd name="T48" fmla="*/ 244 w 244"/>
                <a:gd name="T49" fmla="*/ 95 h 216"/>
                <a:gd name="T50" fmla="*/ 225 w 244"/>
                <a:gd name="T51" fmla="*/ 7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5" y="76"/>
                  </a:moveTo>
                  <a:cubicBezTo>
                    <a:pt x="186" y="113"/>
                    <a:pt x="186" y="113"/>
                    <a:pt x="186" y="113"/>
                  </a:cubicBezTo>
                  <a:cubicBezTo>
                    <a:pt x="228" y="63"/>
                    <a:pt x="228" y="63"/>
                    <a:pt x="228" y="63"/>
                  </a:cubicBezTo>
                  <a:cubicBezTo>
                    <a:pt x="207" y="47"/>
                    <a:pt x="207" y="47"/>
                    <a:pt x="207" y="47"/>
                  </a:cubicBezTo>
                  <a:cubicBezTo>
                    <a:pt x="170" y="97"/>
                    <a:pt x="170" y="97"/>
                    <a:pt x="170" y="97"/>
                  </a:cubicBezTo>
                  <a:cubicBezTo>
                    <a:pt x="209" y="34"/>
                    <a:pt x="209" y="34"/>
                    <a:pt x="209" y="34"/>
                  </a:cubicBezTo>
                  <a:cubicBezTo>
                    <a:pt x="149" y="0"/>
                    <a:pt x="149" y="0"/>
                    <a:pt x="149" y="0"/>
                  </a:cubicBezTo>
                  <a:cubicBezTo>
                    <a:pt x="141" y="13"/>
                    <a:pt x="146" y="26"/>
                    <a:pt x="157" y="34"/>
                  </a:cubicBezTo>
                  <a:cubicBezTo>
                    <a:pt x="178" y="45"/>
                    <a:pt x="178" y="45"/>
                    <a:pt x="178" y="45"/>
                  </a:cubicBezTo>
                  <a:cubicBezTo>
                    <a:pt x="127" y="100"/>
                    <a:pt x="127" y="100"/>
                    <a:pt x="127" y="100"/>
                  </a:cubicBezTo>
                  <a:cubicBezTo>
                    <a:pt x="127" y="100"/>
                    <a:pt x="101" y="134"/>
                    <a:pt x="69" y="116"/>
                  </a:cubicBezTo>
                  <a:cubicBezTo>
                    <a:pt x="56" y="108"/>
                    <a:pt x="53" y="95"/>
                    <a:pt x="67" y="82"/>
                  </a:cubicBezTo>
                  <a:cubicBezTo>
                    <a:pt x="122" y="42"/>
                    <a:pt x="122" y="42"/>
                    <a:pt x="122" y="42"/>
                  </a:cubicBezTo>
                  <a:cubicBezTo>
                    <a:pt x="135" y="34"/>
                    <a:pt x="138" y="18"/>
                    <a:pt x="127" y="8"/>
                  </a:cubicBezTo>
                  <a:cubicBezTo>
                    <a:pt x="85" y="37"/>
                    <a:pt x="85" y="37"/>
                    <a:pt x="85" y="37"/>
                  </a:cubicBezTo>
                  <a:cubicBezTo>
                    <a:pt x="51" y="63"/>
                    <a:pt x="51" y="63"/>
                    <a:pt x="51" y="63"/>
                  </a:cubicBezTo>
                  <a:cubicBezTo>
                    <a:pt x="24" y="79"/>
                    <a:pt x="24" y="79"/>
                    <a:pt x="24" y="79"/>
                  </a:cubicBezTo>
                  <a:cubicBezTo>
                    <a:pt x="24" y="79"/>
                    <a:pt x="24" y="79"/>
                    <a:pt x="24" y="79"/>
                  </a:cubicBezTo>
                  <a:cubicBezTo>
                    <a:pt x="0" y="174"/>
                    <a:pt x="0" y="174"/>
                    <a:pt x="0" y="174"/>
                  </a:cubicBezTo>
                  <a:cubicBezTo>
                    <a:pt x="82" y="216"/>
                    <a:pt x="82" y="216"/>
                    <a:pt x="82" y="216"/>
                  </a:cubicBezTo>
                  <a:cubicBezTo>
                    <a:pt x="88" y="203"/>
                    <a:pt x="88" y="203"/>
                    <a:pt x="88" y="203"/>
                  </a:cubicBezTo>
                  <a:cubicBezTo>
                    <a:pt x="236" y="142"/>
                    <a:pt x="236" y="142"/>
                    <a:pt x="236" y="142"/>
                  </a:cubicBezTo>
                  <a:cubicBezTo>
                    <a:pt x="233" y="116"/>
                    <a:pt x="233" y="116"/>
                    <a:pt x="233" y="116"/>
                  </a:cubicBezTo>
                  <a:cubicBezTo>
                    <a:pt x="207" y="126"/>
                    <a:pt x="207" y="126"/>
                    <a:pt x="207" y="126"/>
                  </a:cubicBezTo>
                  <a:cubicBezTo>
                    <a:pt x="244" y="95"/>
                    <a:pt x="244" y="95"/>
                    <a:pt x="244" y="95"/>
                  </a:cubicBezTo>
                  <a:lnTo>
                    <a:pt x="225" y="76"/>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6" name="Freeform 44"/>
            <p:cNvSpPr>
              <a:spLocks/>
            </p:cNvSpPr>
            <p:nvPr/>
          </p:nvSpPr>
          <p:spPr bwMode="auto">
            <a:xfrm>
              <a:off x="6276976" y="3894139"/>
              <a:ext cx="374650" cy="330200"/>
            </a:xfrm>
            <a:custGeom>
              <a:avLst/>
              <a:gdLst>
                <a:gd name="T0" fmla="*/ 164 w 243"/>
                <a:gd name="T1" fmla="*/ 0 h 216"/>
                <a:gd name="T2" fmla="*/ 156 w 243"/>
                <a:gd name="T3" fmla="*/ 13 h 216"/>
                <a:gd name="T4" fmla="*/ 8 w 243"/>
                <a:gd name="T5" fmla="*/ 74 h 216"/>
                <a:gd name="T6" fmla="*/ 10 w 243"/>
                <a:gd name="T7" fmla="*/ 100 h 216"/>
                <a:gd name="T8" fmla="*/ 37 w 243"/>
                <a:gd name="T9" fmla="*/ 90 h 216"/>
                <a:gd name="T10" fmla="*/ 0 w 243"/>
                <a:gd name="T11" fmla="*/ 122 h 216"/>
                <a:gd name="T12" fmla="*/ 0 w 243"/>
                <a:gd name="T13" fmla="*/ 122 h 216"/>
                <a:gd name="T14" fmla="*/ 18 w 243"/>
                <a:gd name="T15" fmla="*/ 140 h 216"/>
                <a:gd name="T16" fmla="*/ 58 w 243"/>
                <a:gd name="T17" fmla="*/ 103 h 216"/>
                <a:gd name="T18" fmla="*/ 16 w 243"/>
                <a:gd name="T19" fmla="*/ 153 h 216"/>
                <a:gd name="T20" fmla="*/ 37 w 243"/>
                <a:gd name="T21" fmla="*/ 169 h 216"/>
                <a:gd name="T22" fmla="*/ 74 w 243"/>
                <a:gd name="T23" fmla="*/ 119 h 216"/>
                <a:gd name="T24" fmla="*/ 37 w 243"/>
                <a:gd name="T25" fmla="*/ 182 h 216"/>
                <a:gd name="T26" fmla="*/ 98 w 243"/>
                <a:gd name="T27" fmla="*/ 216 h 216"/>
                <a:gd name="T28" fmla="*/ 87 w 243"/>
                <a:gd name="T29" fmla="*/ 182 h 216"/>
                <a:gd name="T30" fmla="*/ 69 w 243"/>
                <a:gd name="T31" fmla="*/ 172 h 216"/>
                <a:gd name="T32" fmla="*/ 119 w 243"/>
                <a:gd name="T33" fmla="*/ 116 h 216"/>
                <a:gd name="T34" fmla="*/ 175 w 243"/>
                <a:gd name="T35" fmla="*/ 100 h 216"/>
                <a:gd name="T36" fmla="*/ 177 w 243"/>
                <a:gd name="T37" fmla="*/ 135 h 216"/>
                <a:gd name="T38" fmla="*/ 121 w 243"/>
                <a:gd name="T39" fmla="*/ 174 h 216"/>
                <a:gd name="T40" fmla="*/ 116 w 243"/>
                <a:gd name="T41" fmla="*/ 208 h 216"/>
                <a:gd name="T42" fmla="*/ 159 w 243"/>
                <a:gd name="T43" fmla="*/ 180 h 216"/>
                <a:gd name="T44" fmla="*/ 196 w 243"/>
                <a:gd name="T45" fmla="*/ 153 h 216"/>
                <a:gd name="T46" fmla="*/ 220 w 243"/>
                <a:gd name="T47" fmla="*/ 137 h 216"/>
                <a:gd name="T48" fmla="*/ 220 w 243"/>
                <a:gd name="T49" fmla="*/ 137 h 216"/>
                <a:gd name="T50" fmla="*/ 243 w 243"/>
                <a:gd name="T51" fmla="*/ 42 h 216"/>
                <a:gd name="T52" fmla="*/ 164 w 243"/>
                <a:gd name="T5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216">
                  <a:moveTo>
                    <a:pt x="164" y="0"/>
                  </a:moveTo>
                  <a:cubicBezTo>
                    <a:pt x="156" y="13"/>
                    <a:pt x="156" y="13"/>
                    <a:pt x="156" y="13"/>
                  </a:cubicBezTo>
                  <a:cubicBezTo>
                    <a:pt x="8" y="74"/>
                    <a:pt x="8" y="74"/>
                    <a:pt x="8" y="74"/>
                  </a:cubicBezTo>
                  <a:cubicBezTo>
                    <a:pt x="10" y="100"/>
                    <a:pt x="10" y="100"/>
                    <a:pt x="10" y="100"/>
                  </a:cubicBezTo>
                  <a:cubicBezTo>
                    <a:pt x="37" y="90"/>
                    <a:pt x="37" y="90"/>
                    <a:pt x="37" y="90"/>
                  </a:cubicBezTo>
                  <a:cubicBezTo>
                    <a:pt x="0" y="122"/>
                    <a:pt x="0" y="122"/>
                    <a:pt x="0" y="122"/>
                  </a:cubicBezTo>
                  <a:cubicBezTo>
                    <a:pt x="0" y="122"/>
                    <a:pt x="0" y="122"/>
                    <a:pt x="0" y="122"/>
                  </a:cubicBezTo>
                  <a:cubicBezTo>
                    <a:pt x="18" y="140"/>
                    <a:pt x="18" y="140"/>
                    <a:pt x="18" y="140"/>
                  </a:cubicBezTo>
                  <a:cubicBezTo>
                    <a:pt x="58" y="103"/>
                    <a:pt x="58" y="103"/>
                    <a:pt x="58" y="103"/>
                  </a:cubicBezTo>
                  <a:cubicBezTo>
                    <a:pt x="16" y="153"/>
                    <a:pt x="16" y="153"/>
                    <a:pt x="16" y="153"/>
                  </a:cubicBezTo>
                  <a:cubicBezTo>
                    <a:pt x="37" y="169"/>
                    <a:pt x="37" y="169"/>
                    <a:pt x="37" y="169"/>
                  </a:cubicBezTo>
                  <a:cubicBezTo>
                    <a:pt x="74" y="119"/>
                    <a:pt x="74" y="119"/>
                    <a:pt x="74" y="119"/>
                  </a:cubicBezTo>
                  <a:cubicBezTo>
                    <a:pt x="37" y="182"/>
                    <a:pt x="37" y="182"/>
                    <a:pt x="37" y="182"/>
                  </a:cubicBezTo>
                  <a:cubicBezTo>
                    <a:pt x="98" y="216"/>
                    <a:pt x="98" y="216"/>
                    <a:pt x="98" y="216"/>
                  </a:cubicBezTo>
                  <a:cubicBezTo>
                    <a:pt x="103" y="203"/>
                    <a:pt x="100" y="190"/>
                    <a:pt x="87" y="182"/>
                  </a:cubicBezTo>
                  <a:cubicBezTo>
                    <a:pt x="69" y="172"/>
                    <a:pt x="69" y="172"/>
                    <a:pt x="69" y="172"/>
                  </a:cubicBezTo>
                  <a:cubicBezTo>
                    <a:pt x="119" y="116"/>
                    <a:pt x="119" y="116"/>
                    <a:pt x="119" y="116"/>
                  </a:cubicBezTo>
                  <a:cubicBezTo>
                    <a:pt x="119" y="116"/>
                    <a:pt x="145" y="79"/>
                    <a:pt x="175" y="100"/>
                  </a:cubicBezTo>
                  <a:cubicBezTo>
                    <a:pt x="190" y="108"/>
                    <a:pt x="193" y="122"/>
                    <a:pt x="177" y="135"/>
                  </a:cubicBezTo>
                  <a:cubicBezTo>
                    <a:pt x="121" y="174"/>
                    <a:pt x="121" y="174"/>
                    <a:pt x="121" y="174"/>
                  </a:cubicBezTo>
                  <a:cubicBezTo>
                    <a:pt x="111" y="182"/>
                    <a:pt x="108" y="198"/>
                    <a:pt x="116" y="208"/>
                  </a:cubicBezTo>
                  <a:cubicBezTo>
                    <a:pt x="159" y="180"/>
                    <a:pt x="159" y="180"/>
                    <a:pt x="159" y="180"/>
                  </a:cubicBezTo>
                  <a:cubicBezTo>
                    <a:pt x="196" y="153"/>
                    <a:pt x="196" y="153"/>
                    <a:pt x="196" y="153"/>
                  </a:cubicBezTo>
                  <a:cubicBezTo>
                    <a:pt x="220" y="137"/>
                    <a:pt x="220" y="137"/>
                    <a:pt x="220" y="137"/>
                  </a:cubicBezTo>
                  <a:cubicBezTo>
                    <a:pt x="220" y="137"/>
                    <a:pt x="220" y="137"/>
                    <a:pt x="220" y="137"/>
                  </a:cubicBezTo>
                  <a:cubicBezTo>
                    <a:pt x="243" y="42"/>
                    <a:pt x="243" y="42"/>
                    <a:pt x="243" y="42"/>
                  </a:cubicBezTo>
                  <a:lnTo>
                    <a:pt x="164" y="0"/>
                  </a:lnTo>
                  <a:close/>
                </a:path>
              </a:pathLst>
            </a:custGeom>
            <a:solidFill>
              <a:srgbClr val="8E5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7" name="Freeform 18"/>
            <p:cNvSpPr>
              <a:spLocks/>
            </p:cNvSpPr>
            <p:nvPr/>
          </p:nvSpPr>
          <p:spPr bwMode="auto">
            <a:xfrm>
              <a:off x="5770564" y="4602164"/>
              <a:ext cx="501650" cy="311150"/>
            </a:xfrm>
            <a:custGeom>
              <a:avLst/>
              <a:gdLst>
                <a:gd name="T0" fmla="*/ 325 w 325"/>
                <a:gd name="T1" fmla="*/ 0 h 203"/>
                <a:gd name="T2" fmla="*/ 325 w 325"/>
                <a:gd name="T3" fmla="*/ 79 h 203"/>
                <a:gd name="T4" fmla="*/ 227 w 325"/>
                <a:gd name="T5" fmla="*/ 76 h 203"/>
                <a:gd name="T6" fmla="*/ 145 w 325"/>
                <a:gd name="T7" fmla="*/ 179 h 203"/>
                <a:gd name="T8" fmla="*/ 145 w 325"/>
                <a:gd name="T9" fmla="*/ 179 h 203"/>
                <a:gd name="T10" fmla="*/ 79 w 325"/>
                <a:gd name="T11" fmla="*/ 203 h 203"/>
                <a:gd name="T12" fmla="*/ 90 w 325"/>
                <a:gd name="T13" fmla="*/ 176 h 203"/>
                <a:gd name="T14" fmla="*/ 129 w 325"/>
                <a:gd name="T15" fmla="*/ 166 h 203"/>
                <a:gd name="T16" fmla="*/ 142 w 325"/>
                <a:gd name="T17" fmla="*/ 147 h 203"/>
                <a:gd name="T18" fmla="*/ 111 w 325"/>
                <a:gd name="T19" fmla="*/ 166 h 203"/>
                <a:gd name="T20" fmla="*/ 111 w 325"/>
                <a:gd name="T21" fmla="*/ 166 h 203"/>
                <a:gd name="T22" fmla="*/ 18 w 325"/>
                <a:gd name="T23" fmla="*/ 184 h 203"/>
                <a:gd name="T24" fmla="*/ 34 w 325"/>
                <a:gd name="T25" fmla="*/ 160 h 203"/>
                <a:gd name="T26" fmla="*/ 103 w 325"/>
                <a:gd name="T27" fmla="*/ 147 h 203"/>
                <a:gd name="T28" fmla="*/ 137 w 325"/>
                <a:gd name="T29" fmla="*/ 129 h 203"/>
                <a:gd name="T30" fmla="*/ 92 w 325"/>
                <a:gd name="T31" fmla="*/ 147 h 203"/>
                <a:gd name="T32" fmla="*/ 0 w 325"/>
                <a:gd name="T33" fmla="*/ 150 h 203"/>
                <a:gd name="T34" fmla="*/ 21 w 325"/>
                <a:gd name="T35" fmla="*/ 129 h 203"/>
                <a:gd name="T36" fmla="*/ 84 w 325"/>
                <a:gd name="T37" fmla="*/ 126 h 203"/>
                <a:gd name="T38" fmla="*/ 132 w 325"/>
                <a:gd name="T39" fmla="*/ 113 h 203"/>
                <a:gd name="T40" fmla="*/ 74 w 325"/>
                <a:gd name="T41" fmla="*/ 123 h 203"/>
                <a:gd name="T42" fmla="*/ 53 w 325"/>
                <a:gd name="T43" fmla="*/ 81 h 203"/>
                <a:gd name="T44" fmla="*/ 79 w 325"/>
                <a:gd name="T45" fmla="*/ 87 h 203"/>
                <a:gd name="T46" fmla="*/ 90 w 325"/>
                <a:gd name="T47" fmla="*/ 105 h 203"/>
                <a:gd name="T48" fmla="*/ 145 w 325"/>
                <a:gd name="T49" fmla="*/ 79 h 203"/>
                <a:gd name="T50" fmla="*/ 172 w 325"/>
                <a:gd name="T51" fmla="*/ 42 h 203"/>
                <a:gd name="T52" fmla="*/ 148 w 325"/>
                <a:gd name="T53" fmla="*/ 34 h 203"/>
                <a:gd name="T54" fmla="*/ 105 w 325"/>
                <a:gd name="T55" fmla="*/ 65 h 203"/>
                <a:gd name="T56" fmla="*/ 74 w 325"/>
                <a:gd name="T57" fmla="*/ 58 h 203"/>
                <a:gd name="T58" fmla="*/ 156 w 325"/>
                <a:gd name="T59" fmla="*/ 0 h 203"/>
                <a:gd name="T60" fmla="*/ 325 w 325"/>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03">
                  <a:moveTo>
                    <a:pt x="325" y="0"/>
                  </a:moveTo>
                  <a:cubicBezTo>
                    <a:pt x="325" y="79"/>
                    <a:pt x="325" y="79"/>
                    <a:pt x="325" y="79"/>
                  </a:cubicBezTo>
                  <a:cubicBezTo>
                    <a:pt x="227" y="76"/>
                    <a:pt x="227" y="76"/>
                    <a:pt x="227" y="76"/>
                  </a:cubicBezTo>
                  <a:cubicBezTo>
                    <a:pt x="145" y="179"/>
                    <a:pt x="145" y="179"/>
                    <a:pt x="145" y="179"/>
                  </a:cubicBezTo>
                  <a:cubicBezTo>
                    <a:pt x="145" y="179"/>
                    <a:pt x="145" y="179"/>
                    <a:pt x="145" y="179"/>
                  </a:cubicBezTo>
                  <a:cubicBezTo>
                    <a:pt x="79" y="203"/>
                    <a:pt x="79" y="203"/>
                    <a:pt x="79" y="203"/>
                  </a:cubicBezTo>
                  <a:cubicBezTo>
                    <a:pt x="74" y="192"/>
                    <a:pt x="82" y="181"/>
                    <a:pt x="90" y="176"/>
                  </a:cubicBezTo>
                  <a:cubicBezTo>
                    <a:pt x="129" y="166"/>
                    <a:pt x="129" y="166"/>
                    <a:pt x="129" y="166"/>
                  </a:cubicBezTo>
                  <a:cubicBezTo>
                    <a:pt x="142" y="147"/>
                    <a:pt x="142" y="147"/>
                    <a:pt x="142" y="147"/>
                  </a:cubicBezTo>
                  <a:cubicBezTo>
                    <a:pt x="111" y="166"/>
                    <a:pt x="111" y="166"/>
                    <a:pt x="111" y="166"/>
                  </a:cubicBezTo>
                  <a:cubicBezTo>
                    <a:pt x="111" y="166"/>
                    <a:pt x="111" y="166"/>
                    <a:pt x="111" y="166"/>
                  </a:cubicBezTo>
                  <a:cubicBezTo>
                    <a:pt x="18" y="184"/>
                    <a:pt x="18" y="184"/>
                    <a:pt x="18" y="184"/>
                  </a:cubicBezTo>
                  <a:cubicBezTo>
                    <a:pt x="15" y="173"/>
                    <a:pt x="21" y="163"/>
                    <a:pt x="34" y="160"/>
                  </a:cubicBezTo>
                  <a:cubicBezTo>
                    <a:pt x="103" y="147"/>
                    <a:pt x="103" y="147"/>
                    <a:pt x="103" y="147"/>
                  </a:cubicBezTo>
                  <a:cubicBezTo>
                    <a:pt x="137" y="129"/>
                    <a:pt x="137" y="129"/>
                    <a:pt x="137" y="129"/>
                  </a:cubicBezTo>
                  <a:cubicBezTo>
                    <a:pt x="92" y="147"/>
                    <a:pt x="92" y="147"/>
                    <a:pt x="92" y="147"/>
                  </a:cubicBezTo>
                  <a:cubicBezTo>
                    <a:pt x="0" y="150"/>
                    <a:pt x="0" y="150"/>
                    <a:pt x="0" y="150"/>
                  </a:cubicBezTo>
                  <a:cubicBezTo>
                    <a:pt x="0" y="139"/>
                    <a:pt x="8" y="129"/>
                    <a:pt x="21" y="129"/>
                  </a:cubicBezTo>
                  <a:cubicBezTo>
                    <a:pt x="84" y="126"/>
                    <a:pt x="84" y="126"/>
                    <a:pt x="84" y="126"/>
                  </a:cubicBezTo>
                  <a:cubicBezTo>
                    <a:pt x="132" y="113"/>
                    <a:pt x="132" y="113"/>
                    <a:pt x="132" y="113"/>
                  </a:cubicBezTo>
                  <a:cubicBezTo>
                    <a:pt x="74" y="123"/>
                    <a:pt x="74" y="123"/>
                    <a:pt x="74" y="123"/>
                  </a:cubicBezTo>
                  <a:cubicBezTo>
                    <a:pt x="53" y="81"/>
                    <a:pt x="53" y="81"/>
                    <a:pt x="53" y="81"/>
                  </a:cubicBezTo>
                  <a:cubicBezTo>
                    <a:pt x="60" y="76"/>
                    <a:pt x="74" y="79"/>
                    <a:pt x="79" y="87"/>
                  </a:cubicBezTo>
                  <a:cubicBezTo>
                    <a:pt x="90" y="105"/>
                    <a:pt x="90" y="105"/>
                    <a:pt x="90" y="105"/>
                  </a:cubicBezTo>
                  <a:cubicBezTo>
                    <a:pt x="145" y="79"/>
                    <a:pt x="145" y="79"/>
                    <a:pt x="145" y="79"/>
                  </a:cubicBezTo>
                  <a:cubicBezTo>
                    <a:pt x="145" y="79"/>
                    <a:pt x="180" y="71"/>
                    <a:pt x="172" y="42"/>
                  </a:cubicBezTo>
                  <a:cubicBezTo>
                    <a:pt x="159" y="37"/>
                    <a:pt x="148" y="34"/>
                    <a:pt x="148" y="34"/>
                  </a:cubicBezTo>
                  <a:cubicBezTo>
                    <a:pt x="105" y="65"/>
                    <a:pt x="105" y="65"/>
                    <a:pt x="105" y="65"/>
                  </a:cubicBezTo>
                  <a:cubicBezTo>
                    <a:pt x="95" y="71"/>
                    <a:pt x="82" y="65"/>
                    <a:pt x="74" y="58"/>
                  </a:cubicBezTo>
                  <a:cubicBezTo>
                    <a:pt x="156" y="0"/>
                    <a:pt x="156" y="0"/>
                    <a:pt x="156" y="0"/>
                  </a:cubicBezTo>
                  <a:lnTo>
                    <a:pt x="325" y="0"/>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
        <p:nvSpPr>
          <p:cNvPr id="162" name="Right Triangle 161">
            <a:extLst>
              <a:ext uri="{FF2B5EF4-FFF2-40B4-BE49-F238E27FC236}">
                <a16:creationId xmlns:a16="http://schemas.microsoft.com/office/drawing/2014/main" id="{BF69EC77-9647-4F3E-AA6C-AD859B6E62A1}"/>
              </a:ext>
            </a:extLst>
          </p:cNvPr>
          <p:cNvSpPr/>
          <p:nvPr/>
        </p:nvSpPr>
        <p:spPr bwMode="auto">
          <a:xfrm flipV="1">
            <a:off x="3482553" y="5351674"/>
            <a:ext cx="402915" cy="396542"/>
          </a:xfrm>
          <a:prstGeom prst="rtTriangl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sp>
        <p:nvSpPr>
          <p:cNvPr id="160" name="Text Placeholder 1">
            <a:extLst>
              <a:ext uri="{FF2B5EF4-FFF2-40B4-BE49-F238E27FC236}">
                <a16:creationId xmlns:a16="http://schemas.microsoft.com/office/drawing/2014/main" id="{78506737-E299-4766-88C5-F5A4AD3EA3BF}"/>
              </a:ext>
            </a:extLst>
          </p:cNvPr>
          <p:cNvSpPr txBox="1">
            <a:spLocks/>
          </p:cNvSpPr>
          <p:nvPr/>
        </p:nvSpPr>
        <p:spPr>
          <a:xfrm>
            <a:off x="690170" y="5347838"/>
            <a:ext cx="2836402" cy="934313"/>
          </a:xfrm>
          <a:prstGeom prst="rect">
            <a:avLst/>
          </a:prstGeom>
          <a:solidFill>
            <a:schemeClr val="tx2"/>
          </a:solidFill>
        </p:spPr>
        <p:txBody>
          <a:bodyPr vert="horz" wrap="square" lIns="143407" tIns="89630" rIns="143407" bIns="89630" rtlCol="0">
            <a:spAutoFit/>
          </a:bodyPr>
          <a:lstStyle>
            <a:defPPr>
              <a:defRPr lang="en-US"/>
            </a:defPPr>
            <a:lvl1pPr marR="0" indent="0" defTabSz="932563" fontAlgn="auto">
              <a:lnSpc>
                <a:spcPct val="100000"/>
              </a:lnSpc>
              <a:spcBef>
                <a:spcPct val="20000"/>
              </a:spcBef>
              <a:spcAft>
                <a:spcPts val="0"/>
              </a:spcAft>
              <a:buClrTx/>
              <a:buSzPct val="90000"/>
              <a:buFont typeface="Arial" pitchFamily="34" charset="0"/>
              <a:buNone/>
              <a:tabLst/>
              <a:defRPr sz="2448" spc="0" baseline="0">
                <a:solidFill>
                  <a:srgbClr val="FFFFFF"/>
                </a:solidFill>
                <a:latin typeface="Segoe UI Semilight"/>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defTabSz="914192">
              <a:defRPr/>
            </a:pPr>
            <a:r>
              <a:rPr lang="en-US" sz="2400" dirty="0"/>
              <a:t>Unintended consequence</a:t>
            </a:r>
          </a:p>
        </p:txBody>
      </p:sp>
      <p:sp>
        <p:nvSpPr>
          <p:cNvPr id="163" name="Right Triangle 162">
            <a:extLst>
              <a:ext uri="{FF2B5EF4-FFF2-40B4-BE49-F238E27FC236}">
                <a16:creationId xmlns:a16="http://schemas.microsoft.com/office/drawing/2014/main" id="{0E89200B-8FEE-4E0F-B1D4-2785803E9647}"/>
              </a:ext>
            </a:extLst>
          </p:cNvPr>
          <p:cNvSpPr/>
          <p:nvPr/>
        </p:nvSpPr>
        <p:spPr bwMode="auto">
          <a:xfrm rot="10800000" flipH="1">
            <a:off x="3556130" y="3354298"/>
            <a:ext cx="504115" cy="367305"/>
          </a:xfrm>
          <a:prstGeom prst="rtTriangl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spTree>
    <p:extLst>
      <p:ext uri="{BB962C8B-B14F-4D97-AF65-F5344CB8AC3E}">
        <p14:creationId xmlns:p14="http://schemas.microsoft.com/office/powerpoint/2010/main" val="16062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40" grpId="0" animBg="1"/>
      <p:bldP spid="41" grpId="0" animBg="1"/>
      <p:bldP spid="162" grpId="0" animBg="1"/>
      <p:bldP spid="160" grpId="0" animBg="1"/>
      <p:bldP spid="1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CEB1E0-5062-4A6D-8A97-128821342990}"/>
              </a:ext>
            </a:extLst>
          </p:cNvPr>
          <p:cNvSpPr txBox="1"/>
          <p:nvPr/>
        </p:nvSpPr>
        <p:spPr>
          <a:xfrm>
            <a:off x="8411764" y="31502"/>
            <a:ext cx="4482124" cy="506901"/>
          </a:xfrm>
          <a:prstGeom prst="rect">
            <a:avLst/>
          </a:prstGeom>
          <a:noFill/>
        </p:spPr>
        <p:txBody>
          <a:bodyPr wrap="square" lIns="179285" tIns="143428" rIns="179285" bIns="143428" rtlCol="0">
            <a:spAutoFit/>
          </a:bodyPr>
          <a:lstStyle/>
          <a:p>
            <a:pPr defTabSz="914367">
              <a:lnSpc>
                <a:spcPct val="90000"/>
              </a:lnSpc>
              <a:spcAft>
                <a:spcPts val="588"/>
              </a:spcAft>
              <a:defRPr/>
            </a:pPr>
            <a:r>
              <a:rPr lang="en-US" sz="1568" b="1" dirty="0">
                <a:solidFill>
                  <a:schemeClr val="bg1"/>
                </a:solidFill>
                <a:latin typeface="Segoe UI Semilight"/>
              </a:rPr>
              <a:t>From </a:t>
            </a:r>
            <a:r>
              <a:rPr lang="en-US" sz="1568" b="1" dirty="0">
                <a:solidFill>
                  <a:schemeClr val="bg1"/>
                </a:solidFill>
                <a:latin typeface="Segoe UI Semilight"/>
                <a:hlinkClick r:id="rId2"/>
              </a:rPr>
              <a:t>https://arstechnica.com</a:t>
            </a:r>
            <a:r>
              <a:rPr lang="en-US" sz="1568" b="1" dirty="0">
                <a:solidFill>
                  <a:schemeClr val="bg1"/>
                </a:solidFill>
                <a:latin typeface="Segoe UI Semilight"/>
              </a:rPr>
              <a:t>, 9/26/2017</a:t>
            </a:r>
            <a:endParaRPr lang="en-US" sz="2353" b="1" dirty="0">
              <a:solidFill>
                <a:schemeClr val="bg1"/>
              </a:solidFill>
              <a:latin typeface="Segoe UI Semilight"/>
            </a:endParaRPr>
          </a:p>
        </p:txBody>
      </p:sp>
      <p:pic>
        <p:nvPicPr>
          <p:cNvPr id="6" name="Picture 5">
            <a:extLst>
              <a:ext uri="{FF2B5EF4-FFF2-40B4-BE49-F238E27FC236}">
                <a16:creationId xmlns:a16="http://schemas.microsoft.com/office/drawing/2014/main" id="{126050EA-EE55-43C8-87DF-04B9F8418325}"/>
              </a:ext>
            </a:extLst>
          </p:cNvPr>
          <p:cNvPicPr>
            <a:picLocks noChangeAspect="1"/>
          </p:cNvPicPr>
          <p:nvPr/>
        </p:nvPicPr>
        <p:blipFill>
          <a:blip r:embed="rId3"/>
          <a:stretch>
            <a:fillRect/>
          </a:stretch>
        </p:blipFill>
        <p:spPr>
          <a:xfrm>
            <a:off x="343941" y="440917"/>
            <a:ext cx="8964248" cy="7008119"/>
          </a:xfrm>
          <a:prstGeom prst="rect">
            <a:avLst/>
          </a:prstGeom>
        </p:spPr>
      </p:pic>
    </p:spTree>
    <p:extLst>
      <p:ext uri="{BB962C8B-B14F-4D97-AF65-F5344CB8AC3E}">
        <p14:creationId xmlns:p14="http://schemas.microsoft.com/office/powerpoint/2010/main" val="101281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1">
            <a:extLst>
              <a:ext uri="{FF2B5EF4-FFF2-40B4-BE49-F238E27FC236}">
                <a16:creationId xmlns:a16="http://schemas.microsoft.com/office/drawing/2014/main" id="{483BD8D8-6C66-411C-871D-A2977BA88630}"/>
              </a:ext>
            </a:extLst>
          </p:cNvPr>
          <p:cNvGrpSpPr/>
          <p:nvPr/>
        </p:nvGrpSpPr>
        <p:grpSpPr>
          <a:xfrm>
            <a:off x="8502415" y="3181417"/>
            <a:ext cx="1164003" cy="1164003"/>
            <a:chOff x="3873326" y="4741379"/>
            <a:chExt cx="914400" cy="914400"/>
          </a:xfrm>
        </p:grpSpPr>
        <p:sp>
          <p:nvSpPr>
            <p:cNvPr id="142" name="Oval 263">
              <a:extLst>
                <a:ext uri="{FF2B5EF4-FFF2-40B4-BE49-F238E27FC236}">
                  <a16:creationId xmlns:a16="http://schemas.microsoft.com/office/drawing/2014/main" id="{2C9D3785-AF38-4277-8298-EFEDB838D702}"/>
                </a:ext>
              </a:extLst>
            </p:cNvPr>
            <p:cNvSpPr/>
            <p:nvPr/>
          </p:nvSpPr>
          <p:spPr>
            <a:xfrm>
              <a:off x="3873326" y="4741379"/>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5762" tIns="140604" rIns="175762" bIns="140604" anchor="t" anchorCtr="1" compatLnSpc="1">
              <a:noAutofit/>
            </a:bodyPr>
            <a:lstStyle/>
            <a:p>
              <a:pPr algn="ctr" defTabSz="896090">
                <a:lnSpc>
                  <a:spcPct val="90000"/>
                </a:lnSpc>
                <a:defRPr sz="1800" b="0" i="0" u="none" strike="noStrike" kern="0" cap="none" spc="0" baseline="0">
                  <a:solidFill>
                    <a:srgbClr val="000000"/>
                  </a:solidFill>
                  <a:uFillTx/>
                </a:defRPr>
              </a:pPr>
              <a:endParaRPr lang="en-US" sz="5294">
                <a:solidFill>
                  <a:schemeClr val="bg1"/>
                </a:solidFill>
                <a:latin typeface="Segoe UI Semilight"/>
                <a:ea typeface="Segoe UI" pitchFamily="34"/>
                <a:cs typeface="Segoe UI" pitchFamily="34"/>
              </a:endParaRPr>
            </a:p>
          </p:txBody>
        </p:sp>
        <p:grpSp>
          <p:nvGrpSpPr>
            <p:cNvPr id="143" name="Group 264">
              <a:extLst>
                <a:ext uri="{FF2B5EF4-FFF2-40B4-BE49-F238E27FC236}">
                  <a16:creationId xmlns:a16="http://schemas.microsoft.com/office/drawing/2014/main" id="{EB9E22E5-2F9B-4A28-BF9E-B02B35607804}"/>
                </a:ext>
              </a:extLst>
            </p:cNvPr>
            <p:cNvGrpSpPr/>
            <p:nvPr/>
          </p:nvGrpSpPr>
          <p:grpSpPr>
            <a:xfrm>
              <a:off x="4056206" y="4928182"/>
              <a:ext cx="548640" cy="540776"/>
              <a:chOff x="6560646" y="3221303"/>
              <a:chExt cx="548640" cy="540776"/>
            </a:xfrm>
          </p:grpSpPr>
          <p:sp>
            <p:nvSpPr>
              <p:cNvPr id="144" name="Freeform 44">
                <a:extLst>
                  <a:ext uri="{FF2B5EF4-FFF2-40B4-BE49-F238E27FC236}">
                    <a16:creationId xmlns:a16="http://schemas.microsoft.com/office/drawing/2014/main" id="{9DAEDCCF-04C2-4FB8-84B8-248FBDCAB8FD}"/>
                  </a:ext>
                </a:extLst>
              </p:cNvPr>
              <p:cNvSpPr/>
              <p:nvPr/>
            </p:nvSpPr>
            <p:spPr>
              <a:xfrm>
                <a:off x="6560646" y="3221303"/>
                <a:ext cx="201643" cy="219977"/>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FFFFFF"/>
              </a:solid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45" name="Freeform 45">
                <a:extLst>
                  <a:ext uri="{FF2B5EF4-FFF2-40B4-BE49-F238E27FC236}">
                    <a16:creationId xmlns:a16="http://schemas.microsoft.com/office/drawing/2014/main" id="{0451B549-D2B1-41C8-B562-0369D0A44753}"/>
                  </a:ext>
                </a:extLst>
              </p:cNvPr>
              <p:cNvSpPr/>
              <p:nvPr/>
            </p:nvSpPr>
            <p:spPr>
              <a:xfrm>
                <a:off x="6560646" y="3477947"/>
                <a:ext cx="201643" cy="109993"/>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46" name="Freeform 46">
                <a:extLst>
                  <a:ext uri="{FF2B5EF4-FFF2-40B4-BE49-F238E27FC236}">
                    <a16:creationId xmlns:a16="http://schemas.microsoft.com/office/drawing/2014/main" id="{CB994BA8-CB70-447E-9C31-6422943FF65A}"/>
                  </a:ext>
                </a:extLst>
              </p:cNvPr>
              <p:cNvSpPr/>
              <p:nvPr/>
            </p:nvSpPr>
            <p:spPr>
              <a:xfrm>
                <a:off x="6798957" y="3221303"/>
                <a:ext cx="310329" cy="366628"/>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47" name="Freeform 47">
                <a:extLst>
                  <a:ext uri="{FF2B5EF4-FFF2-40B4-BE49-F238E27FC236}">
                    <a16:creationId xmlns:a16="http://schemas.microsoft.com/office/drawing/2014/main" id="{D90E8DE2-D4D8-4D7F-8B61-7E3B4A93C660}"/>
                  </a:ext>
                </a:extLst>
              </p:cNvPr>
              <p:cNvSpPr/>
              <p:nvPr/>
            </p:nvSpPr>
            <p:spPr>
              <a:xfrm>
                <a:off x="6560646" y="3631137"/>
                <a:ext cx="548640" cy="130942"/>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grpSp>
        <p:nvGrpSpPr>
          <p:cNvPr id="157" name="2">
            <a:extLst>
              <a:ext uri="{FF2B5EF4-FFF2-40B4-BE49-F238E27FC236}">
                <a16:creationId xmlns:a16="http://schemas.microsoft.com/office/drawing/2014/main" id="{932D4594-AF33-4DE6-AA9E-A56EAE0C9898}"/>
              </a:ext>
            </a:extLst>
          </p:cNvPr>
          <p:cNvGrpSpPr/>
          <p:nvPr/>
        </p:nvGrpSpPr>
        <p:grpSpPr>
          <a:xfrm>
            <a:off x="8502415" y="3181417"/>
            <a:ext cx="1164003" cy="1164003"/>
            <a:chOff x="7611227" y="3034500"/>
            <a:chExt cx="914400" cy="914400"/>
          </a:xfrm>
        </p:grpSpPr>
        <p:sp>
          <p:nvSpPr>
            <p:cNvPr id="158" name="Oval 236">
              <a:extLst>
                <a:ext uri="{FF2B5EF4-FFF2-40B4-BE49-F238E27FC236}">
                  <a16:creationId xmlns:a16="http://schemas.microsoft.com/office/drawing/2014/main" id="{90DE6E62-1ED6-47B8-8AAA-D971ABBEA1A3}"/>
                </a:ext>
              </a:extLst>
            </p:cNvPr>
            <p:cNvSpPr/>
            <p:nvPr/>
          </p:nvSpPr>
          <p:spPr>
            <a:xfrm>
              <a:off x="7611227" y="3034500"/>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9285" tIns="143428" rIns="179285" bIns="143428" anchor="t" anchorCtr="1" compatLnSpc="1">
              <a:noAutofit/>
            </a:bodyPr>
            <a:lstStyle/>
            <a:p>
              <a:pPr algn="ctr" defTabSz="914098">
                <a:lnSpc>
                  <a:spcPct val="90000"/>
                </a:lnSpc>
                <a:defRPr sz="1800" b="0" i="0" u="none" strike="noStrike" kern="0" cap="none" spc="0" baseline="0">
                  <a:solidFill>
                    <a:srgbClr val="000000"/>
                  </a:solidFill>
                  <a:uFillTx/>
                </a:defRPr>
              </a:pPr>
              <a:endParaRPr lang="en-US" sz="2353">
                <a:solidFill>
                  <a:schemeClr val="bg1"/>
                </a:solidFill>
                <a:latin typeface="Segoe UI Semilight"/>
                <a:ea typeface="Segoe UI" pitchFamily="34"/>
                <a:cs typeface="Segoe UI" pitchFamily="34"/>
              </a:endParaRPr>
            </a:p>
          </p:txBody>
        </p:sp>
        <p:grpSp>
          <p:nvGrpSpPr>
            <p:cNvPr id="159" name="Group 237">
              <a:extLst>
                <a:ext uri="{FF2B5EF4-FFF2-40B4-BE49-F238E27FC236}">
                  <a16:creationId xmlns:a16="http://schemas.microsoft.com/office/drawing/2014/main" id="{44F9E774-0A2F-419F-A9A0-01EE879D9357}"/>
                </a:ext>
              </a:extLst>
            </p:cNvPr>
            <p:cNvGrpSpPr/>
            <p:nvPr/>
          </p:nvGrpSpPr>
          <p:grpSpPr>
            <a:xfrm>
              <a:off x="7839827" y="3188869"/>
              <a:ext cx="457200" cy="605661"/>
              <a:chOff x="7839827" y="3188869"/>
              <a:chExt cx="457200" cy="605661"/>
            </a:xfrm>
          </p:grpSpPr>
          <p:sp>
            <p:nvSpPr>
              <p:cNvPr id="160" name="Freeform 29">
                <a:extLst>
                  <a:ext uri="{FF2B5EF4-FFF2-40B4-BE49-F238E27FC236}">
                    <a16:creationId xmlns:a16="http://schemas.microsoft.com/office/drawing/2014/main" id="{3730E4DB-EA7F-4871-B2D1-D060AF6949CE}"/>
                  </a:ext>
                </a:extLst>
              </p:cNvPr>
              <p:cNvSpPr/>
              <p:nvPr/>
            </p:nvSpPr>
            <p:spPr>
              <a:xfrm>
                <a:off x="7839827" y="3188869"/>
                <a:ext cx="457200" cy="605661"/>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1" name="Freeform 30">
                <a:extLst>
                  <a:ext uri="{FF2B5EF4-FFF2-40B4-BE49-F238E27FC236}">
                    <a16:creationId xmlns:a16="http://schemas.microsoft.com/office/drawing/2014/main" id="{695B9918-59A5-48B6-B21E-A3FB9817327C}"/>
                  </a:ext>
                </a:extLst>
              </p:cNvPr>
              <p:cNvSpPr/>
              <p:nvPr/>
            </p:nvSpPr>
            <p:spPr>
              <a:xfrm>
                <a:off x="8132792" y="3188869"/>
                <a:ext cx="156472" cy="154753"/>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2" name="Rectangle 31">
                <a:extLst>
                  <a:ext uri="{FF2B5EF4-FFF2-40B4-BE49-F238E27FC236}">
                    <a16:creationId xmlns:a16="http://schemas.microsoft.com/office/drawing/2014/main" id="{21C7B699-2E64-4FC9-86EC-24A18E49AD56}"/>
                  </a:ext>
                </a:extLst>
              </p:cNvPr>
              <p:cNvSpPr/>
              <p:nvPr/>
            </p:nvSpPr>
            <p:spPr>
              <a:xfrm>
                <a:off x="7904192" y="3343622"/>
                <a:ext cx="71021" cy="177018"/>
              </a:xfrm>
              <a:prstGeom prst="rect">
                <a:avLst/>
              </a:pr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3" name="Rectangle 32">
                <a:extLst>
                  <a:ext uri="{FF2B5EF4-FFF2-40B4-BE49-F238E27FC236}">
                    <a16:creationId xmlns:a16="http://schemas.microsoft.com/office/drawing/2014/main" id="{B907AA3A-C17A-4CC1-AC43-07BBA7F338C7}"/>
                  </a:ext>
                </a:extLst>
              </p:cNvPr>
              <p:cNvSpPr/>
              <p:nvPr/>
            </p:nvSpPr>
            <p:spPr>
              <a:xfrm>
                <a:off x="8012942" y="3395953"/>
                <a:ext cx="53263" cy="124696"/>
              </a:xfrm>
              <a:prstGeom prst="rect">
                <a:avLst/>
              </a:pr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4" name="Rectangle 33">
                <a:extLst>
                  <a:ext uri="{FF2B5EF4-FFF2-40B4-BE49-F238E27FC236}">
                    <a16:creationId xmlns:a16="http://schemas.microsoft.com/office/drawing/2014/main" id="{0B488F7C-AA49-441D-9B44-4175673B9C3D}"/>
                  </a:ext>
                </a:extLst>
              </p:cNvPr>
              <p:cNvSpPr/>
              <p:nvPr/>
            </p:nvSpPr>
            <p:spPr>
              <a:xfrm>
                <a:off x="8102827" y="3433800"/>
                <a:ext cx="45500" cy="86840"/>
              </a:xfrm>
              <a:prstGeom prst="rect">
                <a:avLst/>
              </a:pr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5" name="Freeform 34">
                <a:extLst>
                  <a:ext uri="{FF2B5EF4-FFF2-40B4-BE49-F238E27FC236}">
                    <a16:creationId xmlns:a16="http://schemas.microsoft.com/office/drawing/2014/main" id="{5509B05B-7DB3-46C6-BB47-D9792C986D4B}"/>
                  </a:ext>
                </a:extLst>
              </p:cNvPr>
              <p:cNvSpPr/>
              <p:nvPr/>
            </p:nvSpPr>
            <p:spPr>
              <a:xfrm>
                <a:off x="8184949" y="3486131"/>
                <a:ext cx="43278" cy="34509"/>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6" name="Line 35">
                <a:extLst>
                  <a:ext uri="{FF2B5EF4-FFF2-40B4-BE49-F238E27FC236}">
                    <a16:creationId xmlns:a16="http://schemas.microsoft.com/office/drawing/2014/main" id="{8D700B20-BE91-4296-9FFC-14D843650C06}"/>
                  </a:ext>
                </a:extLst>
              </p:cNvPr>
              <p:cNvSpPr/>
              <p:nvPr/>
            </p:nvSpPr>
            <p:spPr>
              <a:xfrm flipH="1">
                <a:off x="7904192" y="3585216"/>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7" name="Line 36">
                <a:extLst>
                  <a:ext uri="{FF2B5EF4-FFF2-40B4-BE49-F238E27FC236}">
                    <a16:creationId xmlns:a16="http://schemas.microsoft.com/office/drawing/2014/main" id="{B040B130-988D-4BD1-A593-7BF31B5D079B}"/>
                  </a:ext>
                </a:extLst>
              </p:cNvPr>
              <p:cNvSpPr/>
              <p:nvPr/>
            </p:nvSpPr>
            <p:spPr>
              <a:xfrm flipH="1">
                <a:off x="7904192" y="3650906"/>
                <a:ext cx="9210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8" name="Line 37">
                <a:extLst>
                  <a:ext uri="{FF2B5EF4-FFF2-40B4-BE49-F238E27FC236}">
                    <a16:creationId xmlns:a16="http://schemas.microsoft.com/office/drawing/2014/main" id="{102B4B14-1408-4E5B-A13C-FD907E0913A0}"/>
                  </a:ext>
                </a:extLst>
              </p:cNvPr>
              <p:cNvSpPr/>
              <p:nvPr/>
            </p:nvSpPr>
            <p:spPr>
              <a:xfrm flipH="1">
                <a:off x="7904192" y="3712143"/>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69" name="Line 38">
                <a:extLst>
                  <a:ext uri="{FF2B5EF4-FFF2-40B4-BE49-F238E27FC236}">
                    <a16:creationId xmlns:a16="http://schemas.microsoft.com/office/drawing/2014/main" id="{F03A2C6F-9980-44CC-B854-0BD64076A741}"/>
                  </a:ext>
                </a:extLst>
              </p:cNvPr>
              <p:cNvSpPr/>
              <p:nvPr/>
            </p:nvSpPr>
            <p:spPr>
              <a:xfrm flipH="1">
                <a:off x="8108377" y="3585216"/>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70" name="Line 39">
                <a:extLst>
                  <a:ext uri="{FF2B5EF4-FFF2-40B4-BE49-F238E27FC236}">
                    <a16:creationId xmlns:a16="http://schemas.microsoft.com/office/drawing/2014/main" id="{B98372CA-3774-48BD-9D11-F61EC10C2C3C}"/>
                  </a:ext>
                </a:extLst>
              </p:cNvPr>
              <p:cNvSpPr/>
              <p:nvPr/>
            </p:nvSpPr>
            <p:spPr>
              <a:xfrm flipH="1">
                <a:off x="8108377" y="3650906"/>
                <a:ext cx="9321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71" name="Line 40">
                <a:extLst>
                  <a:ext uri="{FF2B5EF4-FFF2-40B4-BE49-F238E27FC236}">
                    <a16:creationId xmlns:a16="http://schemas.microsoft.com/office/drawing/2014/main" id="{0728CC14-FF51-4734-840A-535504FABF10}"/>
                  </a:ext>
                </a:extLst>
              </p:cNvPr>
              <p:cNvSpPr/>
              <p:nvPr/>
            </p:nvSpPr>
            <p:spPr>
              <a:xfrm flipH="1">
                <a:off x="8108377" y="3712143"/>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grpSp>
        <p:nvGrpSpPr>
          <p:cNvPr id="148" name="3">
            <a:extLst>
              <a:ext uri="{FF2B5EF4-FFF2-40B4-BE49-F238E27FC236}">
                <a16:creationId xmlns:a16="http://schemas.microsoft.com/office/drawing/2014/main" id="{B9227F46-A221-47CA-9EC9-5190080C097E}"/>
              </a:ext>
            </a:extLst>
          </p:cNvPr>
          <p:cNvGrpSpPr/>
          <p:nvPr/>
        </p:nvGrpSpPr>
        <p:grpSpPr>
          <a:xfrm>
            <a:off x="8502415" y="3181417"/>
            <a:ext cx="1164003" cy="1164003"/>
            <a:chOff x="3910843" y="3032799"/>
            <a:chExt cx="914400" cy="914400"/>
          </a:xfrm>
        </p:grpSpPr>
        <p:sp>
          <p:nvSpPr>
            <p:cNvPr id="149" name="Oval 253">
              <a:extLst>
                <a:ext uri="{FF2B5EF4-FFF2-40B4-BE49-F238E27FC236}">
                  <a16:creationId xmlns:a16="http://schemas.microsoft.com/office/drawing/2014/main" id="{A91E2984-CFE1-43B6-947F-26E22657AAA8}"/>
                </a:ext>
              </a:extLst>
            </p:cNvPr>
            <p:cNvSpPr/>
            <p:nvPr/>
          </p:nvSpPr>
          <p:spPr>
            <a:xfrm>
              <a:off x="3910843" y="3032799"/>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5762" tIns="140604" rIns="175762" bIns="140604" anchor="t" anchorCtr="1" compatLnSpc="1">
              <a:noAutofit/>
            </a:bodyPr>
            <a:lstStyle/>
            <a:p>
              <a:pPr algn="ctr" defTabSz="896090">
                <a:lnSpc>
                  <a:spcPct val="90000"/>
                </a:lnSpc>
                <a:defRPr sz="1800" b="0" i="0" u="none" strike="noStrike" kern="0" cap="none" spc="0" baseline="0">
                  <a:solidFill>
                    <a:srgbClr val="000000"/>
                  </a:solidFill>
                  <a:uFillTx/>
                </a:defRPr>
              </a:pPr>
              <a:endParaRPr lang="en-US" sz="5294">
                <a:solidFill>
                  <a:schemeClr val="bg1"/>
                </a:solidFill>
                <a:latin typeface="Segoe UI Semilight"/>
                <a:ea typeface="Segoe UI" pitchFamily="34"/>
                <a:cs typeface="Segoe UI" pitchFamily="34"/>
              </a:endParaRPr>
            </a:p>
          </p:txBody>
        </p:sp>
        <p:grpSp>
          <p:nvGrpSpPr>
            <p:cNvPr id="150" name="Group 254">
              <a:extLst>
                <a:ext uri="{FF2B5EF4-FFF2-40B4-BE49-F238E27FC236}">
                  <a16:creationId xmlns:a16="http://schemas.microsoft.com/office/drawing/2014/main" id="{DCAC5C10-8809-4289-9E5F-9BD965A850D8}"/>
                </a:ext>
              </a:extLst>
            </p:cNvPr>
            <p:cNvGrpSpPr/>
            <p:nvPr/>
          </p:nvGrpSpPr>
          <p:grpSpPr>
            <a:xfrm>
              <a:off x="4105619" y="3283162"/>
              <a:ext cx="509247" cy="417908"/>
              <a:chOff x="4105619" y="3283162"/>
              <a:chExt cx="509247" cy="417908"/>
            </a:xfrm>
          </p:grpSpPr>
          <p:sp>
            <p:nvSpPr>
              <p:cNvPr id="151" name="Oval 5">
                <a:extLst>
                  <a:ext uri="{FF2B5EF4-FFF2-40B4-BE49-F238E27FC236}">
                    <a16:creationId xmlns:a16="http://schemas.microsoft.com/office/drawing/2014/main" id="{308B2F9B-D91B-44DB-96EC-8D2E383E89DD}"/>
                  </a:ext>
                </a:extLst>
              </p:cNvPr>
              <p:cNvSpPr/>
              <p:nvPr/>
            </p:nvSpPr>
            <p:spPr>
              <a:xfrm>
                <a:off x="4123029" y="3283162"/>
                <a:ext cx="134928" cy="133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52" name="Oval 6">
                <a:extLst>
                  <a:ext uri="{FF2B5EF4-FFF2-40B4-BE49-F238E27FC236}">
                    <a16:creationId xmlns:a16="http://schemas.microsoft.com/office/drawing/2014/main" id="{973B5014-C3C8-4745-BAC6-6146231297BB}"/>
                  </a:ext>
                </a:extLst>
              </p:cNvPr>
              <p:cNvSpPr/>
              <p:nvPr/>
            </p:nvSpPr>
            <p:spPr>
              <a:xfrm>
                <a:off x="4462528" y="3283162"/>
                <a:ext cx="134928" cy="133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53" name="Freeform 7">
                <a:extLst>
                  <a:ext uri="{FF2B5EF4-FFF2-40B4-BE49-F238E27FC236}">
                    <a16:creationId xmlns:a16="http://schemas.microsoft.com/office/drawing/2014/main" id="{442666CD-6B3A-44C3-BB2B-84F66170B551}"/>
                  </a:ext>
                </a:extLst>
              </p:cNvPr>
              <p:cNvSpPr/>
              <p:nvPr/>
            </p:nvSpPr>
            <p:spPr>
              <a:xfrm>
                <a:off x="4105619" y="3416801"/>
                <a:ext cx="169749" cy="82734"/>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54" name="Oval 8">
                <a:extLst>
                  <a:ext uri="{FF2B5EF4-FFF2-40B4-BE49-F238E27FC236}">
                    <a16:creationId xmlns:a16="http://schemas.microsoft.com/office/drawing/2014/main" id="{A612EF6D-5AC8-4C88-9889-82298C5FB95E}"/>
                  </a:ext>
                </a:extLst>
              </p:cNvPr>
              <p:cNvSpPr/>
              <p:nvPr/>
            </p:nvSpPr>
            <p:spPr>
              <a:xfrm>
                <a:off x="4275368" y="3416801"/>
                <a:ext cx="169749" cy="167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55" name="Freeform 9">
                <a:extLst>
                  <a:ext uri="{FF2B5EF4-FFF2-40B4-BE49-F238E27FC236}">
                    <a16:creationId xmlns:a16="http://schemas.microsoft.com/office/drawing/2014/main" id="{6B9B6ADA-B8B7-4747-93BC-C8D1223507CF}"/>
                  </a:ext>
                </a:extLst>
              </p:cNvPr>
              <p:cNvSpPr/>
              <p:nvPr/>
            </p:nvSpPr>
            <p:spPr>
              <a:xfrm>
                <a:off x="4240548" y="3584393"/>
                <a:ext cx="239389" cy="116677"/>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56" name="Freeform 10">
                <a:extLst>
                  <a:ext uri="{FF2B5EF4-FFF2-40B4-BE49-F238E27FC236}">
                    <a16:creationId xmlns:a16="http://schemas.microsoft.com/office/drawing/2014/main" id="{6750F138-CEFD-4D65-8894-A55F1CF919BA}"/>
                  </a:ext>
                </a:extLst>
              </p:cNvPr>
              <p:cNvSpPr/>
              <p:nvPr/>
            </p:nvSpPr>
            <p:spPr>
              <a:xfrm>
                <a:off x="4445117" y="3416801"/>
                <a:ext cx="169749" cy="82734"/>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grpSp>
      </p:grpSp>
      <p:grpSp>
        <p:nvGrpSpPr>
          <p:cNvPr id="133" name="4">
            <a:extLst>
              <a:ext uri="{FF2B5EF4-FFF2-40B4-BE49-F238E27FC236}">
                <a16:creationId xmlns:a16="http://schemas.microsoft.com/office/drawing/2014/main" id="{0F0751AB-C9D4-4A0E-BCC4-FDE79CF60D33}"/>
              </a:ext>
            </a:extLst>
          </p:cNvPr>
          <p:cNvGrpSpPr/>
          <p:nvPr/>
        </p:nvGrpSpPr>
        <p:grpSpPr>
          <a:xfrm>
            <a:off x="8502415" y="3181417"/>
            <a:ext cx="1164003" cy="1164003"/>
            <a:chOff x="5144304" y="3040059"/>
            <a:chExt cx="914400" cy="914400"/>
          </a:xfrm>
        </p:grpSpPr>
        <p:sp>
          <p:nvSpPr>
            <p:cNvPr id="134" name="Oval 219">
              <a:extLst>
                <a:ext uri="{FF2B5EF4-FFF2-40B4-BE49-F238E27FC236}">
                  <a16:creationId xmlns:a16="http://schemas.microsoft.com/office/drawing/2014/main" id="{769DD8FF-01EC-4BE9-9119-A8E653D27649}"/>
                </a:ext>
              </a:extLst>
            </p:cNvPr>
            <p:cNvSpPr/>
            <p:nvPr/>
          </p:nvSpPr>
          <p:spPr>
            <a:xfrm>
              <a:off x="5144304" y="3040059"/>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9285" tIns="143428" rIns="179285" bIns="143428" anchor="t" anchorCtr="1" compatLnSpc="1">
              <a:noAutofit/>
            </a:bodyPr>
            <a:lstStyle/>
            <a:p>
              <a:pPr algn="ctr" defTabSz="914098">
                <a:lnSpc>
                  <a:spcPct val="90000"/>
                </a:lnSpc>
                <a:defRPr sz="1800" b="0" i="0" u="none" strike="noStrike" kern="0" cap="none" spc="0" baseline="0">
                  <a:solidFill>
                    <a:srgbClr val="000000"/>
                  </a:solidFill>
                  <a:uFillTx/>
                </a:defRPr>
              </a:pPr>
              <a:endParaRPr lang="en-US" sz="2353">
                <a:solidFill>
                  <a:schemeClr val="bg1"/>
                </a:solidFill>
                <a:latin typeface="Segoe UI Semilight"/>
                <a:ea typeface="Segoe UI" pitchFamily="34"/>
                <a:cs typeface="Segoe UI" pitchFamily="34"/>
              </a:endParaRPr>
            </a:p>
          </p:txBody>
        </p:sp>
        <p:grpSp>
          <p:nvGrpSpPr>
            <p:cNvPr id="135" name="Group 220">
              <a:extLst>
                <a:ext uri="{FF2B5EF4-FFF2-40B4-BE49-F238E27FC236}">
                  <a16:creationId xmlns:a16="http://schemas.microsoft.com/office/drawing/2014/main" id="{014A22FF-4AA0-4700-929F-0D028144BAD2}"/>
                </a:ext>
              </a:extLst>
            </p:cNvPr>
            <p:cNvGrpSpPr/>
            <p:nvPr/>
          </p:nvGrpSpPr>
          <p:grpSpPr>
            <a:xfrm>
              <a:off x="5293644" y="3236409"/>
              <a:ext cx="615729" cy="521701"/>
              <a:chOff x="5293644" y="3236409"/>
              <a:chExt cx="615729" cy="521701"/>
            </a:xfrm>
          </p:grpSpPr>
          <p:sp>
            <p:nvSpPr>
              <p:cNvPr id="136" name="Freeform 5">
                <a:extLst>
                  <a:ext uri="{FF2B5EF4-FFF2-40B4-BE49-F238E27FC236}">
                    <a16:creationId xmlns:a16="http://schemas.microsoft.com/office/drawing/2014/main" id="{5794F9C2-5168-4B54-AD3F-BED8C7F63459}"/>
                  </a:ext>
                </a:extLst>
              </p:cNvPr>
              <p:cNvSpPr/>
              <p:nvPr/>
            </p:nvSpPr>
            <p:spPr>
              <a:xfrm>
                <a:off x="5494940" y="3627982"/>
                <a:ext cx="157487" cy="78546"/>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37" name="Freeform 6">
                <a:extLst>
                  <a:ext uri="{FF2B5EF4-FFF2-40B4-BE49-F238E27FC236}">
                    <a16:creationId xmlns:a16="http://schemas.microsoft.com/office/drawing/2014/main" id="{D67B3012-BE0F-4CFB-8DC5-7AB71976E000}"/>
                  </a:ext>
                </a:extLst>
              </p:cNvPr>
              <p:cNvSpPr/>
              <p:nvPr/>
            </p:nvSpPr>
            <p:spPr>
              <a:xfrm>
                <a:off x="5293644" y="3236409"/>
                <a:ext cx="554153" cy="392743"/>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38" name="Freeform 7">
                <a:extLst>
                  <a:ext uri="{FF2B5EF4-FFF2-40B4-BE49-F238E27FC236}">
                    <a16:creationId xmlns:a16="http://schemas.microsoft.com/office/drawing/2014/main" id="{15ECC8BA-9F79-49A5-AC1B-56572F672856}"/>
                  </a:ext>
                </a:extLst>
              </p:cNvPr>
              <p:cNvSpPr/>
              <p:nvPr/>
            </p:nvSpPr>
            <p:spPr>
              <a:xfrm>
                <a:off x="5300749" y="3558808"/>
                <a:ext cx="381277" cy="0"/>
              </a:xfrm>
              <a:custGeom>
                <a:avLst/>
                <a:gdLst>
                  <a:gd name="f0" fmla="val 10800000"/>
                  <a:gd name="f1" fmla="val 5400000"/>
                  <a:gd name="f2" fmla="val 180"/>
                  <a:gd name="f3" fmla="val w"/>
                  <a:gd name="f4" fmla="val h"/>
                  <a:gd name="f5" fmla="val 0"/>
                  <a:gd name="f6" fmla="val 381277"/>
                  <a:gd name="f7" fmla="val 212612"/>
                  <a:gd name="f8" fmla="+- 0 0 -90"/>
                  <a:gd name="f9" fmla="*/ f3 1 381277"/>
                  <a:gd name="f10" fmla="*/ f4 1 0"/>
                  <a:gd name="f11" fmla="val f5"/>
                  <a:gd name="f12" fmla="val f6"/>
                  <a:gd name="f13" fmla="*/ f8 f0 1"/>
                  <a:gd name="f14" fmla="+- f11 0 f11"/>
                  <a:gd name="f15" fmla="+- f12 0 f11"/>
                  <a:gd name="f16" fmla="*/ f13 1 f2"/>
                  <a:gd name="f17" fmla="*/ f15 1 381277"/>
                  <a:gd name="f18" fmla="*/ f14 1 0"/>
                  <a:gd name="f19" fmla="+- f16 0 f1"/>
                  <a:gd name="f20" fmla="*/ 0 1 f17"/>
                  <a:gd name="f21" fmla="*/ 0 1 f18"/>
                  <a:gd name="f22" fmla="*/ 212612 1 f17"/>
                  <a:gd name="f23" fmla="*/ 381277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381277">
                    <a:moveTo>
                      <a:pt x="f5" y="f5"/>
                    </a:moveTo>
                    <a:lnTo>
                      <a:pt x="f7" y="f5"/>
                    </a:lnTo>
                    <a:lnTo>
                      <a:pt x="f6" y="f5"/>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39" name="Freeform 8">
                <a:extLst>
                  <a:ext uri="{FF2B5EF4-FFF2-40B4-BE49-F238E27FC236}">
                    <a16:creationId xmlns:a16="http://schemas.microsoft.com/office/drawing/2014/main" id="{858D55F3-5372-4231-8EAE-C6506C26E454}"/>
                  </a:ext>
                </a:extLst>
              </p:cNvPr>
              <p:cNvSpPr/>
              <p:nvPr/>
            </p:nvSpPr>
            <p:spPr>
              <a:xfrm>
                <a:off x="5682026" y="3330199"/>
                <a:ext cx="227347" cy="427911"/>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40" name="Line 9">
                <a:extLst>
                  <a:ext uri="{FF2B5EF4-FFF2-40B4-BE49-F238E27FC236}">
                    <a16:creationId xmlns:a16="http://schemas.microsoft.com/office/drawing/2014/main" id="{9D6CDF31-AE7C-48B9-8CA6-6521DB32E575}"/>
                  </a:ext>
                </a:extLst>
              </p:cNvPr>
              <p:cNvSpPr/>
              <p:nvPr/>
            </p:nvSpPr>
            <p:spPr>
              <a:xfrm flipH="1" flipV="1">
                <a:off x="5682026" y="3697147"/>
                <a:ext cx="227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41" name="Line 10">
                <a:extLst>
                  <a:ext uri="{FF2B5EF4-FFF2-40B4-BE49-F238E27FC236}">
                    <a16:creationId xmlns:a16="http://schemas.microsoft.com/office/drawing/2014/main" id="{A511F9C9-4222-47D6-987A-3797E19E6ECC}"/>
                  </a:ext>
                </a:extLst>
              </p:cNvPr>
              <p:cNvSpPr/>
              <p:nvPr/>
            </p:nvSpPr>
            <p:spPr>
              <a:xfrm>
                <a:off x="5682026" y="3386471"/>
                <a:ext cx="227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sp>
        <p:nvSpPr>
          <p:cNvPr id="47" name="Title 1">
            <a:extLst>
              <a:ext uri="{FF2B5EF4-FFF2-40B4-BE49-F238E27FC236}">
                <a16:creationId xmlns:a16="http://schemas.microsoft.com/office/drawing/2014/main" id="{383E6CFF-BC86-4A0C-8202-060EFA04018A}"/>
              </a:ext>
            </a:extLst>
          </p:cNvPr>
          <p:cNvSpPr txBox="1">
            <a:spLocks/>
          </p:cNvSpPr>
          <p:nvPr/>
        </p:nvSpPr>
        <p:spPr>
          <a:xfrm>
            <a:off x="342740" y="740818"/>
            <a:ext cx="5538061" cy="721297"/>
          </a:xfrm>
          <a:prstGeom prst="rect">
            <a:avLst/>
          </a:prstGeom>
          <a:noFill/>
          <a:ln>
            <a:noFill/>
          </a:ln>
        </p:spPr>
        <p:txBody>
          <a:bodyPr vert="horz" wrap="square" lIns="0"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defTabSz="914367">
              <a:defRPr/>
            </a:pPr>
            <a:r>
              <a:rPr lang="en-US" sz="4400" kern="1200" dirty="0">
                <a:solidFill>
                  <a:schemeClr val="bg1"/>
                </a:solidFill>
                <a:latin typeface="Segoe UI Light" panose="020B0502040204020203" pitchFamily="34" charset="0"/>
                <a:ea typeface="+mj-ea"/>
                <a:cs typeface="Segoe UI Light" panose="020B0502040204020203" pitchFamily="34" charset="0"/>
              </a:rPr>
              <a:t>In the past, the firewall was the security perimeter</a:t>
            </a:r>
          </a:p>
        </p:txBody>
      </p:sp>
      <p:sp>
        <p:nvSpPr>
          <p:cNvPr id="18" name="inner mask"/>
          <p:cNvSpPr/>
          <p:nvPr/>
        </p:nvSpPr>
        <p:spPr>
          <a:xfrm>
            <a:off x="6730330" y="1409335"/>
            <a:ext cx="4708174" cy="4708168"/>
          </a:xfrm>
          <a:prstGeom prst="donut">
            <a:avLst>
              <a:gd name="adj" fmla="val 7988"/>
            </a:avLst>
          </a:prstGeom>
          <a:solidFill>
            <a:srgbClr val="F8F8F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sz="1765" dirty="0">
              <a:solidFill>
                <a:schemeClr val="bg1"/>
              </a:solidFill>
              <a:latin typeface="Segoe UI"/>
            </a:endParaRPr>
          </a:p>
        </p:txBody>
      </p:sp>
      <p:sp>
        <p:nvSpPr>
          <p:cNvPr id="38" name="Oval 37">
            <a:extLst>
              <a:ext uri="{FF2B5EF4-FFF2-40B4-BE49-F238E27FC236}">
                <a16:creationId xmlns:a16="http://schemas.microsoft.com/office/drawing/2014/main" id="{67C989BD-509C-4D8B-85E6-D7C21D074F55}"/>
              </a:ext>
            </a:extLst>
          </p:cNvPr>
          <p:cNvSpPr/>
          <p:nvPr/>
        </p:nvSpPr>
        <p:spPr bwMode="auto">
          <a:xfrm>
            <a:off x="8113103" y="2792105"/>
            <a:ext cx="1942626" cy="1942626"/>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85" name="inner mask">
            <a:extLst>
              <a:ext uri="{FF2B5EF4-FFF2-40B4-BE49-F238E27FC236}">
                <a16:creationId xmlns:a16="http://schemas.microsoft.com/office/drawing/2014/main" id="{175A4AB2-1B50-4074-B095-7F167A643BAE}"/>
              </a:ext>
            </a:extLst>
          </p:cNvPr>
          <p:cNvSpPr/>
          <p:nvPr/>
        </p:nvSpPr>
        <p:spPr>
          <a:xfrm>
            <a:off x="5451954" y="698807"/>
            <a:ext cx="5460378" cy="5460371"/>
          </a:xfrm>
          <a:prstGeom prst="donut">
            <a:avLst>
              <a:gd name="adj" fmla="val 289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225">
              <a:defRPr/>
            </a:pPr>
            <a:endParaRPr lang="en-US" sz="1765" dirty="0">
              <a:solidFill>
                <a:schemeClr val="bg1"/>
              </a:solidFill>
              <a:latin typeface="Segoe UI"/>
            </a:endParaRPr>
          </a:p>
        </p:txBody>
      </p:sp>
      <p:sp>
        <p:nvSpPr>
          <p:cNvPr id="102" name="Rectangle 216">
            <a:extLst>
              <a:ext uri="{FF2B5EF4-FFF2-40B4-BE49-F238E27FC236}">
                <a16:creationId xmlns:a16="http://schemas.microsoft.com/office/drawing/2014/main" id="{8B98BE7D-43D9-4246-A64A-D58BB3681F3A}"/>
              </a:ext>
            </a:extLst>
          </p:cNvPr>
          <p:cNvSpPr/>
          <p:nvPr/>
        </p:nvSpPr>
        <p:spPr>
          <a:xfrm>
            <a:off x="7090983" y="3891597"/>
            <a:ext cx="894488" cy="362075"/>
          </a:xfrm>
          <a:prstGeom prst="rect">
            <a:avLst/>
          </a:prstGeom>
          <a:noFill/>
          <a:ln cap="flat">
            <a:noFill/>
            <a:prstDash val="solid"/>
          </a:ln>
        </p:spPr>
        <p:txBody>
          <a:bodyPr vert="horz" wrap="none" lIns="89642" tIns="44821" rIns="89642" bIns="44821" anchor="t" anchorCtr="0" compatLnSpc="1">
            <a:spAutoFit/>
          </a:bodyPr>
          <a:lstStyle/>
          <a:p>
            <a:pPr defTabSz="914367">
              <a:defRPr sz="1800" b="0" i="0" u="none" strike="noStrike" kern="0" cap="none" spc="0" baseline="0">
                <a:solidFill>
                  <a:srgbClr val="000000"/>
                </a:solidFill>
                <a:uFillTx/>
              </a:defRPr>
            </a:pPr>
            <a:r>
              <a:rPr lang="en-US" sz="1765">
                <a:solidFill>
                  <a:schemeClr val="bg1"/>
                </a:solidFill>
                <a:latin typeface="Segoe UI Semilight"/>
              </a:rPr>
              <a:t>devices</a:t>
            </a:r>
          </a:p>
        </p:txBody>
      </p:sp>
      <p:grpSp>
        <p:nvGrpSpPr>
          <p:cNvPr id="103" name="Group 217">
            <a:extLst>
              <a:ext uri="{FF2B5EF4-FFF2-40B4-BE49-F238E27FC236}">
                <a16:creationId xmlns:a16="http://schemas.microsoft.com/office/drawing/2014/main" id="{0BBD8903-D178-41DD-B237-CB74B9C119AF}"/>
              </a:ext>
            </a:extLst>
          </p:cNvPr>
          <p:cNvGrpSpPr/>
          <p:nvPr/>
        </p:nvGrpSpPr>
        <p:grpSpPr>
          <a:xfrm>
            <a:off x="7090015" y="2980784"/>
            <a:ext cx="896425" cy="896425"/>
            <a:chOff x="5144304" y="3040059"/>
            <a:chExt cx="914400" cy="914400"/>
          </a:xfrm>
        </p:grpSpPr>
        <p:sp>
          <p:nvSpPr>
            <p:cNvPr id="104" name="Oval 219">
              <a:extLst>
                <a:ext uri="{FF2B5EF4-FFF2-40B4-BE49-F238E27FC236}">
                  <a16:creationId xmlns:a16="http://schemas.microsoft.com/office/drawing/2014/main" id="{341AC96D-E941-4AAC-B730-C700A631B6A3}"/>
                </a:ext>
              </a:extLst>
            </p:cNvPr>
            <p:cNvSpPr/>
            <p:nvPr/>
          </p:nvSpPr>
          <p:spPr>
            <a:xfrm>
              <a:off x="5144304" y="3040059"/>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9285" tIns="143428" rIns="179285" bIns="143428" anchor="t" anchorCtr="1" compatLnSpc="1">
              <a:noAutofit/>
            </a:bodyPr>
            <a:lstStyle/>
            <a:p>
              <a:pPr algn="ctr" defTabSz="914098">
                <a:lnSpc>
                  <a:spcPct val="90000"/>
                </a:lnSpc>
                <a:defRPr sz="1800" b="0" i="0" u="none" strike="noStrike" kern="0" cap="none" spc="0" baseline="0">
                  <a:solidFill>
                    <a:srgbClr val="000000"/>
                  </a:solidFill>
                  <a:uFillTx/>
                </a:defRPr>
              </a:pPr>
              <a:endParaRPr lang="en-US" sz="2353">
                <a:solidFill>
                  <a:schemeClr val="bg1"/>
                </a:solidFill>
                <a:latin typeface="Segoe UI Semilight"/>
                <a:ea typeface="Segoe UI" pitchFamily="34"/>
                <a:cs typeface="Segoe UI" pitchFamily="34"/>
              </a:endParaRPr>
            </a:p>
          </p:txBody>
        </p:sp>
        <p:grpSp>
          <p:nvGrpSpPr>
            <p:cNvPr id="105" name="Group 220">
              <a:extLst>
                <a:ext uri="{FF2B5EF4-FFF2-40B4-BE49-F238E27FC236}">
                  <a16:creationId xmlns:a16="http://schemas.microsoft.com/office/drawing/2014/main" id="{8FF17C27-21B6-49B9-AFDE-71E9B2BF3A1A}"/>
                </a:ext>
              </a:extLst>
            </p:cNvPr>
            <p:cNvGrpSpPr/>
            <p:nvPr/>
          </p:nvGrpSpPr>
          <p:grpSpPr>
            <a:xfrm>
              <a:off x="5293644" y="3236409"/>
              <a:ext cx="615729" cy="521701"/>
              <a:chOff x="5293644" y="3236409"/>
              <a:chExt cx="615729" cy="521701"/>
            </a:xfrm>
          </p:grpSpPr>
          <p:sp>
            <p:nvSpPr>
              <p:cNvPr id="106" name="Freeform 5">
                <a:extLst>
                  <a:ext uri="{FF2B5EF4-FFF2-40B4-BE49-F238E27FC236}">
                    <a16:creationId xmlns:a16="http://schemas.microsoft.com/office/drawing/2014/main" id="{7DC7C998-6839-4BA6-8051-3446EB80F1D3}"/>
                  </a:ext>
                </a:extLst>
              </p:cNvPr>
              <p:cNvSpPr/>
              <p:nvPr/>
            </p:nvSpPr>
            <p:spPr>
              <a:xfrm>
                <a:off x="5494940" y="3627982"/>
                <a:ext cx="157487" cy="78546"/>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07" name="Freeform 6">
                <a:extLst>
                  <a:ext uri="{FF2B5EF4-FFF2-40B4-BE49-F238E27FC236}">
                    <a16:creationId xmlns:a16="http://schemas.microsoft.com/office/drawing/2014/main" id="{BBD8A73B-125F-48AB-8E72-DD597C74538A}"/>
                  </a:ext>
                </a:extLst>
              </p:cNvPr>
              <p:cNvSpPr/>
              <p:nvPr/>
            </p:nvSpPr>
            <p:spPr>
              <a:xfrm>
                <a:off x="5293644" y="3236409"/>
                <a:ext cx="554153" cy="392743"/>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08" name="Freeform 7">
                <a:extLst>
                  <a:ext uri="{FF2B5EF4-FFF2-40B4-BE49-F238E27FC236}">
                    <a16:creationId xmlns:a16="http://schemas.microsoft.com/office/drawing/2014/main" id="{7630E2DF-53CF-4EA6-81D7-FCF20A8F6E7E}"/>
                  </a:ext>
                </a:extLst>
              </p:cNvPr>
              <p:cNvSpPr/>
              <p:nvPr/>
            </p:nvSpPr>
            <p:spPr>
              <a:xfrm>
                <a:off x="5300749" y="3558808"/>
                <a:ext cx="381277" cy="0"/>
              </a:xfrm>
              <a:custGeom>
                <a:avLst/>
                <a:gdLst>
                  <a:gd name="f0" fmla="val 10800000"/>
                  <a:gd name="f1" fmla="val 5400000"/>
                  <a:gd name="f2" fmla="val 180"/>
                  <a:gd name="f3" fmla="val w"/>
                  <a:gd name="f4" fmla="val h"/>
                  <a:gd name="f5" fmla="val 0"/>
                  <a:gd name="f6" fmla="val 381277"/>
                  <a:gd name="f7" fmla="val 212612"/>
                  <a:gd name="f8" fmla="+- 0 0 -90"/>
                  <a:gd name="f9" fmla="*/ f3 1 381277"/>
                  <a:gd name="f10" fmla="*/ f4 1 0"/>
                  <a:gd name="f11" fmla="val f5"/>
                  <a:gd name="f12" fmla="val f6"/>
                  <a:gd name="f13" fmla="*/ f8 f0 1"/>
                  <a:gd name="f14" fmla="+- f11 0 f11"/>
                  <a:gd name="f15" fmla="+- f12 0 f11"/>
                  <a:gd name="f16" fmla="*/ f13 1 f2"/>
                  <a:gd name="f17" fmla="*/ f15 1 381277"/>
                  <a:gd name="f18" fmla="*/ f14 1 0"/>
                  <a:gd name="f19" fmla="+- f16 0 f1"/>
                  <a:gd name="f20" fmla="*/ 0 1 f17"/>
                  <a:gd name="f21" fmla="*/ 0 1 f18"/>
                  <a:gd name="f22" fmla="*/ 212612 1 f17"/>
                  <a:gd name="f23" fmla="*/ 381277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381277">
                    <a:moveTo>
                      <a:pt x="f5" y="f5"/>
                    </a:moveTo>
                    <a:lnTo>
                      <a:pt x="f7" y="f5"/>
                    </a:lnTo>
                    <a:lnTo>
                      <a:pt x="f6" y="f5"/>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09" name="Freeform 8">
                <a:extLst>
                  <a:ext uri="{FF2B5EF4-FFF2-40B4-BE49-F238E27FC236}">
                    <a16:creationId xmlns:a16="http://schemas.microsoft.com/office/drawing/2014/main" id="{1B3D7E38-6A1C-47D8-A1C3-960D495A4095}"/>
                  </a:ext>
                </a:extLst>
              </p:cNvPr>
              <p:cNvSpPr/>
              <p:nvPr/>
            </p:nvSpPr>
            <p:spPr>
              <a:xfrm>
                <a:off x="5682026" y="3330199"/>
                <a:ext cx="227347" cy="427911"/>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10" name="Line 9">
                <a:extLst>
                  <a:ext uri="{FF2B5EF4-FFF2-40B4-BE49-F238E27FC236}">
                    <a16:creationId xmlns:a16="http://schemas.microsoft.com/office/drawing/2014/main" id="{850F372F-FCFD-4B74-BF2F-131593558104}"/>
                  </a:ext>
                </a:extLst>
              </p:cNvPr>
              <p:cNvSpPr/>
              <p:nvPr/>
            </p:nvSpPr>
            <p:spPr>
              <a:xfrm flipH="1" flipV="1">
                <a:off x="5682026" y="3697147"/>
                <a:ext cx="227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11" name="Line 10">
                <a:extLst>
                  <a:ext uri="{FF2B5EF4-FFF2-40B4-BE49-F238E27FC236}">
                    <a16:creationId xmlns:a16="http://schemas.microsoft.com/office/drawing/2014/main" id="{267C27E3-C6E8-416B-A6B0-6C4949DE44F0}"/>
                  </a:ext>
                </a:extLst>
              </p:cNvPr>
              <p:cNvSpPr/>
              <p:nvPr/>
            </p:nvSpPr>
            <p:spPr>
              <a:xfrm>
                <a:off x="5682026" y="3386471"/>
                <a:ext cx="22734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sp>
        <p:nvSpPr>
          <p:cNvPr id="112" name="Rectangle 250">
            <a:extLst>
              <a:ext uri="{FF2B5EF4-FFF2-40B4-BE49-F238E27FC236}">
                <a16:creationId xmlns:a16="http://schemas.microsoft.com/office/drawing/2014/main" id="{9F2B1B4A-66F1-4945-B9D5-A13CDD2D639C}"/>
              </a:ext>
            </a:extLst>
          </p:cNvPr>
          <p:cNvSpPr/>
          <p:nvPr/>
        </p:nvSpPr>
        <p:spPr>
          <a:xfrm>
            <a:off x="9435684" y="3889939"/>
            <a:ext cx="610052" cy="362075"/>
          </a:xfrm>
          <a:prstGeom prst="rect">
            <a:avLst/>
          </a:prstGeom>
          <a:noFill/>
          <a:ln cap="flat">
            <a:noFill/>
            <a:prstDash val="solid"/>
          </a:ln>
        </p:spPr>
        <p:txBody>
          <a:bodyPr vert="horz" wrap="none" lIns="89642" tIns="44821" rIns="89642" bIns="44821" anchor="t" anchorCtr="0" compatLnSpc="1">
            <a:spAutoFit/>
          </a:bodyPr>
          <a:lstStyle/>
          <a:p>
            <a:pPr defTabSz="914367">
              <a:defRPr sz="1800" b="0" i="0" u="none" strike="noStrike" kern="0" cap="none" spc="0" baseline="0">
                <a:solidFill>
                  <a:srgbClr val="000000"/>
                </a:solidFill>
                <a:uFillTx/>
              </a:defRPr>
            </a:pPr>
            <a:r>
              <a:rPr lang="en-US" sz="1765" dirty="0">
                <a:solidFill>
                  <a:schemeClr val="bg2"/>
                </a:solidFill>
                <a:latin typeface="Segoe UI Semilight"/>
              </a:rPr>
              <a:t>data</a:t>
            </a:r>
          </a:p>
        </p:txBody>
      </p:sp>
      <p:sp>
        <p:nvSpPr>
          <p:cNvPr id="113" name="Rectangle 251">
            <a:extLst>
              <a:ext uri="{FF2B5EF4-FFF2-40B4-BE49-F238E27FC236}">
                <a16:creationId xmlns:a16="http://schemas.microsoft.com/office/drawing/2014/main" id="{0208D418-7E9E-47E6-BD51-0C32B71B6678}"/>
              </a:ext>
            </a:extLst>
          </p:cNvPr>
          <p:cNvSpPr/>
          <p:nvPr/>
        </p:nvSpPr>
        <p:spPr>
          <a:xfrm>
            <a:off x="5986274" y="3889939"/>
            <a:ext cx="685487" cy="362075"/>
          </a:xfrm>
          <a:prstGeom prst="rect">
            <a:avLst/>
          </a:prstGeom>
          <a:noFill/>
          <a:ln cap="flat">
            <a:noFill/>
            <a:prstDash val="solid"/>
          </a:ln>
        </p:spPr>
        <p:txBody>
          <a:bodyPr vert="horz" wrap="none" lIns="89642" tIns="44821" rIns="89642" bIns="44821" anchor="t" anchorCtr="0" compatLnSpc="1">
            <a:spAutoFit/>
          </a:bodyPr>
          <a:lstStyle/>
          <a:p>
            <a:pPr defTabSz="914367">
              <a:defRPr sz="1800" b="0" i="0" u="none" strike="noStrike" kern="0" cap="none" spc="0" baseline="0">
                <a:solidFill>
                  <a:srgbClr val="000000"/>
                </a:solidFill>
                <a:uFillTx/>
              </a:defRPr>
            </a:pPr>
            <a:r>
              <a:rPr lang="en-US" sz="1765" dirty="0">
                <a:solidFill>
                  <a:schemeClr val="bg1"/>
                </a:solidFill>
                <a:latin typeface="Segoe UI Semilight"/>
              </a:rPr>
              <a:t>users</a:t>
            </a:r>
          </a:p>
        </p:txBody>
      </p:sp>
      <p:sp>
        <p:nvSpPr>
          <p:cNvPr id="114" name="Rectangle 261">
            <a:extLst>
              <a:ext uri="{FF2B5EF4-FFF2-40B4-BE49-F238E27FC236}">
                <a16:creationId xmlns:a16="http://schemas.microsoft.com/office/drawing/2014/main" id="{B49C157A-5D05-4B6B-BD7F-A4EA8682BAE6}"/>
              </a:ext>
            </a:extLst>
          </p:cNvPr>
          <p:cNvSpPr/>
          <p:nvPr/>
        </p:nvSpPr>
        <p:spPr>
          <a:xfrm>
            <a:off x="8423563" y="3891597"/>
            <a:ext cx="647765" cy="362075"/>
          </a:xfrm>
          <a:prstGeom prst="rect">
            <a:avLst/>
          </a:prstGeom>
          <a:noFill/>
          <a:ln cap="flat">
            <a:noFill/>
            <a:prstDash val="solid"/>
          </a:ln>
        </p:spPr>
        <p:txBody>
          <a:bodyPr vert="horz" wrap="none" lIns="89642" tIns="44821" rIns="89642" bIns="44821" anchor="t" anchorCtr="0" compatLnSpc="1">
            <a:spAutoFit/>
          </a:bodyPr>
          <a:lstStyle/>
          <a:p>
            <a:pPr defTabSz="914367">
              <a:defRPr sz="1800" b="0" i="0" u="none" strike="noStrike" kern="0" cap="none" spc="0" baseline="0">
                <a:solidFill>
                  <a:srgbClr val="000000"/>
                </a:solidFill>
                <a:uFillTx/>
              </a:defRPr>
            </a:pPr>
            <a:r>
              <a:rPr lang="en-US" sz="1765" dirty="0">
                <a:solidFill>
                  <a:schemeClr val="bg2"/>
                </a:solidFill>
                <a:latin typeface="Segoe UI Semilight"/>
              </a:rPr>
              <a:t>apps</a:t>
            </a:r>
          </a:p>
        </p:txBody>
      </p:sp>
      <p:sp>
        <p:nvSpPr>
          <p:cNvPr id="115" name="Oval 263">
            <a:extLst>
              <a:ext uri="{FF2B5EF4-FFF2-40B4-BE49-F238E27FC236}">
                <a16:creationId xmlns:a16="http://schemas.microsoft.com/office/drawing/2014/main" id="{9D7D0AA3-3CB6-4999-AD10-295E9DBDD5E5}"/>
              </a:ext>
            </a:extLst>
          </p:cNvPr>
          <p:cNvSpPr/>
          <p:nvPr/>
        </p:nvSpPr>
        <p:spPr>
          <a:xfrm>
            <a:off x="8299230" y="2975334"/>
            <a:ext cx="896425" cy="8964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5762" tIns="140604" rIns="175762" bIns="140604" anchor="t" anchorCtr="1" compatLnSpc="1">
            <a:noAutofit/>
          </a:bodyPr>
          <a:lstStyle/>
          <a:p>
            <a:pPr algn="ctr" defTabSz="896090">
              <a:lnSpc>
                <a:spcPct val="90000"/>
              </a:lnSpc>
              <a:defRPr sz="1800" b="0" i="0" u="none" strike="noStrike" kern="0" cap="none" spc="0" baseline="0">
                <a:solidFill>
                  <a:srgbClr val="000000"/>
                </a:solidFill>
                <a:uFillTx/>
              </a:defRPr>
            </a:pPr>
            <a:endParaRPr lang="en-US" sz="5294">
              <a:solidFill>
                <a:schemeClr val="bg1"/>
              </a:solidFill>
              <a:latin typeface="Segoe UI Semilight"/>
              <a:ea typeface="Segoe UI" pitchFamily="34"/>
              <a:cs typeface="Segoe UI" pitchFamily="34"/>
            </a:endParaRPr>
          </a:p>
        </p:txBody>
      </p:sp>
      <p:grpSp>
        <p:nvGrpSpPr>
          <p:cNvPr id="116" name="Group 264">
            <a:extLst>
              <a:ext uri="{FF2B5EF4-FFF2-40B4-BE49-F238E27FC236}">
                <a16:creationId xmlns:a16="http://schemas.microsoft.com/office/drawing/2014/main" id="{C7A4866E-9008-4D70-9EF2-B91289F2F2F7}"/>
              </a:ext>
            </a:extLst>
          </p:cNvPr>
          <p:cNvGrpSpPr/>
          <p:nvPr/>
        </p:nvGrpSpPr>
        <p:grpSpPr>
          <a:xfrm>
            <a:off x="8478515" y="3158465"/>
            <a:ext cx="537855" cy="530145"/>
            <a:chOff x="6560646" y="3221303"/>
            <a:chExt cx="548640" cy="540776"/>
          </a:xfrm>
        </p:grpSpPr>
        <p:sp>
          <p:nvSpPr>
            <p:cNvPr id="117" name="Freeform 44">
              <a:extLst>
                <a:ext uri="{FF2B5EF4-FFF2-40B4-BE49-F238E27FC236}">
                  <a16:creationId xmlns:a16="http://schemas.microsoft.com/office/drawing/2014/main" id="{F85EB1CF-448B-42AD-8567-A33191118F93}"/>
                </a:ext>
              </a:extLst>
            </p:cNvPr>
            <p:cNvSpPr/>
            <p:nvPr/>
          </p:nvSpPr>
          <p:spPr>
            <a:xfrm>
              <a:off x="6560646" y="3221303"/>
              <a:ext cx="201643" cy="219977"/>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FFFFFF"/>
            </a:solid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18" name="Freeform 45">
              <a:extLst>
                <a:ext uri="{FF2B5EF4-FFF2-40B4-BE49-F238E27FC236}">
                  <a16:creationId xmlns:a16="http://schemas.microsoft.com/office/drawing/2014/main" id="{6AA48132-14BE-40E9-956D-9BC316BD084B}"/>
                </a:ext>
              </a:extLst>
            </p:cNvPr>
            <p:cNvSpPr/>
            <p:nvPr/>
          </p:nvSpPr>
          <p:spPr>
            <a:xfrm>
              <a:off x="6560646" y="3477947"/>
              <a:ext cx="201643" cy="109993"/>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19" name="Freeform 46">
              <a:extLst>
                <a:ext uri="{FF2B5EF4-FFF2-40B4-BE49-F238E27FC236}">
                  <a16:creationId xmlns:a16="http://schemas.microsoft.com/office/drawing/2014/main" id="{68C3A3FE-5D5D-4EE3-86E3-9702595FF13C}"/>
                </a:ext>
              </a:extLst>
            </p:cNvPr>
            <p:cNvSpPr/>
            <p:nvPr/>
          </p:nvSpPr>
          <p:spPr>
            <a:xfrm>
              <a:off x="6798957" y="3221303"/>
              <a:ext cx="310329" cy="366628"/>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20" name="Freeform 47">
              <a:extLst>
                <a:ext uri="{FF2B5EF4-FFF2-40B4-BE49-F238E27FC236}">
                  <a16:creationId xmlns:a16="http://schemas.microsoft.com/office/drawing/2014/main" id="{D9B4D7B1-F8F8-42CB-B1DA-952B0E88C6E7}"/>
                </a:ext>
              </a:extLst>
            </p:cNvPr>
            <p:cNvSpPr/>
            <p:nvPr/>
          </p:nvSpPr>
          <p:spPr>
            <a:xfrm>
              <a:off x="6560646" y="3631137"/>
              <a:ext cx="548640" cy="130942"/>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nvGrpSpPr>
          <p:cNvPr id="121" name="Group 252">
            <a:extLst>
              <a:ext uri="{FF2B5EF4-FFF2-40B4-BE49-F238E27FC236}">
                <a16:creationId xmlns:a16="http://schemas.microsoft.com/office/drawing/2014/main" id="{62A356CA-3932-4E58-93BD-E418945125B0}"/>
              </a:ext>
            </a:extLst>
          </p:cNvPr>
          <p:cNvGrpSpPr/>
          <p:nvPr/>
        </p:nvGrpSpPr>
        <p:grpSpPr>
          <a:xfrm>
            <a:off x="5880801" y="2973666"/>
            <a:ext cx="896425" cy="896425"/>
            <a:chOff x="3910843" y="3032799"/>
            <a:chExt cx="914400" cy="914400"/>
          </a:xfrm>
        </p:grpSpPr>
        <p:sp>
          <p:nvSpPr>
            <p:cNvPr id="122" name="Oval 253">
              <a:extLst>
                <a:ext uri="{FF2B5EF4-FFF2-40B4-BE49-F238E27FC236}">
                  <a16:creationId xmlns:a16="http://schemas.microsoft.com/office/drawing/2014/main" id="{B99EE48A-4FF8-47F1-A4B4-85A17C080B7C}"/>
                </a:ext>
              </a:extLst>
            </p:cNvPr>
            <p:cNvSpPr/>
            <p:nvPr/>
          </p:nvSpPr>
          <p:spPr>
            <a:xfrm>
              <a:off x="3910843" y="3032799"/>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5762" tIns="140604" rIns="175762" bIns="140604" anchor="t" anchorCtr="1" compatLnSpc="1">
              <a:noAutofit/>
            </a:bodyPr>
            <a:lstStyle/>
            <a:p>
              <a:pPr algn="ctr" defTabSz="896090">
                <a:lnSpc>
                  <a:spcPct val="90000"/>
                </a:lnSpc>
                <a:defRPr sz="1800" b="0" i="0" u="none" strike="noStrike" kern="0" cap="none" spc="0" baseline="0">
                  <a:solidFill>
                    <a:srgbClr val="000000"/>
                  </a:solidFill>
                  <a:uFillTx/>
                </a:defRPr>
              </a:pPr>
              <a:endParaRPr lang="en-US" sz="5294">
                <a:solidFill>
                  <a:schemeClr val="bg1"/>
                </a:solidFill>
                <a:latin typeface="Segoe UI Semilight"/>
                <a:ea typeface="Segoe UI" pitchFamily="34"/>
                <a:cs typeface="Segoe UI" pitchFamily="34"/>
              </a:endParaRPr>
            </a:p>
          </p:txBody>
        </p:sp>
        <p:grpSp>
          <p:nvGrpSpPr>
            <p:cNvPr id="123" name="Group 254">
              <a:extLst>
                <a:ext uri="{FF2B5EF4-FFF2-40B4-BE49-F238E27FC236}">
                  <a16:creationId xmlns:a16="http://schemas.microsoft.com/office/drawing/2014/main" id="{C1B1646F-CCB1-4773-B053-D90719AC663C}"/>
                </a:ext>
              </a:extLst>
            </p:cNvPr>
            <p:cNvGrpSpPr/>
            <p:nvPr/>
          </p:nvGrpSpPr>
          <p:grpSpPr>
            <a:xfrm>
              <a:off x="4105619" y="3283162"/>
              <a:ext cx="509247" cy="417908"/>
              <a:chOff x="4105619" y="3283162"/>
              <a:chExt cx="509247" cy="417908"/>
            </a:xfrm>
          </p:grpSpPr>
          <p:sp>
            <p:nvSpPr>
              <p:cNvPr id="124" name="Oval 5">
                <a:extLst>
                  <a:ext uri="{FF2B5EF4-FFF2-40B4-BE49-F238E27FC236}">
                    <a16:creationId xmlns:a16="http://schemas.microsoft.com/office/drawing/2014/main" id="{7E64775C-C621-4CDD-90AD-4157C66F5A9A}"/>
                  </a:ext>
                </a:extLst>
              </p:cNvPr>
              <p:cNvSpPr/>
              <p:nvPr/>
            </p:nvSpPr>
            <p:spPr>
              <a:xfrm>
                <a:off x="4123029" y="3283162"/>
                <a:ext cx="134928" cy="133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25" name="Oval 6">
                <a:extLst>
                  <a:ext uri="{FF2B5EF4-FFF2-40B4-BE49-F238E27FC236}">
                    <a16:creationId xmlns:a16="http://schemas.microsoft.com/office/drawing/2014/main" id="{0ABFB1DD-BD68-4612-8C6F-D65305068E66}"/>
                  </a:ext>
                </a:extLst>
              </p:cNvPr>
              <p:cNvSpPr/>
              <p:nvPr/>
            </p:nvSpPr>
            <p:spPr>
              <a:xfrm>
                <a:off x="4462528" y="3283162"/>
                <a:ext cx="134928" cy="133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26" name="Freeform 7">
                <a:extLst>
                  <a:ext uri="{FF2B5EF4-FFF2-40B4-BE49-F238E27FC236}">
                    <a16:creationId xmlns:a16="http://schemas.microsoft.com/office/drawing/2014/main" id="{38E3F9C1-0160-4D12-A5C2-627EDF32D768}"/>
                  </a:ext>
                </a:extLst>
              </p:cNvPr>
              <p:cNvSpPr/>
              <p:nvPr/>
            </p:nvSpPr>
            <p:spPr>
              <a:xfrm>
                <a:off x="4105619" y="3416801"/>
                <a:ext cx="169749" cy="82734"/>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27" name="Oval 8">
                <a:extLst>
                  <a:ext uri="{FF2B5EF4-FFF2-40B4-BE49-F238E27FC236}">
                    <a16:creationId xmlns:a16="http://schemas.microsoft.com/office/drawing/2014/main" id="{920148B5-3C70-4019-869D-C8946924465E}"/>
                  </a:ext>
                </a:extLst>
              </p:cNvPr>
              <p:cNvSpPr/>
              <p:nvPr/>
            </p:nvSpPr>
            <p:spPr>
              <a:xfrm>
                <a:off x="4275368" y="3416801"/>
                <a:ext cx="169749" cy="167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28" name="Freeform 9">
                <a:extLst>
                  <a:ext uri="{FF2B5EF4-FFF2-40B4-BE49-F238E27FC236}">
                    <a16:creationId xmlns:a16="http://schemas.microsoft.com/office/drawing/2014/main" id="{31416935-3BCB-4980-B90E-C62004A7FAE2}"/>
                  </a:ext>
                </a:extLst>
              </p:cNvPr>
              <p:cNvSpPr/>
              <p:nvPr/>
            </p:nvSpPr>
            <p:spPr>
              <a:xfrm>
                <a:off x="4240548" y="3584393"/>
                <a:ext cx="239389" cy="116677"/>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sp>
            <p:nvSpPr>
              <p:cNvPr id="129" name="Freeform 10">
                <a:extLst>
                  <a:ext uri="{FF2B5EF4-FFF2-40B4-BE49-F238E27FC236}">
                    <a16:creationId xmlns:a16="http://schemas.microsoft.com/office/drawing/2014/main" id="{16FA37FD-9C2A-4BB3-A4F1-35280DF570B4}"/>
                  </a:ext>
                </a:extLst>
              </p:cNvPr>
              <p:cNvSpPr/>
              <p:nvPr/>
            </p:nvSpPr>
            <p:spPr>
              <a:xfrm>
                <a:off x="4445117" y="3416801"/>
                <a:ext cx="169749" cy="82734"/>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FFFFFF"/>
                </a:solidFill>
                <a:prstDash val="solid"/>
                <a:miter/>
              </a:ln>
            </p:spPr>
            <p:txBody>
              <a:bodyPr vert="horz" wrap="square" lIns="89642" tIns="44821" rIns="89642" bIns="44821" anchor="t" anchorCtr="1" compatLnSpc="1">
                <a:noAutofit/>
              </a:bodyPr>
              <a:lstStyle/>
              <a:p>
                <a:pPr algn="ctr" defTabSz="914367">
                  <a:defRPr sz="1800" b="0" i="0" u="none" strike="noStrike" kern="0" cap="none" spc="0" baseline="0">
                    <a:solidFill>
                      <a:srgbClr val="000000"/>
                    </a:solidFill>
                    <a:uFillTx/>
                  </a:defRPr>
                </a:pPr>
                <a:endParaRPr lang="en-US" sz="1765">
                  <a:solidFill>
                    <a:schemeClr val="bg1"/>
                  </a:solidFill>
                  <a:latin typeface="Segoe UI Semilight"/>
                </a:endParaRPr>
              </a:p>
            </p:txBody>
          </p:sp>
        </p:grpSp>
      </p:grpSp>
      <p:grpSp>
        <p:nvGrpSpPr>
          <p:cNvPr id="130" name="Group 235">
            <a:extLst>
              <a:ext uri="{FF2B5EF4-FFF2-40B4-BE49-F238E27FC236}">
                <a16:creationId xmlns:a16="http://schemas.microsoft.com/office/drawing/2014/main" id="{4C77DE59-94E3-46E6-8A8C-9C0B31430FC5}"/>
              </a:ext>
            </a:extLst>
          </p:cNvPr>
          <p:cNvGrpSpPr/>
          <p:nvPr/>
        </p:nvGrpSpPr>
        <p:grpSpPr>
          <a:xfrm>
            <a:off x="9508443" y="2975334"/>
            <a:ext cx="896425" cy="896425"/>
            <a:chOff x="7611227" y="3034500"/>
            <a:chExt cx="914400" cy="914400"/>
          </a:xfrm>
        </p:grpSpPr>
        <p:sp>
          <p:nvSpPr>
            <p:cNvPr id="131" name="Oval 236">
              <a:extLst>
                <a:ext uri="{FF2B5EF4-FFF2-40B4-BE49-F238E27FC236}">
                  <a16:creationId xmlns:a16="http://schemas.microsoft.com/office/drawing/2014/main" id="{77616650-C2CB-46AC-83A4-B189FCF31B6C}"/>
                </a:ext>
              </a:extLst>
            </p:cNvPr>
            <p:cNvSpPr/>
            <p:nvPr/>
          </p:nvSpPr>
          <p:spPr>
            <a:xfrm>
              <a:off x="7611227" y="3034500"/>
              <a:ext cx="914400" cy="9144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cap="flat">
              <a:noFill/>
              <a:prstDash val="solid"/>
            </a:ln>
          </p:spPr>
          <p:txBody>
            <a:bodyPr vert="horz" wrap="square" lIns="179285" tIns="143428" rIns="179285" bIns="143428" anchor="t" anchorCtr="1" compatLnSpc="1">
              <a:noAutofit/>
            </a:bodyPr>
            <a:lstStyle/>
            <a:p>
              <a:pPr algn="ctr" defTabSz="914098">
                <a:lnSpc>
                  <a:spcPct val="90000"/>
                </a:lnSpc>
                <a:defRPr sz="1800" b="0" i="0" u="none" strike="noStrike" kern="0" cap="none" spc="0" baseline="0">
                  <a:solidFill>
                    <a:srgbClr val="000000"/>
                  </a:solidFill>
                  <a:uFillTx/>
                </a:defRPr>
              </a:pPr>
              <a:endParaRPr lang="en-US" sz="2353">
                <a:solidFill>
                  <a:schemeClr val="bg1"/>
                </a:solidFill>
                <a:latin typeface="Segoe UI Semilight"/>
                <a:ea typeface="Segoe UI" pitchFamily="34"/>
                <a:cs typeface="Segoe UI" pitchFamily="34"/>
              </a:endParaRPr>
            </a:p>
          </p:txBody>
        </p:sp>
        <p:grpSp>
          <p:nvGrpSpPr>
            <p:cNvPr id="132" name="Group 237">
              <a:extLst>
                <a:ext uri="{FF2B5EF4-FFF2-40B4-BE49-F238E27FC236}">
                  <a16:creationId xmlns:a16="http://schemas.microsoft.com/office/drawing/2014/main" id="{F109B5A0-C6E3-4B33-86EF-A057E5B355A8}"/>
                </a:ext>
              </a:extLst>
            </p:cNvPr>
            <p:cNvGrpSpPr/>
            <p:nvPr/>
          </p:nvGrpSpPr>
          <p:grpSpPr>
            <a:xfrm>
              <a:off x="7839827" y="3188869"/>
              <a:ext cx="457200" cy="605661"/>
              <a:chOff x="7839827" y="3188869"/>
              <a:chExt cx="457200" cy="605661"/>
            </a:xfrm>
          </p:grpSpPr>
          <p:sp>
            <p:nvSpPr>
              <p:cNvPr id="175" name="Freeform 29">
                <a:extLst>
                  <a:ext uri="{FF2B5EF4-FFF2-40B4-BE49-F238E27FC236}">
                    <a16:creationId xmlns:a16="http://schemas.microsoft.com/office/drawing/2014/main" id="{61221DE7-A272-415C-BF54-7E4A4754E0C3}"/>
                  </a:ext>
                </a:extLst>
              </p:cNvPr>
              <p:cNvSpPr/>
              <p:nvPr/>
            </p:nvSpPr>
            <p:spPr>
              <a:xfrm>
                <a:off x="7839827" y="3188869"/>
                <a:ext cx="457200" cy="605661"/>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76" name="Freeform 30">
                <a:extLst>
                  <a:ext uri="{FF2B5EF4-FFF2-40B4-BE49-F238E27FC236}">
                    <a16:creationId xmlns:a16="http://schemas.microsoft.com/office/drawing/2014/main" id="{9116DE67-F034-4B6A-9E0A-405E0BBC2A70}"/>
                  </a:ext>
                </a:extLst>
              </p:cNvPr>
              <p:cNvSpPr/>
              <p:nvPr/>
            </p:nvSpPr>
            <p:spPr>
              <a:xfrm>
                <a:off x="8132792" y="3188869"/>
                <a:ext cx="156472" cy="154753"/>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86" name="Rectangle 31">
                <a:extLst>
                  <a:ext uri="{FF2B5EF4-FFF2-40B4-BE49-F238E27FC236}">
                    <a16:creationId xmlns:a16="http://schemas.microsoft.com/office/drawing/2014/main" id="{799A55A6-6E43-4D48-B949-0E841E1BCB86}"/>
                  </a:ext>
                </a:extLst>
              </p:cNvPr>
              <p:cNvSpPr/>
              <p:nvPr/>
            </p:nvSpPr>
            <p:spPr>
              <a:xfrm>
                <a:off x="7904192" y="3343622"/>
                <a:ext cx="71021" cy="177018"/>
              </a:xfrm>
              <a:prstGeom prst="rect">
                <a:avLst/>
              </a:pr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87" name="Rectangle 32">
                <a:extLst>
                  <a:ext uri="{FF2B5EF4-FFF2-40B4-BE49-F238E27FC236}">
                    <a16:creationId xmlns:a16="http://schemas.microsoft.com/office/drawing/2014/main" id="{CD7D6D17-5CE9-4F70-8003-8E41C3D14B8F}"/>
                  </a:ext>
                </a:extLst>
              </p:cNvPr>
              <p:cNvSpPr/>
              <p:nvPr/>
            </p:nvSpPr>
            <p:spPr>
              <a:xfrm>
                <a:off x="8012942" y="3395953"/>
                <a:ext cx="53263" cy="124696"/>
              </a:xfrm>
              <a:prstGeom prst="rect">
                <a:avLst/>
              </a:pr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88" name="Rectangle 33">
                <a:extLst>
                  <a:ext uri="{FF2B5EF4-FFF2-40B4-BE49-F238E27FC236}">
                    <a16:creationId xmlns:a16="http://schemas.microsoft.com/office/drawing/2014/main" id="{3B1D1A0A-9B17-41F4-9812-D20F729CB013}"/>
                  </a:ext>
                </a:extLst>
              </p:cNvPr>
              <p:cNvSpPr/>
              <p:nvPr/>
            </p:nvSpPr>
            <p:spPr>
              <a:xfrm>
                <a:off x="8102827" y="3433800"/>
                <a:ext cx="45500" cy="86840"/>
              </a:xfrm>
              <a:prstGeom prst="rect">
                <a:avLst/>
              </a:pr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89" name="Freeform 34">
                <a:extLst>
                  <a:ext uri="{FF2B5EF4-FFF2-40B4-BE49-F238E27FC236}">
                    <a16:creationId xmlns:a16="http://schemas.microsoft.com/office/drawing/2014/main" id="{5D7E2B65-05C8-472C-9637-08CF2C49B9D7}"/>
                  </a:ext>
                </a:extLst>
              </p:cNvPr>
              <p:cNvSpPr/>
              <p:nvPr/>
            </p:nvSpPr>
            <p:spPr>
              <a:xfrm>
                <a:off x="8184949" y="3486131"/>
                <a:ext cx="43278" cy="34509"/>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90" name="Line 35">
                <a:extLst>
                  <a:ext uri="{FF2B5EF4-FFF2-40B4-BE49-F238E27FC236}">
                    <a16:creationId xmlns:a16="http://schemas.microsoft.com/office/drawing/2014/main" id="{5AF4625A-4C0A-43B1-ABEA-2E6FF8F8CBFF}"/>
                  </a:ext>
                </a:extLst>
              </p:cNvPr>
              <p:cNvSpPr/>
              <p:nvPr/>
            </p:nvSpPr>
            <p:spPr>
              <a:xfrm flipH="1">
                <a:off x="7904192" y="3585216"/>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91" name="Line 36">
                <a:extLst>
                  <a:ext uri="{FF2B5EF4-FFF2-40B4-BE49-F238E27FC236}">
                    <a16:creationId xmlns:a16="http://schemas.microsoft.com/office/drawing/2014/main" id="{BAF96F58-A540-4B3A-AF22-CF00A9590241}"/>
                  </a:ext>
                </a:extLst>
              </p:cNvPr>
              <p:cNvSpPr/>
              <p:nvPr/>
            </p:nvSpPr>
            <p:spPr>
              <a:xfrm flipH="1">
                <a:off x="7904192" y="3650906"/>
                <a:ext cx="9210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92" name="Line 37">
                <a:extLst>
                  <a:ext uri="{FF2B5EF4-FFF2-40B4-BE49-F238E27FC236}">
                    <a16:creationId xmlns:a16="http://schemas.microsoft.com/office/drawing/2014/main" id="{9E443DDE-0BB1-4BED-81ED-D93CFDC4352D}"/>
                  </a:ext>
                </a:extLst>
              </p:cNvPr>
              <p:cNvSpPr/>
              <p:nvPr/>
            </p:nvSpPr>
            <p:spPr>
              <a:xfrm flipH="1">
                <a:off x="7904192" y="3712143"/>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93" name="Line 38">
                <a:extLst>
                  <a:ext uri="{FF2B5EF4-FFF2-40B4-BE49-F238E27FC236}">
                    <a16:creationId xmlns:a16="http://schemas.microsoft.com/office/drawing/2014/main" id="{89F0B067-01C9-4414-B7CE-6BE76C39F174}"/>
                  </a:ext>
                </a:extLst>
              </p:cNvPr>
              <p:cNvSpPr/>
              <p:nvPr/>
            </p:nvSpPr>
            <p:spPr>
              <a:xfrm flipH="1">
                <a:off x="8108377" y="3585216"/>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94" name="Line 39">
                <a:extLst>
                  <a:ext uri="{FF2B5EF4-FFF2-40B4-BE49-F238E27FC236}">
                    <a16:creationId xmlns:a16="http://schemas.microsoft.com/office/drawing/2014/main" id="{8DCBACCC-BDFA-42B8-A055-7E6765331972}"/>
                  </a:ext>
                </a:extLst>
              </p:cNvPr>
              <p:cNvSpPr/>
              <p:nvPr/>
            </p:nvSpPr>
            <p:spPr>
              <a:xfrm flipH="1">
                <a:off x="8108377" y="3650906"/>
                <a:ext cx="9321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sp>
            <p:nvSpPr>
              <p:cNvPr id="195" name="Line 40">
                <a:extLst>
                  <a:ext uri="{FF2B5EF4-FFF2-40B4-BE49-F238E27FC236}">
                    <a16:creationId xmlns:a16="http://schemas.microsoft.com/office/drawing/2014/main" id="{4B30B336-C22F-4D7F-978B-522B2157CD58}"/>
                  </a:ext>
                </a:extLst>
              </p:cNvPr>
              <p:cNvSpPr/>
              <p:nvPr/>
            </p:nvSpPr>
            <p:spPr>
              <a:xfrm flipH="1">
                <a:off x="8108377" y="3712143"/>
                <a:ext cx="122072"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FFFFFF"/>
                </a:solidFill>
                <a:prstDash val="solid"/>
                <a:miter/>
              </a:ln>
            </p:spPr>
            <p:txBody>
              <a:bodyPr vert="horz" wrap="square" lIns="91426" tIns="45717" rIns="91426" bIns="45717" anchor="t" anchorCtr="0" compatLnSpc="1">
                <a:noAutofit/>
              </a:bodyPr>
              <a:lstStyle/>
              <a:p>
                <a:pPr defTabSz="914367">
                  <a:defRPr sz="1800" b="0" i="0" u="none" strike="noStrike" kern="0" cap="none" spc="0" baseline="0">
                    <a:solidFill>
                      <a:srgbClr val="000000"/>
                    </a:solidFill>
                    <a:uFillTx/>
                  </a:defRPr>
                </a:pPr>
                <a:endParaRPr lang="en-US">
                  <a:solidFill>
                    <a:schemeClr val="bg1"/>
                  </a:solidFill>
                  <a:latin typeface="Segoe UI Semilight"/>
                </a:endParaRPr>
              </a:p>
            </p:txBody>
          </p:sp>
        </p:grpSp>
      </p:grpSp>
      <p:grpSp>
        <p:nvGrpSpPr>
          <p:cNvPr id="64" name="On-Premises Building">
            <a:extLst>
              <a:ext uri="{FF2B5EF4-FFF2-40B4-BE49-F238E27FC236}">
                <a16:creationId xmlns:a16="http://schemas.microsoft.com/office/drawing/2014/main" id="{3E10D93C-3424-4A9A-ABE8-2ABA970D0BA0}"/>
              </a:ext>
            </a:extLst>
          </p:cNvPr>
          <p:cNvGrpSpPr/>
          <p:nvPr/>
        </p:nvGrpSpPr>
        <p:grpSpPr>
          <a:xfrm>
            <a:off x="4318457" y="4146576"/>
            <a:ext cx="1562344" cy="2219753"/>
            <a:chOff x="2317171" y="4229228"/>
            <a:chExt cx="1593672" cy="2264264"/>
          </a:xfrm>
        </p:grpSpPr>
        <p:sp>
          <p:nvSpPr>
            <p:cNvPr id="65" name="Freeform 12">
              <a:extLst>
                <a:ext uri="{FF2B5EF4-FFF2-40B4-BE49-F238E27FC236}">
                  <a16:creationId xmlns:a16="http://schemas.microsoft.com/office/drawing/2014/main" id="{11520B44-FEB7-475E-8C60-CA0063C64A76}"/>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66" name="Rectangle 14">
              <a:extLst>
                <a:ext uri="{FF2B5EF4-FFF2-40B4-BE49-F238E27FC236}">
                  <a16:creationId xmlns:a16="http://schemas.microsoft.com/office/drawing/2014/main" id="{0ABA1C96-4B31-4417-B22D-ED61CA1D67E2}"/>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67" name="Rectangle 15">
              <a:extLst>
                <a:ext uri="{FF2B5EF4-FFF2-40B4-BE49-F238E27FC236}">
                  <a16:creationId xmlns:a16="http://schemas.microsoft.com/office/drawing/2014/main" id="{E25648A7-E18B-4973-97DE-7E5104A95C59}"/>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68" name="Rectangle 16">
              <a:extLst>
                <a:ext uri="{FF2B5EF4-FFF2-40B4-BE49-F238E27FC236}">
                  <a16:creationId xmlns:a16="http://schemas.microsoft.com/office/drawing/2014/main" id="{6A0C1228-8FE1-4C5B-9579-5E8F1F33A727}"/>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69" name="Rectangle 17">
              <a:extLst>
                <a:ext uri="{FF2B5EF4-FFF2-40B4-BE49-F238E27FC236}">
                  <a16:creationId xmlns:a16="http://schemas.microsoft.com/office/drawing/2014/main" id="{B9847188-EFC6-4006-BB86-781A51324761}"/>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0" name="Rectangle 18">
              <a:extLst>
                <a:ext uri="{FF2B5EF4-FFF2-40B4-BE49-F238E27FC236}">
                  <a16:creationId xmlns:a16="http://schemas.microsoft.com/office/drawing/2014/main" id="{C0BB9A5F-27CF-42DB-8224-0877F7C86B80}"/>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1" name="Rectangle 19">
              <a:extLst>
                <a:ext uri="{FF2B5EF4-FFF2-40B4-BE49-F238E27FC236}">
                  <a16:creationId xmlns:a16="http://schemas.microsoft.com/office/drawing/2014/main" id="{92FB0157-D7EE-4B50-992F-1CDEFB826EBB}"/>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2" name="Rectangle 20">
              <a:extLst>
                <a:ext uri="{FF2B5EF4-FFF2-40B4-BE49-F238E27FC236}">
                  <a16:creationId xmlns:a16="http://schemas.microsoft.com/office/drawing/2014/main" id="{EB96EAD6-773C-4F4A-B51D-BAF38CA8FAE1}"/>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3" name="Rectangle 21">
              <a:extLst>
                <a:ext uri="{FF2B5EF4-FFF2-40B4-BE49-F238E27FC236}">
                  <a16:creationId xmlns:a16="http://schemas.microsoft.com/office/drawing/2014/main" id="{B567AB81-E4F8-4AA6-A097-E0EFF9B46BF2}"/>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5" name="Rectangle 22">
              <a:extLst>
                <a:ext uri="{FF2B5EF4-FFF2-40B4-BE49-F238E27FC236}">
                  <a16:creationId xmlns:a16="http://schemas.microsoft.com/office/drawing/2014/main" id="{A67FE06A-E048-4A8A-BA4F-F7E43BC83D49}"/>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6" name="Rectangle 23">
              <a:extLst>
                <a:ext uri="{FF2B5EF4-FFF2-40B4-BE49-F238E27FC236}">
                  <a16:creationId xmlns:a16="http://schemas.microsoft.com/office/drawing/2014/main" id="{03509681-2AAC-42E6-B710-24C9E861FEC9}"/>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7" name="Rectangle 24">
              <a:extLst>
                <a:ext uri="{FF2B5EF4-FFF2-40B4-BE49-F238E27FC236}">
                  <a16:creationId xmlns:a16="http://schemas.microsoft.com/office/drawing/2014/main" id="{37ED4E2D-966A-44B0-9F94-CB960A497379}"/>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8" name="Rectangle 25">
              <a:extLst>
                <a:ext uri="{FF2B5EF4-FFF2-40B4-BE49-F238E27FC236}">
                  <a16:creationId xmlns:a16="http://schemas.microsoft.com/office/drawing/2014/main" id="{A37E6D84-2C42-46EB-956F-976EF37E6A4E}"/>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79" name="Rectangle 26">
              <a:extLst>
                <a:ext uri="{FF2B5EF4-FFF2-40B4-BE49-F238E27FC236}">
                  <a16:creationId xmlns:a16="http://schemas.microsoft.com/office/drawing/2014/main" id="{8434EE79-FD49-40FD-B876-4D33BF423DB5}"/>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0" name="Rectangle 27">
              <a:extLst>
                <a:ext uri="{FF2B5EF4-FFF2-40B4-BE49-F238E27FC236}">
                  <a16:creationId xmlns:a16="http://schemas.microsoft.com/office/drawing/2014/main" id="{52A74019-A399-4451-85BA-1236D7B957A3}"/>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1" name="Rectangle 28">
              <a:extLst>
                <a:ext uri="{FF2B5EF4-FFF2-40B4-BE49-F238E27FC236}">
                  <a16:creationId xmlns:a16="http://schemas.microsoft.com/office/drawing/2014/main" id="{CACDD2CA-EC2A-4687-963E-C04F39BC4794}"/>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2" name="Freeform 29">
              <a:extLst>
                <a:ext uri="{FF2B5EF4-FFF2-40B4-BE49-F238E27FC236}">
                  <a16:creationId xmlns:a16="http://schemas.microsoft.com/office/drawing/2014/main" id="{5136429B-6E08-4066-ACA2-C394447D158D}"/>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3" name="Freeform 30">
              <a:extLst>
                <a:ext uri="{FF2B5EF4-FFF2-40B4-BE49-F238E27FC236}">
                  <a16:creationId xmlns:a16="http://schemas.microsoft.com/office/drawing/2014/main" id="{7082CC9A-AE2F-41DC-AE58-9147341F6ECC}"/>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4" name="Rectangle 31">
              <a:extLst>
                <a:ext uri="{FF2B5EF4-FFF2-40B4-BE49-F238E27FC236}">
                  <a16:creationId xmlns:a16="http://schemas.microsoft.com/office/drawing/2014/main" id="{0CAFADC2-4B44-4226-B8C6-E12289A7E1DC}"/>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5" name="Rectangle 32">
              <a:extLst>
                <a:ext uri="{FF2B5EF4-FFF2-40B4-BE49-F238E27FC236}">
                  <a16:creationId xmlns:a16="http://schemas.microsoft.com/office/drawing/2014/main" id="{52684E38-BC36-4FBD-A3A9-9C71C1F8065D}"/>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6" name="Rectangle 33">
              <a:extLst>
                <a:ext uri="{FF2B5EF4-FFF2-40B4-BE49-F238E27FC236}">
                  <a16:creationId xmlns:a16="http://schemas.microsoft.com/office/drawing/2014/main" id="{CB898DAB-6BE5-4F56-81FB-A0006EEF5CC6}"/>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7" name="Rectangle 34">
              <a:extLst>
                <a:ext uri="{FF2B5EF4-FFF2-40B4-BE49-F238E27FC236}">
                  <a16:creationId xmlns:a16="http://schemas.microsoft.com/office/drawing/2014/main" id="{8848FB04-B13B-46DE-9D76-B6E573305475}"/>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8" name="Rectangle 35">
              <a:extLst>
                <a:ext uri="{FF2B5EF4-FFF2-40B4-BE49-F238E27FC236}">
                  <a16:creationId xmlns:a16="http://schemas.microsoft.com/office/drawing/2014/main" id="{3B841461-0507-41A7-996A-9CBAAA7A95CF}"/>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89" name="Rectangle 36">
              <a:extLst>
                <a:ext uri="{FF2B5EF4-FFF2-40B4-BE49-F238E27FC236}">
                  <a16:creationId xmlns:a16="http://schemas.microsoft.com/office/drawing/2014/main" id="{101E9D60-DB88-487E-A883-782F92DE738A}"/>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0" name="Rectangle 37">
              <a:extLst>
                <a:ext uri="{FF2B5EF4-FFF2-40B4-BE49-F238E27FC236}">
                  <a16:creationId xmlns:a16="http://schemas.microsoft.com/office/drawing/2014/main" id="{81808F37-2F1C-4AF2-B49E-FA3C724D29EA}"/>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1" name="Rectangle 38">
              <a:extLst>
                <a:ext uri="{FF2B5EF4-FFF2-40B4-BE49-F238E27FC236}">
                  <a16:creationId xmlns:a16="http://schemas.microsoft.com/office/drawing/2014/main" id="{C73D7E6A-061E-4F80-983C-373565D18141}"/>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2" name="Rectangle 39">
              <a:extLst>
                <a:ext uri="{FF2B5EF4-FFF2-40B4-BE49-F238E27FC236}">
                  <a16:creationId xmlns:a16="http://schemas.microsoft.com/office/drawing/2014/main" id="{61A66C5B-2533-405F-88CD-6D5BBD484122}"/>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3" name="Rectangle 40">
              <a:extLst>
                <a:ext uri="{FF2B5EF4-FFF2-40B4-BE49-F238E27FC236}">
                  <a16:creationId xmlns:a16="http://schemas.microsoft.com/office/drawing/2014/main" id="{98599216-1E37-4947-809E-EF4B6605D23A}"/>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4" name="Rectangle 41">
              <a:extLst>
                <a:ext uri="{FF2B5EF4-FFF2-40B4-BE49-F238E27FC236}">
                  <a16:creationId xmlns:a16="http://schemas.microsoft.com/office/drawing/2014/main" id="{468412BF-5152-4E52-8504-468FE6723635}"/>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5" name="Rectangle 42">
              <a:extLst>
                <a:ext uri="{FF2B5EF4-FFF2-40B4-BE49-F238E27FC236}">
                  <a16:creationId xmlns:a16="http://schemas.microsoft.com/office/drawing/2014/main" id="{D443B86A-8617-4A00-ADD1-1D9830CC0248}"/>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6" name="Rectangle 43">
              <a:extLst>
                <a:ext uri="{FF2B5EF4-FFF2-40B4-BE49-F238E27FC236}">
                  <a16:creationId xmlns:a16="http://schemas.microsoft.com/office/drawing/2014/main" id="{08AA4EF4-889B-4EAC-A885-359EF8C3E864}"/>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7" name="Rectangle 44">
              <a:extLst>
                <a:ext uri="{FF2B5EF4-FFF2-40B4-BE49-F238E27FC236}">
                  <a16:creationId xmlns:a16="http://schemas.microsoft.com/office/drawing/2014/main" id="{D3AD685B-C2EC-442A-916C-E5AE2286FEDB}"/>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8" name="Rectangle 45">
              <a:extLst>
                <a:ext uri="{FF2B5EF4-FFF2-40B4-BE49-F238E27FC236}">
                  <a16:creationId xmlns:a16="http://schemas.microsoft.com/office/drawing/2014/main" id="{300AFC67-226E-4A95-8FB3-4F4BCC0DB30A}"/>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99" name="Rectangle 46">
              <a:extLst>
                <a:ext uri="{FF2B5EF4-FFF2-40B4-BE49-F238E27FC236}">
                  <a16:creationId xmlns:a16="http://schemas.microsoft.com/office/drawing/2014/main" id="{D185874D-53DF-485A-91CE-C5476C39683F}"/>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sp>
          <p:nvSpPr>
            <p:cNvPr id="100" name="Rectangle 47">
              <a:extLst>
                <a:ext uri="{FF2B5EF4-FFF2-40B4-BE49-F238E27FC236}">
                  <a16:creationId xmlns:a16="http://schemas.microsoft.com/office/drawing/2014/main" id="{1F07D8EC-076F-4615-A7CC-D7CF15CFE053}"/>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defTabSz="913246">
                <a:defRPr sz="1800" b="0" i="0" u="none" strike="noStrike" kern="0" cap="none" spc="0" baseline="0">
                  <a:solidFill>
                    <a:srgbClr val="000000"/>
                  </a:solidFill>
                  <a:uFillTx/>
                </a:defRPr>
              </a:pPr>
              <a:endParaRPr lang="en-US" sz="1765" kern="0">
                <a:solidFill>
                  <a:schemeClr val="bg1"/>
                </a:solidFill>
                <a:latin typeface="Segoe UI"/>
                <a:ea typeface="ＭＳ Ｐゴシック"/>
              </a:endParaRPr>
            </a:p>
          </p:txBody>
        </p:sp>
      </p:grpSp>
      <p:sp>
        <p:nvSpPr>
          <p:cNvPr id="101" name="Text">
            <a:extLst>
              <a:ext uri="{FF2B5EF4-FFF2-40B4-BE49-F238E27FC236}">
                <a16:creationId xmlns:a16="http://schemas.microsoft.com/office/drawing/2014/main" id="{B4BB38C5-0450-452F-BCFD-428DCD17D078}"/>
              </a:ext>
            </a:extLst>
          </p:cNvPr>
          <p:cNvSpPr/>
          <p:nvPr/>
        </p:nvSpPr>
        <p:spPr>
          <a:xfrm>
            <a:off x="2677140" y="5873315"/>
            <a:ext cx="1631995" cy="561170"/>
          </a:xfrm>
          <a:prstGeom prst="rect">
            <a:avLst/>
          </a:prstGeom>
          <a:noFill/>
          <a:ln cap="flat">
            <a:noFill/>
            <a:prstDash val="solid"/>
          </a:ln>
        </p:spPr>
        <p:txBody>
          <a:bodyPr vert="horz" wrap="square" lIns="0" tIns="0" rIns="0" bIns="0" anchor="t" anchorCtr="1" compatLnSpc="1">
            <a:noAutofit/>
          </a:bodyPr>
          <a:lstStyle/>
          <a:p>
            <a:pPr algn="ctr" defTabSz="913839">
              <a:lnSpc>
                <a:spcPct val="90000"/>
              </a:lnSpc>
              <a:defRPr sz="1800" b="0" i="0" u="none" strike="noStrike" kern="0" cap="none" spc="0" baseline="0">
                <a:solidFill>
                  <a:srgbClr val="000000"/>
                </a:solidFill>
                <a:uFillTx/>
              </a:defRPr>
            </a:pPr>
            <a:r>
              <a:rPr lang="en-US" sz="1961" kern="0" spc="-49" dirty="0">
                <a:solidFill>
                  <a:schemeClr val="bg1"/>
                </a:solidFill>
                <a:latin typeface="Segoe UI" panose="020B0502040204020203" pitchFamily="34" charset="0"/>
                <a:cs typeface="Segoe UI" panose="020B0502040204020203" pitchFamily="34" charset="0"/>
              </a:rPr>
              <a:t>On-premises /</a:t>
            </a:r>
          </a:p>
          <a:p>
            <a:pPr algn="ctr" defTabSz="913839">
              <a:lnSpc>
                <a:spcPct val="90000"/>
              </a:lnSpc>
              <a:defRPr sz="1800" b="0" i="0" u="none" strike="noStrike" kern="0" cap="none" spc="0" baseline="0">
                <a:solidFill>
                  <a:srgbClr val="000000"/>
                </a:solidFill>
                <a:uFillTx/>
              </a:defRPr>
            </a:pPr>
            <a:r>
              <a:rPr lang="en-US" sz="1961" kern="0" spc="-49" dirty="0">
                <a:solidFill>
                  <a:schemeClr val="bg1"/>
                </a:solidFill>
                <a:latin typeface="Segoe UI" panose="020B0502040204020203" pitchFamily="34" charset="0"/>
                <a:cs typeface="Segoe UI" panose="020B0502040204020203" pitchFamily="34" charset="0"/>
              </a:rPr>
              <a:t>Private cloud</a:t>
            </a:r>
            <a:endParaRPr lang="en-US" sz="2353" kern="0" spc="-49"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8217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fade">
                                      <p:cBhvr>
                                        <p:cTn id="14" dur="500"/>
                                        <p:tgtEl>
                                          <p:spTgt spid="10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par>
                                <p:cTn id="22" presetID="10" presetClass="entr" presetSubtype="0" fill="hold"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500"/>
                                        <p:tgtEl>
                                          <p:spTgt spid="1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500"/>
                                        <p:tgtEl>
                                          <p:spTgt spid="1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500"/>
                                        <p:tgtEl>
                                          <p:spTgt spid="101"/>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12" grpId="0"/>
      <p:bldP spid="113" grpId="0"/>
      <p:bldP spid="114" grpId="0"/>
      <p:bldP spid="115" grpId="0" animBg="1"/>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777474" y="262829"/>
            <a:ext cx="11655425" cy="1252537"/>
          </a:xfrm>
        </p:spPr>
        <p:txBody>
          <a:bodyPr/>
          <a:lstStyle/>
          <a:p>
            <a:r>
              <a:rPr lang="en-US" sz="3724" dirty="0"/>
              <a:t>O365 Message Encryption</a:t>
            </a:r>
          </a:p>
          <a:p>
            <a:r>
              <a:rPr lang="en-US" sz="3724" dirty="0"/>
              <a:t>Anyone, on any Device in any Email client </a:t>
            </a:r>
          </a:p>
        </p:txBody>
      </p:sp>
      <p:grpSp>
        <p:nvGrpSpPr>
          <p:cNvPr id="249" name="Group 248"/>
          <p:cNvGrpSpPr/>
          <p:nvPr/>
        </p:nvGrpSpPr>
        <p:grpSpPr>
          <a:xfrm>
            <a:off x="3849512" y="2803096"/>
            <a:ext cx="2520837" cy="2338778"/>
            <a:chOff x="3926376" y="3197687"/>
            <a:chExt cx="2571750" cy="2386013"/>
          </a:xfrm>
        </p:grpSpPr>
        <p:sp>
          <p:nvSpPr>
            <p:cNvPr id="18" name="Rectangle 5"/>
            <p:cNvSpPr>
              <a:spLocks noChangeArrowheads="1"/>
            </p:cNvSpPr>
            <p:nvPr/>
          </p:nvSpPr>
          <p:spPr bwMode="auto">
            <a:xfrm>
              <a:off x="3926376" y="3197687"/>
              <a:ext cx="2571750" cy="2386013"/>
            </a:xfrm>
            <a:prstGeom prst="rect">
              <a:avLst/>
            </a:prstGeom>
            <a:solidFill>
              <a:srgbClr val="0078D7"/>
            </a:solidFill>
            <a:ln>
              <a:noFill/>
            </a:ln>
          </p:spPr>
          <p:txBody>
            <a:bodyPr vert="horz" wrap="square" lIns="89630" tIns="44814" rIns="89630" bIns="44814" numCol="1" anchor="t" anchorCtr="0" compatLnSpc="1">
              <a:prstTxWarp prst="textNoShape">
                <a:avLst/>
              </a:prstTxWarp>
            </a:bodyPr>
            <a:lstStyle/>
            <a:p>
              <a:pPr defTabSz="914225">
                <a:defRPr/>
              </a:pPr>
              <a:r>
                <a:rPr lang="en-US" sz="2353">
                  <a:solidFill>
                    <a:srgbClr val="FFFFFF"/>
                  </a:solidFill>
                  <a:latin typeface="Segoe UI Light"/>
                </a:rPr>
                <a:t>Inside your organization</a:t>
              </a:r>
            </a:p>
          </p:txBody>
        </p:sp>
        <p:pic>
          <p:nvPicPr>
            <p:cNvPr id="109" name="Picture 108"/>
            <p:cNvPicPr>
              <a:picLocks noChangeAspect="1"/>
            </p:cNvPicPr>
            <p:nvPr/>
          </p:nvPicPr>
          <p:blipFill>
            <a:blip r:embed="rId3">
              <a:duotone>
                <a:schemeClr val="accent3">
                  <a:shade val="45000"/>
                  <a:satMod val="135000"/>
                </a:schemeClr>
                <a:prstClr val="white"/>
              </a:duotone>
            </a:blip>
            <a:stretch>
              <a:fillRect/>
            </a:stretch>
          </p:blipFill>
          <p:spPr>
            <a:xfrm>
              <a:off x="5486153" y="4228774"/>
              <a:ext cx="701050" cy="1158680"/>
            </a:xfrm>
            <a:prstGeom prst="rect">
              <a:avLst/>
            </a:prstGeom>
          </p:spPr>
        </p:pic>
      </p:grpSp>
      <p:grpSp>
        <p:nvGrpSpPr>
          <p:cNvPr id="248" name="Group 247"/>
          <p:cNvGrpSpPr/>
          <p:nvPr/>
        </p:nvGrpSpPr>
        <p:grpSpPr>
          <a:xfrm>
            <a:off x="6563685" y="2803095"/>
            <a:ext cx="2520837" cy="2338778"/>
            <a:chOff x="6695367" y="3197686"/>
            <a:chExt cx="2571750" cy="2386013"/>
          </a:xfrm>
        </p:grpSpPr>
        <p:sp>
          <p:nvSpPr>
            <p:cNvPr id="104" name="Rectangle 5"/>
            <p:cNvSpPr>
              <a:spLocks noChangeArrowheads="1"/>
            </p:cNvSpPr>
            <p:nvPr/>
          </p:nvSpPr>
          <p:spPr bwMode="auto">
            <a:xfrm>
              <a:off x="6695367" y="3197686"/>
              <a:ext cx="2571750" cy="2386013"/>
            </a:xfrm>
            <a:prstGeom prst="rect">
              <a:avLst/>
            </a:prstGeom>
            <a:solidFill>
              <a:srgbClr val="0078D7"/>
            </a:solidFill>
            <a:ln>
              <a:noFill/>
            </a:ln>
          </p:spPr>
          <p:txBody>
            <a:bodyPr vert="horz" wrap="square" lIns="89630" tIns="44814" rIns="89630" bIns="44814" numCol="1" anchor="t" anchorCtr="0" compatLnSpc="1">
              <a:prstTxWarp prst="textNoShape">
                <a:avLst/>
              </a:prstTxWarp>
            </a:bodyPr>
            <a:lstStyle/>
            <a:p>
              <a:pPr defTabSz="914225">
                <a:defRPr/>
              </a:pPr>
              <a:r>
                <a:rPr lang="en-US" sz="2353">
                  <a:solidFill>
                    <a:srgbClr val="FFFFFF"/>
                  </a:solidFill>
                  <a:latin typeface="Segoe UI Light"/>
                </a:rPr>
                <a:t>Between your business partners</a:t>
              </a:r>
            </a:p>
          </p:txBody>
        </p:sp>
        <p:sp>
          <p:nvSpPr>
            <p:cNvPr id="115" name="Freeform 435"/>
            <p:cNvSpPr>
              <a:spLocks/>
            </p:cNvSpPr>
            <p:nvPr/>
          </p:nvSpPr>
          <p:spPr bwMode="auto">
            <a:xfrm>
              <a:off x="7520974" y="4751363"/>
              <a:ext cx="1376364" cy="555626"/>
            </a:xfrm>
            <a:custGeom>
              <a:avLst/>
              <a:gdLst>
                <a:gd name="T0" fmla="*/ 359 w 402"/>
                <a:gd name="T1" fmla="*/ 77 h 163"/>
                <a:gd name="T2" fmla="*/ 352 w 402"/>
                <a:gd name="T3" fmla="*/ 77 h 163"/>
                <a:gd name="T4" fmla="*/ 271 w 402"/>
                <a:gd name="T5" fmla="*/ 0 h 163"/>
                <a:gd name="T6" fmla="*/ 192 w 402"/>
                <a:gd name="T7" fmla="*/ 60 h 163"/>
                <a:gd name="T8" fmla="*/ 149 w 402"/>
                <a:gd name="T9" fmla="*/ 42 h 163"/>
                <a:gd name="T10" fmla="*/ 89 w 402"/>
                <a:gd name="T11" fmla="*/ 97 h 163"/>
                <a:gd name="T12" fmla="*/ 61 w 402"/>
                <a:gd name="T13" fmla="*/ 110 h 163"/>
                <a:gd name="T14" fmla="*/ 34 w 402"/>
                <a:gd name="T15" fmla="*/ 96 h 163"/>
                <a:gd name="T16" fmla="*/ 0 w 402"/>
                <a:gd name="T17" fmla="*/ 129 h 163"/>
                <a:gd name="T18" fmla="*/ 34 w 402"/>
                <a:gd name="T19" fmla="*/ 163 h 163"/>
                <a:gd name="T20" fmla="*/ 43 w 402"/>
                <a:gd name="T21" fmla="*/ 163 h 163"/>
                <a:gd name="T22" fmla="*/ 153 w 402"/>
                <a:gd name="T23" fmla="*/ 163 h 163"/>
                <a:gd name="T24" fmla="*/ 214 w 402"/>
                <a:gd name="T25" fmla="*/ 163 h 163"/>
                <a:gd name="T26" fmla="*/ 362 w 402"/>
                <a:gd name="T27" fmla="*/ 163 h 163"/>
                <a:gd name="T28" fmla="*/ 362 w 402"/>
                <a:gd name="T29" fmla="*/ 163 h 163"/>
                <a:gd name="T30" fmla="*/ 402 w 402"/>
                <a:gd name="T31" fmla="*/ 120 h 163"/>
                <a:gd name="T32" fmla="*/ 359 w 402"/>
                <a:gd name="T33"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163">
                  <a:moveTo>
                    <a:pt x="359" y="77"/>
                  </a:moveTo>
                  <a:cubicBezTo>
                    <a:pt x="357" y="77"/>
                    <a:pt x="355" y="77"/>
                    <a:pt x="352" y="77"/>
                  </a:cubicBezTo>
                  <a:cubicBezTo>
                    <a:pt x="350" y="34"/>
                    <a:pt x="315" y="0"/>
                    <a:pt x="271" y="0"/>
                  </a:cubicBezTo>
                  <a:cubicBezTo>
                    <a:pt x="233" y="0"/>
                    <a:pt x="202" y="26"/>
                    <a:pt x="192" y="60"/>
                  </a:cubicBezTo>
                  <a:cubicBezTo>
                    <a:pt x="181" y="49"/>
                    <a:pt x="166" y="42"/>
                    <a:pt x="149" y="42"/>
                  </a:cubicBezTo>
                  <a:cubicBezTo>
                    <a:pt x="118" y="42"/>
                    <a:pt x="92" y="66"/>
                    <a:pt x="89" y="97"/>
                  </a:cubicBezTo>
                  <a:cubicBezTo>
                    <a:pt x="79" y="98"/>
                    <a:pt x="69" y="103"/>
                    <a:pt x="61" y="110"/>
                  </a:cubicBezTo>
                  <a:cubicBezTo>
                    <a:pt x="55" y="101"/>
                    <a:pt x="45" y="96"/>
                    <a:pt x="34" y="96"/>
                  </a:cubicBezTo>
                  <a:cubicBezTo>
                    <a:pt x="15" y="96"/>
                    <a:pt x="0" y="111"/>
                    <a:pt x="0" y="129"/>
                  </a:cubicBezTo>
                  <a:cubicBezTo>
                    <a:pt x="0" y="148"/>
                    <a:pt x="15" y="163"/>
                    <a:pt x="34" y="163"/>
                  </a:cubicBezTo>
                  <a:cubicBezTo>
                    <a:pt x="43" y="163"/>
                    <a:pt x="43" y="163"/>
                    <a:pt x="43" y="163"/>
                  </a:cubicBezTo>
                  <a:cubicBezTo>
                    <a:pt x="153" y="163"/>
                    <a:pt x="153" y="163"/>
                    <a:pt x="153" y="163"/>
                  </a:cubicBezTo>
                  <a:cubicBezTo>
                    <a:pt x="214" y="163"/>
                    <a:pt x="214" y="163"/>
                    <a:pt x="214" y="163"/>
                  </a:cubicBezTo>
                  <a:cubicBezTo>
                    <a:pt x="362" y="163"/>
                    <a:pt x="362" y="163"/>
                    <a:pt x="362" y="163"/>
                  </a:cubicBezTo>
                  <a:cubicBezTo>
                    <a:pt x="362" y="163"/>
                    <a:pt x="362" y="163"/>
                    <a:pt x="362" y="163"/>
                  </a:cubicBezTo>
                  <a:cubicBezTo>
                    <a:pt x="384" y="161"/>
                    <a:pt x="402" y="143"/>
                    <a:pt x="402" y="120"/>
                  </a:cubicBezTo>
                  <a:cubicBezTo>
                    <a:pt x="402" y="96"/>
                    <a:pt x="383" y="77"/>
                    <a:pt x="359"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225">
                <a:defRPr/>
              </a:pPr>
              <a:endParaRPr lang="en-US" sz="1765">
                <a:solidFill>
                  <a:srgbClr val="505050"/>
                </a:solidFill>
                <a:latin typeface="Segoe UI"/>
              </a:endParaRPr>
            </a:p>
          </p:txBody>
        </p:sp>
        <p:pic>
          <p:nvPicPr>
            <p:cNvPr id="110" name="Picture 109"/>
            <p:cNvPicPr>
              <a:picLocks noChangeAspect="1"/>
            </p:cNvPicPr>
            <p:nvPr/>
          </p:nvPicPr>
          <p:blipFill>
            <a:blip r:embed="rId4">
              <a:duotone>
                <a:schemeClr val="accent3">
                  <a:shade val="45000"/>
                  <a:satMod val="135000"/>
                </a:schemeClr>
                <a:prstClr val="white"/>
              </a:duotone>
            </a:blip>
            <a:stretch>
              <a:fillRect/>
            </a:stretch>
          </p:blipFill>
          <p:spPr>
            <a:xfrm>
              <a:off x="7832922" y="4294131"/>
              <a:ext cx="296640" cy="1140028"/>
            </a:xfrm>
            <a:prstGeom prst="rect">
              <a:avLst/>
            </a:prstGeom>
          </p:spPr>
        </p:pic>
        <p:pic>
          <p:nvPicPr>
            <p:cNvPr id="111" name="Picture 110"/>
            <p:cNvPicPr>
              <a:picLocks noChangeAspect="1"/>
            </p:cNvPicPr>
            <p:nvPr/>
          </p:nvPicPr>
          <p:blipFill>
            <a:blip r:embed="rId5">
              <a:duotone>
                <a:schemeClr val="accent3">
                  <a:shade val="45000"/>
                  <a:satMod val="135000"/>
                </a:schemeClr>
                <a:prstClr val="white"/>
              </a:duotone>
            </a:blip>
            <a:stretch>
              <a:fillRect/>
            </a:stretch>
          </p:blipFill>
          <p:spPr>
            <a:xfrm>
              <a:off x="8658863" y="4299947"/>
              <a:ext cx="238475" cy="1134212"/>
            </a:xfrm>
            <a:prstGeom prst="rect">
              <a:avLst/>
            </a:prstGeom>
          </p:spPr>
        </p:pic>
        <p:pic>
          <p:nvPicPr>
            <p:cNvPr id="112" name="Picture 111"/>
            <p:cNvPicPr>
              <a:picLocks noChangeAspect="1"/>
            </p:cNvPicPr>
            <p:nvPr/>
          </p:nvPicPr>
          <p:blipFill>
            <a:blip r:embed="rId6">
              <a:duotone>
                <a:schemeClr val="accent3">
                  <a:shade val="45000"/>
                  <a:satMod val="135000"/>
                </a:schemeClr>
                <a:prstClr val="white"/>
              </a:duotone>
            </a:blip>
            <a:stretch>
              <a:fillRect/>
            </a:stretch>
          </p:blipFill>
          <p:spPr>
            <a:xfrm>
              <a:off x="8275973" y="4829621"/>
              <a:ext cx="231147" cy="604538"/>
            </a:xfrm>
            <a:prstGeom prst="rect">
              <a:avLst/>
            </a:prstGeom>
          </p:spPr>
        </p:pic>
        <p:pic>
          <p:nvPicPr>
            <p:cNvPr id="113" name="Picture 112"/>
            <p:cNvPicPr>
              <a:picLocks noChangeAspect="1"/>
            </p:cNvPicPr>
            <p:nvPr/>
          </p:nvPicPr>
          <p:blipFill>
            <a:blip r:embed="rId7">
              <a:duotone>
                <a:schemeClr val="accent3">
                  <a:shade val="45000"/>
                  <a:satMod val="135000"/>
                </a:schemeClr>
                <a:prstClr val="white"/>
              </a:duotone>
            </a:blip>
            <a:stretch>
              <a:fillRect/>
            </a:stretch>
          </p:blipFill>
          <p:spPr>
            <a:xfrm>
              <a:off x="7238396" y="4390692"/>
              <a:ext cx="449493" cy="1043467"/>
            </a:xfrm>
            <a:prstGeom prst="rect">
              <a:avLst/>
            </a:prstGeom>
          </p:spPr>
        </p:pic>
      </p:grpSp>
      <p:grpSp>
        <p:nvGrpSpPr>
          <p:cNvPr id="247" name="Group 246"/>
          <p:cNvGrpSpPr/>
          <p:nvPr/>
        </p:nvGrpSpPr>
        <p:grpSpPr>
          <a:xfrm>
            <a:off x="9277859" y="2803096"/>
            <a:ext cx="2520837" cy="2338778"/>
            <a:chOff x="9464358" y="3197687"/>
            <a:chExt cx="2571750" cy="2386013"/>
          </a:xfrm>
        </p:grpSpPr>
        <p:sp>
          <p:nvSpPr>
            <p:cNvPr id="105" name="Rectangle 5"/>
            <p:cNvSpPr>
              <a:spLocks noChangeArrowheads="1"/>
            </p:cNvSpPr>
            <p:nvPr/>
          </p:nvSpPr>
          <p:spPr bwMode="auto">
            <a:xfrm>
              <a:off x="9464358" y="3197687"/>
              <a:ext cx="2571750" cy="2386013"/>
            </a:xfrm>
            <a:prstGeom prst="rect">
              <a:avLst/>
            </a:prstGeom>
            <a:solidFill>
              <a:srgbClr val="0078D7"/>
            </a:solidFill>
            <a:ln>
              <a:noFill/>
            </a:ln>
          </p:spPr>
          <p:txBody>
            <a:bodyPr vert="horz" wrap="square" lIns="89630" tIns="44814" rIns="89630" bIns="44814" numCol="1" anchor="t" anchorCtr="0" compatLnSpc="1">
              <a:prstTxWarp prst="textNoShape">
                <a:avLst/>
              </a:prstTxWarp>
            </a:bodyPr>
            <a:lstStyle/>
            <a:p>
              <a:pPr defTabSz="914225">
                <a:defRPr/>
              </a:pPr>
              <a:r>
                <a:rPr lang="en-US" sz="2353">
                  <a:solidFill>
                    <a:srgbClr val="FFFFFF"/>
                  </a:solidFill>
                  <a:latin typeface="Segoe UI Light"/>
                </a:rPr>
                <a:t>With any of your customers</a:t>
              </a:r>
            </a:p>
          </p:txBody>
        </p:sp>
        <p:pic>
          <p:nvPicPr>
            <p:cNvPr id="145" name="Picture 144"/>
            <p:cNvPicPr>
              <a:picLocks noChangeAspect="1"/>
            </p:cNvPicPr>
            <p:nvPr/>
          </p:nvPicPr>
          <p:blipFill>
            <a:blip r:embed="rId8">
              <a:grayscl/>
            </a:blip>
            <a:stretch>
              <a:fillRect/>
            </a:stretch>
          </p:blipFill>
          <p:spPr>
            <a:xfrm>
              <a:off x="10969467" y="4960286"/>
              <a:ext cx="894363" cy="396516"/>
            </a:xfrm>
            <a:prstGeom prst="rect">
              <a:avLst/>
            </a:prstGeom>
          </p:spPr>
        </p:pic>
        <p:pic>
          <p:nvPicPr>
            <p:cNvPr id="246" name="Picture 245"/>
            <p:cNvPicPr>
              <a:picLocks noChangeAspect="1"/>
            </p:cNvPicPr>
            <p:nvPr/>
          </p:nvPicPr>
          <p:blipFill>
            <a:blip r:embed="rId9">
              <a:duotone>
                <a:schemeClr val="accent3">
                  <a:shade val="45000"/>
                  <a:satMod val="135000"/>
                </a:schemeClr>
                <a:prstClr val="white"/>
              </a:duotone>
            </a:blip>
            <a:stretch>
              <a:fillRect/>
            </a:stretch>
          </p:blipFill>
          <p:spPr>
            <a:xfrm>
              <a:off x="10137003" y="4513974"/>
              <a:ext cx="733307" cy="842828"/>
            </a:xfrm>
            <a:prstGeom prst="rect">
              <a:avLst/>
            </a:prstGeom>
          </p:spPr>
        </p:pic>
      </p:grpSp>
      <p:grpSp>
        <p:nvGrpSpPr>
          <p:cNvPr id="252" name="Group 251"/>
          <p:cNvGrpSpPr/>
          <p:nvPr/>
        </p:nvGrpSpPr>
        <p:grpSpPr>
          <a:xfrm>
            <a:off x="466976" y="829766"/>
            <a:ext cx="3047379" cy="5120731"/>
            <a:chOff x="475524" y="845531"/>
            <a:chExt cx="3108926" cy="5224153"/>
          </a:xfrm>
        </p:grpSpPr>
        <p:grpSp>
          <p:nvGrpSpPr>
            <p:cNvPr id="106" name="Group 105"/>
            <p:cNvGrpSpPr/>
            <p:nvPr/>
          </p:nvGrpSpPr>
          <p:grpSpPr>
            <a:xfrm>
              <a:off x="475524" y="845531"/>
              <a:ext cx="3108926" cy="5224153"/>
              <a:chOff x="216814" y="1297997"/>
              <a:chExt cx="3463547" cy="5589909"/>
            </a:xfrm>
          </p:grpSpPr>
          <p:pic>
            <p:nvPicPr>
              <p:cNvPr id="9" name="Picture 8"/>
              <p:cNvPicPr>
                <a:picLocks noChangeAspect="1"/>
              </p:cNvPicPr>
              <p:nvPr/>
            </p:nvPicPr>
            <p:blipFill>
              <a:blip r:embed="rId10"/>
              <a:stretch>
                <a:fillRect/>
              </a:stretch>
            </p:blipFill>
            <p:spPr>
              <a:xfrm>
                <a:off x="660619" y="1297997"/>
                <a:ext cx="1573946" cy="3190625"/>
              </a:xfrm>
              <a:prstGeom prst="rect">
                <a:avLst/>
              </a:prstGeom>
            </p:spPr>
          </p:pic>
          <p:pic>
            <p:nvPicPr>
              <p:cNvPr id="8" name="Picture 7"/>
              <p:cNvPicPr>
                <a:picLocks noChangeAspect="1"/>
              </p:cNvPicPr>
              <p:nvPr/>
            </p:nvPicPr>
            <p:blipFill>
              <a:blip r:embed="rId11"/>
              <a:stretch>
                <a:fillRect/>
              </a:stretch>
            </p:blipFill>
            <p:spPr>
              <a:xfrm>
                <a:off x="1846892" y="2110096"/>
                <a:ext cx="1154469" cy="3348724"/>
              </a:xfrm>
              <a:prstGeom prst="rect">
                <a:avLst/>
              </a:prstGeom>
            </p:spPr>
          </p:pic>
          <p:pic>
            <p:nvPicPr>
              <p:cNvPr id="6" name="Picture 5"/>
              <p:cNvPicPr>
                <a:picLocks noChangeAspect="1"/>
              </p:cNvPicPr>
              <p:nvPr/>
            </p:nvPicPr>
            <p:blipFill>
              <a:blip r:embed="rId12"/>
              <a:stretch>
                <a:fillRect/>
              </a:stretch>
            </p:blipFill>
            <p:spPr>
              <a:xfrm>
                <a:off x="2569736" y="3248911"/>
                <a:ext cx="1110625" cy="3347089"/>
              </a:xfrm>
              <a:prstGeom prst="rect">
                <a:avLst/>
              </a:prstGeom>
            </p:spPr>
          </p:pic>
          <p:pic>
            <p:nvPicPr>
              <p:cNvPr id="11" name="Picture 10"/>
              <p:cNvPicPr>
                <a:picLocks noChangeAspect="1"/>
              </p:cNvPicPr>
              <p:nvPr/>
            </p:nvPicPr>
            <p:blipFill>
              <a:blip r:embed="rId13"/>
              <a:stretch>
                <a:fillRect/>
              </a:stretch>
            </p:blipFill>
            <p:spPr>
              <a:xfrm>
                <a:off x="216814" y="2883155"/>
                <a:ext cx="999789" cy="3371379"/>
              </a:xfrm>
              <a:prstGeom prst="rect">
                <a:avLst/>
              </a:prstGeom>
            </p:spPr>
          </p:pic>
          <p:pic>
            <p:nvPicPr>
              <p:cNvPr id="7" name="Picture 6"/>
              <p:cNvPicPr>
                <a:picLocks noChangeAspect="1"/>
              </p:cNvPicPr>
              <p:nvPr/>
            </p:nvPicPr>
            <p:blipFill>
              <a:blip r:embed="rId14"/>
              <a:stretch>
                <a:fillRect/>
              </a:stretch>
            </p:blipFill>
            <p:spPr>
              <a:xfrm>
                <a:off x="1089970" y="3544012"/>
                <a:ext cx="1280146" cy="3343894"/>
              </a:xfrm>
              <a:prstGeom prst="rect">
                <a:avLst/>
              </a:prstGeom>
            </p:spPr>
          </p:pic>
        </p:grpSp>
        <p:pic>
          <p:nvPicPr>
            <p:cNvPr id="251" name="Picture 250"/>
            <p:cNvPicPr>
              <a:picLocks noChangeAspect="1"/>
            </p:cNvPicPr>
            <p:nvPr/>
          </p:nvPicPr>
          <p:blipFill>
            <a:blip r:embed="rId15">
              <a:clrChange>
                <a:clrFrom>
                  <a:srgbClr val="FFFFFF"/>
                </a:clrFrom>
                <a:clrTo>
                  <a:srgbClr val="FFFFFF">
                    <a:alpha val="0"/>
                  </a:srgbClr>
                </a:clrTo>
              </a:clrChange>
            </a:blip>
            <a:stretch>
              <a:fillRect/>
            </a:stretch>
          </p:blipFill>
          <p:spPr>
            <a:xfrm>
              <a:off x="2999111" y="2699439"/>
              <a:ext cx="195461" cy="144315"/>
            </a:xfrm>
            <a:prstGeom prst="rect">
              <a:avLst/>
            </a:prstGeom>
          </p:spPr>
        </p:pic>
      </p:grpSp>
    </p:spTree>
    <p:extLst>
      <p:ext uri="{BB962C8B-B14F-4D97-AF65-F5344CB8AC3E}">
        <p14:creationId xmlns:p14="http://schemas.microsoft.com/office/powerpoint/2010/main" val="234343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750"/>
                                        <p:tgtEl>
                                          <p:spTgt spid="249"/>
                                        </p:tgtEl>
                                      </p:cBhvr>
                                    </p:animEffect>
                                    <p:anim calcmode="lin" valueType="num">
                                      <p:cBhvr>
                                        <p:cTn id="8" dur="750" fill="hold"/>
                                        <p:tgtEl>
                                          <p:spTgt spid="249"/>
                                        </p:tgtEl>
                                        <p:attrNameLst>
                                          <p:attrName>ppt_x</p:attrName>
                                        </p:attrNameLst>
                                      </p:cBhvr>
                                      <p:tavLst>
                                        <p:tav tm="0">
                                          <p:val>
                                            <p:strVal val="#ppt_x"/>
                                          </p:val>
                                        </p:tav>
                                        <p:tav tm="100000">
                                          <p:val>
                                            <p:strVal val="#ppt_x"/>
                                          </p:val>
                                        </p:tav>
                                      </p:tavLst>
                                    </p:anim>
                                    <p:anim calcmode="lin" valueType="num">
                                      <p:cBhvr>
                                        <p:cTn id="9" dur="675" decel="100000" fill="hold"/>
                                        <p:tgtEl>
                                          <p:spTgt spid="24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4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248"/>
                                        </p:tgtEl>
                                        <p:attrNameLst>
                                          <p:attrName>style.visibility</p:attrName>
                                        </p:attrNameLst>
                                      </p:cBhvr>
                                      <p:to>
                                        <p:strVal val="visible"/>
                                      </p:to>
                                    </p:set>
                                    <p:animEffect transition="in" filter="fade">
                                      <p:cBhvr>
                                        <p:cTn id="13" dur="750"/>
                                        <p:tgtEl>
                                          <p:spTgt spid="248"/>
                                        </p:tgtEl>
                                      </p:cBhvr>
                                    </p:animEffect>
                                    <p:anim calcmode="lin" valueType="num">
                                      <p:cBhvr>
                                        <p:cTn id="14" dur="750" fill="hold"/>
                                        <p:tgtEl>
                                          <p:spTgt spid="248"/>
                                        </p:tgtEl>
                                        <p:attrNameLst>
                                          <p:attrName>ppt_x</p:attrName>
                                        </p:attrNameLst>
                                      </p:cBhvr>
                                      <p:tavLst>
                                        <p:tav tm="0">
                                          <p:val>
                                            <p:strVal val="#ppt_x"/>
                                          </p:val>
                                        </p:tav>
                                        <p:tav tm="100000">
                                          <p:val>
                                            <p:strVal val="#ppt_x"/>
                                          </p:val>
                                        </p:tav>
                                      </p:tavLst>
                                    </p:anim>
                                    <p:anim calcmode="lin" valueType="num">
                                      <p:cBhvr>
                                        <p:cTn id="15" dur="675" decel="100000" fill="hold"/>
                                        <p:tgtEl>
                                          <p:spTgt spid="24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4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50"/>
                                  </p:stCondLst>
                                  <p:childTnLst>
                                    <p:set>
                                      <p:cBhvr>
                                        <p:cTn id="18" dur="1" fill="hold">
                                          <p:stCondLst>
                                            <p:cond delay="0"/>
                                          </p:stCondLst>
                                        </p:cTn>
                                        <p:tgtEl>
                                          <p:spTgt spid="247"/>
                                        </p:tgtEl>
                                        <p:attrNameLst>
                                          <p:attrName>style.visibility</p:attrName>
                                        </p:attrNameLst>
                                      </p:cBhvr>
                                      <p:to>
                                        <p:strVal val="visible"/>
                                      </p:to>
                                    </p:set>
                                    <p:animEffect transition="in" filter="fade">
                                      <p:cBhvr>
                                        <p:cTn id="19" dur="750"/>
                                        <p:tgtEl>
                                          <p:spTgt spid="247"/>
                                        </p:tgtEl>
                                      </p:cBhvr>
                                    </p:animEffect>
                                    <p:anim calcmode="lin" valueType="num">
                                      <p:cBhvr>
                                        <p:cTn id="20" dur="750" fill="hold"/>
                                        <p:tgtEl>
                                          <p:spTgt spid="247"/>
                                        </p:tgtEl>
                                        <p:attrNameLst>
                                          <p:attrName>ppt_x</p:attrName>
                                        </p:attrNameLst>
                                      </p:cBhvr>
                                      <p:tavLst>
                                        <p:tav tm="0">
                                          <p:val>
                                            <p:strVal val="#ppt_x"/>
                                          </p:val>
                                        </p:tav>
                                        <p:tav tm="100000">
                                          <p:val>
                                            <p:strVal val="#ppt_x"/>
                                          </p:val>
                                        </p:tav>
                                      </p:tavLst>
                                    </p:anim>
                                    <p:anim calcmode="lin" valueType="num">
                                      <p:cBhvr>
                                        <p:cTn id="21" dur="675" decel="100000" fill="hold"/>
                                        <p:tgtEl>
                                          <p:spTgt spid="247"/>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65203" y="2765586"/>
            <a:ext cx="11876087" cy="1158875"/>
          </a:xfrm>
        </p:spPr>
        <p:txBody>
          <a:bodyPr>
            <a:normAutofit/>
          </a:bodyPr>
          <a:lstStyle/>
          <a:p>
            <a:r>
              <a:rPr lang="en-US" sz="7200" dirty="0"/>
              <a:t>Demo: user workflow</a:t>
            </a:r>
          </a:p>
        </p:txBody>
      </p:sp>
    </p:spTree>
    <p:extLst>
      <p:ext uri="{BB962C8B-B14F-4D97-AF65-F5344CB8AC3E}">
        <p14:creationId xmlns:p14="http://schemas.microsoft.com/office/powerpoint/2010/main" val="328254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775503" y="2437896"/>
            <a:ext cx="4490809" cy="4283731"/>
          </a:xfrm>
          <a:prstGeom prst="ellipse">
            <a:avLst/>
          </a:prstGeom>
          <a:solidFill>
            <a:schemeClr val="accent4">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grpSp>
        <p:nvGrpSpPr>
          <p:cNvPr id="87" name="Group 86"/>
          <p:cNvGrpSpPr/>
          <p:nvPr/>
        </p:nvGrpSpPr>
        <p:grpSpPr>
          <a:xfrm>
            <a:off x="344756" y="9323964"/>
            <a:ext cx="6720873" cy="4365656"/>
            <a:chOff x="1871465" y="2003242"/>
            <a:chExt cx="6856613" cy="4453828"/>
          </a:xfrm>
        </p:grpSpPr>
        <p:grpSp>
          <p:nvGrpSpPr>
            <p:cNvPr id="50" name="Group 49"/>
            <p:cNvGrpSpPr/>
            <p:nvPr/>
          </p:nvGrpSpPr>
          <p:grpSpPr>
            <a:xfrm>
              <a:off x="1871465" y="2003242"/>
              <a:ext cx="6856613" cy="923362"/>
              <a:chOff x="5602352" y="1744662"/>
              <a:chExt cx="6856613" cy="923362"/>
            </a:xfrm>
          </p:grpSpPr>
          <p:grpSp>
            <p:nvGrpSpPr>
              <p:cNvPr id="51" name="Group 50"/>
              <p:cNvGrpSpPr/>
              <p:nvPr/>
            </p:nvGrpSpPr>
            <p:grpSpPr>
              <a:xfrm>
                <a:off x="5602352" y="1913887"/>
                <a:ext cx="288854" cy="288856"/>
                <a:chOff x="5372581" y="1617831"/>
                <a:chExt cx="498112" cy="498112"/>
              </a:xfrm>
              <a:solidFill>
                <a:schemeClr val="bg1"/>
              </a:solidFill>
            </p:grpSpPr>
            <p:sp>
              <p:nvSpPr>
                <p:cNvPr id="55" name="Oval 5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5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54" name="TextBox 53"/>
              <p:cNvSpPr txBox="1"/>
              <p:nvPr/>
            </p:nvSpPr>
            <p:spPr>
              <a:xfrm>
                <a:off x="5880744" y="1744662"/>
                <a:ext cx="6578221" cy="923362"/>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intuitive: embed easy, repeatable actions designed to become habitual</a:t>
                </a:r>
              </a:p>
            </p:txBody>
          </p:sp>
        </p:grpSp>
        <p:grpSp>
          <p:nvGrpSpPr>
            <p:cNvPr id="57" name="Group 56"/>
            <p:cNvGrpSpPr/>
            <p:nvPr/>
          </p:nvGrpSpPr>
          <p:grpSpPr>
            <a:xfrm>
              <a:off x="1871465" y="5545964"/>
              <a:ext cx="6856613" cy="911106"/>
              <a:chOff x="5602352" y="5232424"/>
              <a:chExt cx="6856613" cy="911106"/>
            </a:xfrm>
          </p:grpSpPr>
          <p:grpSp>
            <p:nvGrpSpPr>
              <p:cNvPr id="58" name="Group 57"/>
              <p:cNvGrpSpPr/>
              <p:nvPr/>
            </p:nvGrpSpPr>
            <p:grpSpPr>
              <a:xfrm>
                <a:off x="5602352" y="5405126"/>
                <a:ext cx="288854" cy="288856"/>
                <a:chOff x="5372581" y="1617831"/>
                <a:chExt cx="498112" cy="498112"/>
              </a:xfrm>
              <a:solidFill>
                <a:schemeClr val="bg1"/>
              </a:solidFill>
            </p:grpSpPr>
            <p:sp>
              <p:nvSpPr>
                <p:cNvPr id="60" name="Oval 59"/>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61"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59" name="TextBox 58"/>
              <p:cNvSpPr txBox="1"/>
              <p:nvPr/>
            </p:nvSpPr>
            <p:spPr>
              <a:xfrm>
                <a:off x="5880744" y="5232424"/>
                <a:ext cx="6578221" cy="911106"/>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work: improve ease of configuration and setup, including policy setting and key encryption management</a:t>
                </a:r>
              </a:p>
            </p:txBody>
          </p:sp>
        </p:grpSp>
        <p:grpSp>
          <p:nvGrpSpPr>
            <p:cNvPr id="62" name="Group 61"/>
            <p:cNvGrpSpPr/>
            <p:nvPr/>
          </p:nvGrpSpPr>
          <p:grpSpPr>
            <a:xfrm>
              <a:off x="1871465" y="2853198"/>
              <a:ext cx="6856613" cy="923362"/>
              <a:chOff x="5602352" y="2539658"/>
              <a:chExt cx="6856613" cy="923362"/>
            </a:xfrm>
          </p:grpSpPr>
          <p:grpSp>
            <p:nvGrpSpPr>
              <p:cNvPr id="63" name="Group 62"/>
              <p:cNvGrpSpPr/>
              <p:nvPr/>
            </p:nvGrpSpPr>
            <p:grpSpPr>
              <a:xfrm>
                <a:off x="5602352" y="2724511"/>
                <a:ext cx="288854" cy="288856"/>
                <a:chOff x="5372581" y="1617831"/>
                <a:chExt cx="498112" cy="498112"/>
              </a:xfrm>
              <a:solidFill>
                <a:schemeClr val="bg1"/>
              </a:solidFill>
            </p:grpSpPr>
            <p:sp>
              <p:nvSpPr>
                <p:cNvPr id="65" name="Oval 6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6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64" name="TextBox 63"/>
              <p:cNvSpPr txBox="1"/>
              <p:nvPr/>
            </p:nvSpPr>
            <p:spPr>
              <a:xfrm>
                <a:off x="5880744" y="2539658"/>
                <a:ext cx="6578221" cy="923362"/>
              </a:xfrm>
              <a:prstGeom prst="rect">
                <a:avLst/>
              </a:prstGeom>
              <a:noFill/>
            </p:spPr>
            <p:txBody>
              <a:bodyPr wrap="square" lIns="179259" tIns="143407" rIns="179259" bIns="143407" rtlCol="0">
                <a:spAutoFit/>
              </a:bodyPr>
              <a:lstStyle/>
              <a:p>
                <a:pPr defTabSz="914192">
                  <a:defRPr/>
                </a:pPr>
                <a:r>
                  <a:rPr lang="en-US" sz="1961" dirty="0">
                    <a:solidFill>
                      <a:srgbClr val="FFFFFF"/>
                    </a:solidFill>
                    <a:latin typeface="Segoe UI Semilight"/>
                  </a:rPr>
                  <a:t>Make it flexible: allow broader sharing even with persistent protection</a:t>
                </a:r>
              </a:p>
            </p:txBody>
          </p:sp>
        </p:grpSp>
        <p:grpSp>
          <p:nvGrpSpPr>
            <p:cNvPr id="67" name="Group 66"/>
            <p:cNvGrpSpPr/>
            <p:nvPr/>
          </p:nvGrpSpPr>
          <p:grpSpPr>
            <a:xfrm>
              <a:off x="1871465" y="3648194"/>
              <a:ext cx="6856613" cy="923362"/>
              <a:chOff x="5602352" y="3334654"/>
              <a:chExt cx="6856613" cy="923362"/>
            </a:xfrm>
          </p:grpSpPr>
          <p:grpSp>
            <p:nvGrpSpPr>
              <p:cNvPr id="68" name="Group 67"/>
              <p:cNvGrpSpPr/>
              <p:nvPr/>
            </p:nvGrpSpPr>
            <p:grpSpPr>
              <a:xfrm>
                <a:off x="5602352" y="3510768"/>
                <a:ext cx="288854" cy="288856"/>
                <a:chOff x="5372581" y="1617831"/>
                <a:chExt cx="498112" cy="498112"/>
              </a:xfrm>
              <a:solidFill>
                <a:schemeClr val="bg1"/>
              </a:solidFill>
            </p:grpSpPr>
            <p:sp>
              <p:nvSpPr>
                <p:cNvPr id="70" name="Oval 69"/>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71"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69" name="TextBox 68"/>
              <p:cNvSpPr txBox="1"/>
              <p:nvPr/>
            </p:nvSpPr>
            <p:spPr>
              <a:xfrm>
                <a:off x="5880744" y="3334654"/>
                <a:ext cx="6578221" cy="923362"/>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universal: Protect sharing with anyone, including a consistent experience for B2B and B2C</a:t>
                </a:r>
              </a:p>
            </p:txBody>
          </p:sp>
        </p:grpSp>
        <p:grpSp>
          <p:nvGrpSpPr>
            <p:cNvPr id="72" name="Group 71"/>
            <p:cNvGrpSpPr/>
            <p:nvPr/>
          </p:nvGrpSpPr>
          <p:grpSpPr>
            <a:xfrm>
              <a:off x="1871465" y="4443190"/>
              <a:ext cx="6856613" cy="1237310"/>
              <a:chOff x="5602352" y="4129650"/>
              <a:chExt cx="6856613" cy="1237310"/>
            </a:xfrm>
          </p:grpSpPr>
          <p:grpSp>
            <p:nvGrpSpPr>
              <p:cNvPr id="73" name="Group 72"/>
              <p:cNvGrpSpPr/>
              <p:nvPr/>
            </p:nvGrpSpPr>
            <p:grpSpPr>
              <a:xfrm>
                <a:off x="5602352" y="4302354"/>
                <a:ext cx="288854" cy="288856"/>
                <a:chOff x="5372581" y="1617831"/>
                <a:chExt cx="498112" cy="498112"/>
              </a:xfrm>
              <a:solidFill>
                <a:schemeClr val="bg1"/>
              </a:solidFill>
            </p:grpSpPr>
            <p:sp>
              <p:nvSpPr>
                <p:cNvPr id="75" name="Oval 7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7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74" name="TextBox 73"/>
              <p:cNvSpPr txBox="1"/>
              <p:nvPr/>
            </p:nvSpPr>
            <p:spPr>
              <a:xfrm>
                <a:off x="5880744" y="4129650"/>
                <a:ext cx="6578221" cy="1237310"/>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accessible: streamline the recipient experience to be consistent and available on any device, using a variety of ID</a:t>
                </a:r>
              </a:p>
            </p:txBody>
          </p:sp>
        </p:grpSp>
      </p:grpSp>
      <p:grpSp>
        <p:nvGrpSpPr>
          <p:cNvPr id="22" name="Group 21"/>
          <p:cNvGrpSpPr/>
          <p:nvPr/>
        </p:nvGrpSpPr>
        <p:grpSpPr>
          <a:xfrm>
            <a:off x="6231214" y="1163475"/>
            <a:ext cx="2747279" cy="1210331"/>
            <a:chOff x="7554837" y="1320601"/>
            <a:chExt cx="2802765" cy="1234775"/>
          </a:xfrm>
          <a:solidFill>
            <a:srgbClr val="00B050"/>
          </a:solidFill>
        </p:grpSpPr>
        <p:grpSp>
          <p:nvGrpSpPr>
            <p:cNvPr id="21" name="Group 20"/>
            <p:cNvGrpSpPr/>
            <p:nvPr/>
          </p:nvGrpSpPr>
          <p:grpSpPr>
            <a:xfrm>
              <a:off x="7554837" y="1320601"/>
              <a:ext cx="2802765" cy="1234775"/>
              <a:chOff x="7554837" y="1320601"/>
              <a:chExt cx="2802765" cy="1234775"/>
            </a:xfrm>
            <a:grpFill/>
          </p:grpSpPr>
          <p:sp>
            <p:nvSpPr>
              <p:cNvPr id="89" name="Rectangle 88"/>
              <p:cNvSpPr/>
              <p:nvPr/>
            </p:nvSpPr>
            <p:spPr bwMode="auto">
              <a:xfrm>
                <a:off x="7554837" y="1320601"/>
                <a:ext cx="2802765" cy="89528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sp>
            <p:nvSpPr>
              <p:cNvPr id="90" name="Right Triangle 89"/>
              <p:cNvSpPr/>
              <p:nvPr/>
            </p:nvSpPr>
            <p:spPr bwMode="auto">
              <a:xfrm rot="10800000" flipH="1">
                <a:off x="7554837" y="2158431"/>
                <a:ext cx="396945" cy="396945"/>
              </a:xfrm>
              <a:prstGeom prst="r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grpSp>
        <p:sp>
          <p:nvSpPr>
            <p:cNvPr id="39" name="Text Placeholder 1"/>
            <p:cNvSpPr txBox="1">
              <a:spLocks/>
            </p:cNvSpPr>
            <p:nvPr/>
          </p:nvSpPr>
          <p:spPr>
            <a:xfrm>
              <a:off x="7679383" y="1554621"/>
              <a:ext cx="2678219" cy="568924"/>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Flexible policies</a:t>
              </a:r>
            </a:p>
          </p:txBody>
        </p:sp>
      </p:grpSp>
      <p:grpSp>
        <p:nvGrpSpPr>
          <p:cNvPr id="49" name="Group 48"/>
          <p:cNvGrpSpPr/>
          <p:nvPr/>
        </p:nvGrpSpPr>
        <p:grpSpPr>
          <a:xfrm>
            <a:off x="8112670" y="2481497"/>
            <a:ext cx="3106175" cy="970752"/>
            <a:chOff x="8076485" y="3341383"/>
            <a:chExt cx="3168909" cy="990358"/>
          </a:xfrm>
          <a:solidFill>
            <a:srgbClr val="00B050"/>
          </a:solidFill>
        </p:grpSpPr>
        <p:grpSp>
          <p:nvGrpSpPr>
            <p:cNvPr id="6" name="Group 5"/>
            <p:cNvGrpSpPr/>
            <p:nvPr/>
          </p:nvGrpSpPr>
          <p:grpSpPr>
            <a:xfrm>
              <a:off x="8076485" y="3341383"/>
              <a:ext cx="3168909" cy="990358"/>
              <a:chOff x="8005727" y="4409405"/>
              <a:chExt cx="3168909" cy="990358"/>
            </a:xfrm>
            <a:grpFill/>
          </p:grpSpPr>
          <p:sp>
            <p:nvSpPr>
              <p:cNvPr id="93" name="Rectangle 92"/>
              <p:cNvSpPr/>
              <p:nvPr/>
            </p:nvSpPr>
            <p:spPr bwMode="auto">
              <a:xfrm>
                <a:off x="8371871" y="4409405"/>
                <a:ext cx="2802765" cy="990358"/>
              </a:xfrm>
              <a:prstGeom prst="rect">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94" name="Right Triangle 93"/>
              <p:cNvSpPr/>
              <p:nvPr/>
            </p:nvSpPr>
            <p:spPr bwMode="auto">
              <a:xfrm rot="16200000">
                <a:off x="8005727" y="4667931"/>
                <a:ext cx="396945" cy="396945"/>
              </a:xfrm>
              <a:prstGeom prst="rtTriangle">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grpSp>
        <p:sp>
          <p:nvSpPr>
            <p:cNvPr id="96" name="Text Placeholder 1"/>
            <p:cNvSpPr txBox="1">
              <a:spLocks/>
            </p:cNvSpPr>
            <p:nvPr/>
          </p:nvSpPr>
          <p:spPr>
            <a:xfrm>
              <a:off x="8595282" y="3427453"/>
              <a:ext cx="2497458" cy="812652"/>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000" dirty="0">
                  <a:solidFill>
                    <a:srgbClr val="FFFFFF"/>
                  </a:solidFill>
                  <a:latin typeface="Segoe UI Semilight"/>
                </a:rPr>
                <a:t>Consistent workflow</a:t>
              </a:r>
            </a:p>
          </p:txBody>
        </p:sp>
      </p:grpSp>
      <p:grpSp>
        <p:nvGrpSpPr>
          <p:cNvPr id="23" name="Group 22"/>
          <p:cNvGrpSpPr/>
          <p:nvPr/>
        </p:nvGrpSpPr>
        <p:grpSpPr>
          <a:xfrm>
            <a:off x="1248918" y="1553726"/>
            <a:ext cx="3587477" cy="1368531"/>
            <a:chOff x="1882981" y="1078525"/>
            <a:chExt cx="3530385" cy="1361455"/>
          </a:xfrm>
          <a:solidFill>
            <a:schemeClr val="tx1"/>
          </a:solidFill>
        </p:grpSpPr>
        <p:grpSp>
          <p:nvGrpSpPr>
            <p:cNvPr id="18" name="Group 17"/>
            <p:cNvGrpSpPr/>
            <p:nvPr/>
          </p:nvGrpSpPr>
          <p:grpSpPr>
            <a:xfrm>
              <a:off x="1882981" y="1078525"/>
              <a:ext cx="3530385" cy="1361455"/>
              <a:chOff x="1487726" y="719384"/>
              <a:chExt cx="3530385" cy="1361455"/>
            </a:xfrm>
            <a:grpFill/>
          </p:grpSpPr>
          <p:sp>
            <p:nvSpPr>
              <p:cNvPr id="110" name="Rectangle 109"/>
              <p:cNvSpPr/>
              <p:nvPr/>
            </p:nvSpPr>
            <p:spPr bwMode="auto">
              <a:xfrm>
                <a:off x="1487726" y="719384"/>
                <a:ext cx="3136044" cy="1361455"/>
              </a:xfrm>
              <a:prstGeom prst="rect">
                <a:avLst/>
              </a:prstGeom>
              <a:solidFill>
                <a:srgbClr val="00B050"/>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111" name="Right Triangle 110"/>
              <p:cNvSpPr/>
              <p:nvPr/>
            </p:nvSpPr>
            <p:spPr bwMode="auto">
              <a:xfrm>
                <a:off x="4621166" y="1263597"/>
                <a:ext cx="396945" cy="396945"/>
              </a:xfrm>
              <a:prstGeom prst="rtTriangle">
                <a:avLst/>
              </a:prstGeom>
              <a:solidFill>
                <a:srgbClr val="00B050"/>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grpSp>
        <p:sp>
          <p:nvSpPr>
            <p:cNvPr id="40" name="Text Placeholder 1"/>
            <p:cNvSpPr txBox="1">
              <a:spLocks/>
            </p:cNvSpPr>
            <p:nvPr/>
          </p:nvSpPr>
          <p:spPr>
            <a:xfrm>
              <a:off x="2301995" y="1117300"/>
              <a:ext cx="2572162" cy="1257310"/>
            </a:xfrm>
            <a:prstGeom prst="rect">
              <a:avLst/>
            </a:prstGeom>
            <a:solidFill>
              <a:srgbClr val="00B050"/>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300" dirty="0">
                  <a:solidFill>
                    <a:srgbClr val="FFFFFF"/>
                  </a:solidFill>
                  <a:latin typeface="Segoe UI Semilight"/>
                </a:rPr>
                <a:t>Compatibility across devices, apps, platforms</a:t>
              </a:r>
            </a:p>
          </p:txBody>
        </p:sp>
      </p:grpSp>
      <p:sp>
        <p:nvSpPr>
          <p:cNvPr id="119" name="Title 2"/>
          <p:cNvSpPr>
            <a:spLocks noGrp="1"/>
          </p:cNvSpPr>
          <p:nvPr>
            <p:ph type="title" idx="4294967295"/>
          </p:nvPr>
        </p:nvSpPr>
        <p:spPr>
          <a:xfrm>
            <a:off x="536575" y="287338"/>
            <a:ext cx="11655425" cy="898525"/>
          </a:xfrm>
        </p:spPr>
        <p:txBody>
          <a:bodyPr/>
          <a:lstStyle/>
          <a:p>
            <a:r>
              <a:rPr lang="en-US" dirty="0"/>
              <a:t>Office Message Encryption</a:t>
            </a:r>
          </a:p>
        </p:txBody>
      </p:sp>
      <p:sp>
        <p:nvSpPr>
          <p:cNvPr id="79" name="Rectangle 78"/>
          <p:cNvSpPr/>
          <p:nvPr/>
        </p:nvSpPr>
        <p:spPr>
          <a:xfrm>
            <a:off x="6116186" y="3683886"/>
            <a:ext cx="1873656" cy="2088736"/>
          </a:xfrm>
          <a:prstGeom prst="rect">
            <a:avLst/>
          </a:prstGeom>
        </p:spPr>
        <p:txBody>
          <a:bodyPr wrap="square">
            <a:spAutoFit/>
          </a:bodyPr>
          <a:lstStyle/>
          <a:p>
            <a:pPr defTabSz="914192">
              <a:lnSpc>
                <a:spcPct val="90000"/>
              </a:lnSpc>
              <a:spcBef>
                <a:spcPct val="20000"/>
              </a:spcBef>
              <a:buSzPct val="90000"/>
              <a:defRPr/>
            </a:pPr>
            <a:r>
              <a:rPr lang="en-US" sz="2400" b="1" dirty="0">
                <a:solidFill>
                  <a:srgbClr val="353535"/>
                </a:solidFill>
                <a:latin typeface="Segoe UI Light"/>
              </a:rPr>
              <a:t>Office </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Message</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Encryption</a:t>
            </a:r>
          </a:p>
        </p:txBody>
      </p:sp>
      <p:grpSp>
        <p:nvGrpSpPr>
          <p:cNvPr id="80" name="Group 79"/>
          <p:cNvGrpSpPr/>
          <p:nvPr/>
        </p:nvGrpSpPr>
        <p:grpSpPr>
          <a:xfrm>
            <a:off x="4246627" y="3410863"/>
            <a:ext cx="1815938" cy="2404132"/>
            <a:chOff x="5326064" y="2597151"/>
            <a:chExt cx="1852613" cy="2452688"/>
          </a:xfrm>
        </p:grpSpPr>
        <p:grpSp>
          <p:nvGrpSpPr>
            <p:cNvPr id="81" name="Group 80"/>
            <p:cNvGrpSpPr>
              <a:grpSpLocks noChangeAspect="1"/>
            </p:cNvGrpSpPr>
            <p:nvPr/>
          </p:nvGrpSpPr>
          <p:grpSpPr bwMode="auto">
            <a:xfrm>
              <a:off x="5402264" y="2636839"/>
              <a:ext cx="1776413" cy="2413000"/>
              <a:chOff x="3403" y="1661"/>
              <a:chExt cx="1119" cy="1520"/>
            </a:xfrm>
          </p:grpSpPr>
          <p:sp>
            <p:nvSpPr>
              <p:cNvPr id="108" name="Rectangle 6"/>
              <p:cNvSpPr>
                <a:spLocks noChangeArrowheads="1"/>
              </p:cNvSpPr>
              <p:nvPr/>
            </p:nvSpPr>
            <p:spPr bwMode="auto">
              <a:xfrm>
                <a:off x="3751" y="2748"/>
                <a:ext cx="685" cy="433"/>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9" name="Rectangle 7"/>
              <p:cNvSpPr>
                <a:spLocks noChangeArrowheads="1"/>
              </p:cNvSpPr>
              <p:nvPr/>
            </p:nvSpPr>
            <p:spPr bwMode="auto">
              <a:xfrm>
                <a:off x="3792" y="2792"/>
                <a:ext cx="601" cy="34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2" name="Rectangle 8"/>
              <p:cNvSpPr>
                <a:spLocks noChangeArrowheads="1"/>
              </p:cNvSpPr>
              <p:nvPr/>
            </p:nvSpPr>
            <p:spPr bwMode="auto">
              <a:xfrm>
                <a:off x="3573" y="2799"/>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3" name="Rectangle 9"/>
              <p:cNvSpPr>
                <a:spLocks noChangeArrowheads="1"/>
              </p:cNvSpPr>
              <p:nvPr/>
            </p:nvSpPr>
            <p:spPr bwMode="auto">
              <a:xfrm>
                <a:off x="3561" y="2787"/>
                <a:ext cx="187" cy="18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4" name="Freeform 10"/>
              <p:cNvSpPr>
                <a:spLocks noEditPoints="1"/>
              </p:cNvSpPr>
              <p:nvPr/>
            </p:nvSpPr>
            <p:spPr bwMode="auto">
              <a:xfrm>
                <a:off x="3558" y="2784"/>
                <a:ext cx="193" cy="191"/>
              </a:xfrm>
              <a:custGeom>
                <a:avLst/>
                <a:gdLst>
                  <a:gd name="T0" fmla="*/ 188 w 193"/>
                  <a:gd name="T1" fmla="*/ 185 h 191"/>
                  <a:gd name="T2" fmla="*/ 5 w 193"/>
                  <a:gd name="T3" fmla="*/ 185 h 191"/>
                  <a:gd name="T4" fmla="*/ 5 w 193"/>
                  <a:gd name="T5" fmla="*/ 5 h 191"/>
                  <a:gd name="T6" fmla="*/ 188 w 193"/>
                  <a:gd name="T7" fmla="*/ 5 h 191"/>
                  <a:gd name="T8" fmla="*/ 188 w 193"/>
                  <a:gd name="T9" fmla="*/ 185 h 191"/>
                  <a:gd name="T10" fmla="*/ 193 w 193"/>
                  <a:gd name="T11" fmla="*/ 0 h 191"/>
                  <a:gd name="T12" fmla="*/ 188 w 193"/>
                  <a:gd name="T13" fmla="*/ 0 h 191"/>
                  <a:gd name="T14" fmla="*/ 5 w 193"/>
                  <a:gd name="T15" fmla="*/ 0 h 191"/>
                  <a:gd name="T16" fmla="*/ 0 w 193"/>
                  <a:gd name="T17" fmla="*/ 0 h 191"/>
                  <a:gd name="T18" fmla="*/ 0 w 193"/>
                  <a:gd name="T19" fmla="*/ 5 h 191"/>
                  <a:gd name="T20" fmla="*/ 0 w 193"/>
                  <a:gd name="T21" fmla="*/ 185 h 191"/>
                  <a:gd name="T22" fmla="*/ 0 w 193"/>
                  <a:gd name="T23" fmla="*/ 191 h 191"/>
                  <a:gd name="T24" fmla="*/ 5 w 193"/>
                  <a:gd name="T25" fmla="*/ 191 h 191"/>
                  <a:gd name="T26" fmla="*/ 188 w 193"/>
                  <a:gd name="T27" fmla="*/ 191 h 191"/>
                  <a:gd name="T28" fmla="*/ 193 w 193"/>
                  <a:gd name="T29" fmla="*/ 191 h 191"/>
                  <a:gd name="T30" fmla="*/ 193 w 193"/>
                  <a:gd name="T31" fmla="*/ 185 h 191"/>
                  <a:gd name="T32" fmla="*/ 193 w 193"/>
                  <a:gd name="T33" fmla="*/ 5 h 191"/>
                  <a:gd name="T34" fmla="*/ 193 w 19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1">
                    <a:moveTo>
                      <a:pt x="188" y="185"/>
                    </a:moveTo>
                    <a:lnTo>
                      <a:pt x="5" y="185"/>
                    </a:lnTo>
                    <a:lnTo>
                      <a:pt x="5" y="5"/>
                    </a:lnTo>
                    <a:lnTo>
                      <a:pt x="188" y="5"/>
                    </a:lnTo>
                    <a:lnTo>
                      <a:pt x="188" y="185"/>
                    </a:lnTo>
                    <a:close/>
                    <a:moveTo>
                      <a:pt x="193" y="0"/>
                    </a:moveTo>
                    <a:lnTo>
                      <a:pt x="188" y="0"/>
                    </a:lnTo>
                    <a:lnTo>
                      <a:pt x="5" y="0"/>
                    </a:lnTo>
                    <a:lnTo>
                      <a:pt x="0" y="0"/>
                    </a:lnTo>
                    <a:lnTo>
                      <a:pt x="0" y="5"/>
                    </a:lnTo>
                    <a:lnTo>
                      <a:pt x="0" y="185"/>
                    </a:lnTo>
                    <a:lnTo>
                      <a:pt x="0" y="191"/>
                    </a:lnTo>
                    <a:lnTo>
                      <a:pt x="5" y="191"/>
                    </a:lnTo>
                    <a:lnTo>
                      <a:pt x="188" y="191"/>
                    </a:lnTo>
                    <a:lnTo>
                      <a:pt x="193" y="191"/>
                    </a:lnTo>
                    <a:lnTo>
                      <a:pt x="193" y="185"/>
                    </a:lnTo>
                    <a:lnTo>
                      <a:pt x="193" y="5"/>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5" name="Freeform 11"/>
              <p:cNvSpPr>
                <a:spLocks/>
              </p:cNvSpPr>
              <p:nvPr/>
            </p:nvSpPr>
            <p:spPr bwMode="auto">
              <a:xfrm>
                <a:off x="3417" y="2913"/>
                <a:ext cx="133" cy="268"/>
              </a:xfrm>
              <a:custGeom>
                <a:avLst/>
                <a:gdLst>
                  <a:gd name="T0" fmla="*/ 5 w 137"/>
                  <a:gd name="T1" fmla="*/ 0 h 277"/>
                  <a:gd name="T2" fmla="*/ 0 w 137"/>
                  <a:gd name="T3" fmla="*/ 6 h 277"/>
                  <a:gd name="T4" fmla="*/ 0 w 137"/>
                  <a:gd name="T5" fmla="*/ 272 h 277"/>
                  <a:gd name="T6" fmla="*/ 5 w 137"/>
                  <a:gd name="T7" fmla="*/ 277 h 277"/>
                  <a:gd name="T8" fmla="*/ 132 w 137"/>
                  <a:gd name="T9" fmla="*/ 277 h 277"/>
                  <a:gd name="T10" fmla="*/ 137 w 137"/>
                  <a:gd name="T11" fmla="*/ 272 h 277"/>
                  <a:gd name="T12" fmla="*/ 137 w 137"/>
                  <a:gd name="T13" fmla="*/ 6 h 277"/>
                  <a:gd name="T14" fmla="*/ 132 w 137"/>
                  <a:gd name="T15" fmla="*/ 0 h 277"/>
                  <a:gd name="T16" fmla="*/ 16 w 137"/>
                  <a:gd name="T17" fmla="*/ 0 h 277"/>
                  <a:gd name="T18" fmla="*/ 5 w 137"/>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77">
                    <a:moveTo>
                      <a:pt x="5" y="0"/>
                    </a:moveTo>
                    <a:cubicBezTo>
                      <a:pt x="5" y="0"/>
                      <a:pt x="0" y="0"/>
                      <a:pt x="0" y="6"/>
                    </a:cubicBezTo>
                    <a:cubicBezTo>
                      <a:pt x="0" y="272"/>
                      <a:pt x="0" y="272"/>
                      <a:pt x="0" y="272"/>
                    </a:cubicBezTo>
                    <a:cubicBezTo>
                      <a:pt x="0" y="272"/>
                      <a:pt x="0" y="277"/>
                      <a:pt x="5" y="277"/>
                    </a:cubicBezTo>
                    <a:cubicBezTo>
                      <a:pt x="132" y="277"/>
                      <a:pt x="132" y="277"/>
                      <a:pt x="132" y="277"/>
                    </a:cubicBezTo>
                    <a:cubicBezTo>
                      <a:pt x="132" y="277"/>
                      <a:pt x="137" y="277"/>
                      <a:pt x="137" y="272"/>
                    </a:cubicBezTo>
                    <a:cubicBezTo>
                      <a:pt x="137" y="6"/>
                      <a:pt x="137" y="6"/>
                      <a:pt x="137" y="6"/>
                    </a:cubicBezTo>
                    <a:cubicBezTo>
                      <a:pt x="137" y="6"/>
                      <a:pt x="137" y="0"/>
                      <a:pt x="132" y="0"/>
                    </a:cubicBezTo>
                    <a:cubicBezTo>
                      <a:pt x="16" y="0"/>
                      <a:pt x="16" y="0"/>
                      <a:pt x="16" y="0"/>
                    </a:cubicBezTo>
                    <a:lnTo>
                      <a:pt x="5"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6" name="Rectangle 12"/>
              <p:cNvSpPr>
                <a:spLocks noChangeArrowheads="1"/>
              </p:cNvSpPr>
              <p:nvPr/>
            </p:nvSpPr>
            <p:spPr bwMode="auto">
              <a:xfrm>
                <a:off x="3430" y="2972"/>
                <a:ext cx="107" cy="16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7" name="Freeform 13"/>
              <p:cNvSpPr>
                <a:spLocks/>
              </p:cNvSpPr>
              <p:nvPr/>
            </p:nvSpPr>
            <p:spPr bwMode="auto">
              <a:xfrm>
                <a:off x="3403" y="1661"/>
                <a:ext cx="638" cy="504"/>
              </a:xfrm>
              <a:custGeom>
                <a:avLst/>
                <a:gdLst>
                  <a:gd name="T0" fmla="*/ 638 w 638"/>
                  <a:gd name="T1" fmla="*/ 400 h 504"/>
                  <a:gd name="T2" fmla="*/ 638 w 638"/>
                  <a:gd name="T3" fmla="*/ 0 h 504"/>
                  <a:gd name="T4" fmla="*/ 0 w 638"/>
                  <a:gd name="T5" fmla="*/ 0 h 504"/>
                  <a:gd name="T6" fmla="*/ 0 w 638"/>
                  <a:gd name="T7" fmla="*/ 400 h 504"/>
                  <a:gd name="T8" fmla="*/ 301 w 638"/>
                  <a:gd name="T9" fmla="*/ 423 h 504"/>
                  <a:gd name="T10" fmla="*/ 291 w 638"/>
                  <a:gd name="T11" fmla="*/ 492 h 504"/>
                  <a:gd name="T12" fmla="*/ 214 w 638"/>
                  <a:gd name="T13" fmla="*/ 492 h 504"/>
                  <a:gd name="T14" fmla="*/ 214 w 638"/>
                  <a:gd name="T15" fmla="*/ 504 h 504"/>
                  <a:gd name="T16" fmla="*/ 428 w 638"/>
                  <a:gd name="T17" fmla="*/ 504 h 504"/>
                  <a:gd name="T18" fmla="*/ 428 w 638"/>
                  <a:gd name="T19" fmla="*/ 492 h 504"/>
                  <a:gd name="T20" fmla="*/ 348 w 638"/>
                  <a:gd name="T21" fmla="*/ 492 h 504"/>
                  <a:gd name="T22" fmla="*/ 337 w 638"/>
                  <a:gd name="T23" fmla="*/ 423 h 504"/>
                  <a:gd name="T24" fmla="*/ 638 w 638"/>
                  <a:gd name="T25" fmla="*/ 40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504">
                    <a:moveTo>
                      <a:pt x="638" y="400"/>
                    </a:moveTo>
                    <a:lnTo>
                      <a:pt x="638" y="0"/>
                    </a:lnTo>
                    <a:lnTo>
                      <a:pt x="0" y="0"/>
                    </a:lnTo>
                    <a:lnTo>
                      <a:pt x="0" y="400"/>
                    </a:lnTo>
                    <a:lnTo>
                      <a:pt x="301" y="423"/>
                    </a:lnTo>
                    <a:lnTo>
                      <a:pt x="291" y="492"/>
                    </a:lnTo>
                    <a:lnTo>
                      <a:pt x="214" y="492"/>
                    </a:lnTo>
                    <a:lnTo>
                      <a:pt x="214" y="504"/>
                    </a:lnTo>
                    <a:lnTo>
                      <a:pt x="428" y="504"/>
                    </a:lnTo>
                    <a:lnTo>
                      <a:pt x="428" y="492"/>
                    </a:lnTo>
                    <a:lnTo>
                      <a:pt x="348" y="492"/>
                    </a:lnTo>
                    <a:lnTo>
                      <a:pt x="337" y="423"/>
                    </a:lnTo>
                    <a:lnTo>
                      <a:pt x="638" y="40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8" name="Rectangle 14"/>
              <p:cNvSpPr>
                <a:spLocks noChangeArrowheads="1"/>
              </p:cNvSpPr>
              <p:nvPr/>
            </p:nvSpPr>
            <p:spPr bwMode="auto">
              <a:xfrm>
                <a:off x="3445" y="1700"/>
                <a:ext cx="557" cy="321"/>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0" name="Freeform 17"/>
              <p:cNvSpPr>
                <a:spLocks noEditPoints="1"/>
              </p:cNvSpPr>
              <p:nvPr/>
            </p:nvSpPr>
            <p:spPr bwMode="auto">
              <a:xfrm>
                <a:off x="3453" y="2102"/>
                <a:ext cx="192" cy="191"/>
              </a:xfrm>
              <a:custGeom>
                <a:avLst/>
                <a:gdLst>
                  <a:gd name="T0" fmla="*/ 187 w 192"/>
                  <a:gd name="T1" fmla="*/ 186 h 191"/>
                  <a:gd name="T2" fmla="*/ 5 w 192"/>
                  <a:gd name="T3" fmla="*/ 186 h 191"/>
                  <a:gd name="T4" fmla="*/ 5 w 192"/>
                  <a:gd name="T5" fmla="*/ 5 h 191"/>
                  <a:gd name="T6" fmla="*/ 187 w 192"/>
                  <a:gd name="T7" fmla="*/ 5 h 191"/>
                  <a:gd name="T8" fmla="*/ 187 w 192"/>
                  <a:gd name="T9" fmla="*/ 186 h 191"/>
                  <a:gd name="T10" fmla="*/ 192 w 192"/>
                  <a:gd name="T11" fmla="*/ 0 h 191"/>
                  <a:gd name="T12" fmla="*/ 187 w 192"/>
                  <a:gd name="T13" fmla="*/ 0 h 191"/>
                  <a:gd name="T14" fmla="*/ 5 w 192"/>
                  <a:gd name="T15" fmla="*/ 0 h 191"/>
                  <a:gd name="T16" fmla="*/ 0 w 192"/>
                  <a:gd name="T17" fmla="*/ 0 h 191"/>
                  <a:gd name="T18" fmla="*/ 0 w 192"/>
                  <a:gd name="T19" fmla="*/ 5 h 191"/>
                  <a:gd name="T20" fmla="*/ 0 w 192"/>
                  <a:gd name="T21" fmla="*/ 186 h 191"/>
                  <a:gd name="T22" fmla="*/ 0 w 192"/>
                  <a:gd name="T23" fmla="*/ 191 h 191"/>
                  <a:gd name="T24" fmla="*/ 5 w 192"/>
                  <a:gd name="T25" fmla="*/ 191 h 191"/>
                  <a:gd name="T26" fmla="*/ 187 w 192"/>
                  <a:gd name="T27" fmla="*/ 191 h 191"/>
                  <a:gd name="T28" fmla="*/ 192 w 192"/>
                  <a:gd name="T29" fmla="*/ 191 h 191"/>
                  <a:gd name="T30" fmla="*/ 192 w 192"/>
                  <a:gd name="T31" fmla="*/ 186 h 191"/>
                  <a:gd name="T32" fmla="*/ 192 w 192"/>
                  <a:gd name="T33" fmla="*/ 5 h 191"/>
                  <a:gd name="T34" fmla="*/ 192 w 192"/>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1">
                    <a:moveTo>
                      <a:pt x="187" y="186"/>
                    </a:moveTo>
                    <a:lnTo>
                      <a:pt x="5" y="186"/>
                    </a:lnTo>
                    <a:lnTo>
                      <a:pt x="5" y="5"/>
                    </a:lnTo>
                    <a:lnTo>
                      <a:pt x="187" y="5"/>
                    </a:lnTo>
                    <a:lnTo>
                      <a:pt x="187" y="186"/>
                    </a:lnTo>
                    <a:close/>
                    <a:moveTo>
                      <a:pt x="192" y="0"/>
                    </a:moveTo>
                    <a:lnTo>
                      <a:pt x="187" y="0"/>
                    </a:lnTo>
                    <a:lnTo>
                      <a:pt x="5" y="0"/>
                    </a:lnTo>
                    <a:lnTo>
                      <a:pt x="0" y="0"/>
                    </a:lnTo>
                    <a:lnTo>
                      <a:pt x="0" y="5"/>
                    </a:lnTo>
                    <a:lnTo>
                      <a:pt x="0" y="186"/>
                    </a:lnTo>
                    <a:lnTo>
                      <a:pt x="0" y="191"/>
                    </a:lnTo>
                    <a:lnTo>
                      <a:pt x="5" y="191"/>
                    </a:lnTo>
                    <a:lnTo>
                      <a:pt x="187" y="191"/>
                    </a:lnTo>
                    <a:lnTo>
                      <a:pt x="192" y="191"/>
                    </a:lnTo>
                    <a:lnTo>
                      <a:pt x="192" y="186"/>
                    </a:lnTo>
                    <a:lnTo>
                      <a:pt x="192" y="5"/>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1" name="Freeform 19"/>
              <p:cNvSpPr>
                <a:spLocks/>
              </p:cNvSpPr>
              <p:nvPr/>
            </p:nvSpPr>
            <p:spPr bwMode="auto">
              <a:xfrm>
                <a:off x="3743" y="3031"/>
                <a:ext cx="21" cy="22"/>
              </a:xfrm>
              <a:custGeom>
                <a:avLst/>
                <a:gdLst>
                  <a:gd name="T0" fmla="*/ 13 w 21"/>
                  <a:gd name="T1" fmla="*/ 22 h 22"/>
                  <a:gd name="T2" fmla="*/ 0 w 21"/>
                  <a:gd name="T3" fmla="*/ 5 h 22"/>
                  <a:gd name="T4" fmla="*/ 10 w 21"/>
                  <a:gd name="T5" fmla="*/ 0 h 22"/>
                  <a:gd name="T6" fmla="*/ 21 w 21"/>
                  <a:gd name="T7" fmla="*/ 17 h 22"/>
                  <a:gd name="T8" fmla="*/ 13 w 21"/>
                  <a:gd name="T9" fmla="*/ 22 h 22"/>
                </a:gdLst>
                <a:ahLst/>
                <a:cxnLst>
                  <a:cxn ang="0">
                    <a:pos x="T0" y="T1"/>
                  </a:cxn>
                  <a:cxn ang="0">
                    <a:pos x="T2" y="T3"/>
                  </a:cxn>
                  <a:cxn ang="0">
                    <a:pos x="T4" y="T5"/>
                  </a:cxn>
                  <a:cxn ang="0">
                    <a:pos x="T6" y="T7"/>
                  </a:cxn>
                  <a:cxn ang="0">
                    <a:pos x="T8" y="T9"/>
                  </a:cxn>
                </a:cxnLst>
                <a:rect l="0" t="0" r="r" b="b"/>
                <a:pathLst>
                  <a:path w="21" h="22">
                    <a:moveTo>
                      <a:pt x="13" y="22"/>
                    </a:moveTo>
                    <a:lnTo>
                      <a:pt x="0" y="5"/>
                    </a:lnTo>
                    <a:lnTo>
                      <a:pt x="10" y="0"/>
                    </a:lnTo>
                    <a:lnTo>
                      <a:pt x="21" y="17"/>
                    </a:lnTo>
                    <a:lnTo>
                      <a:pt x="1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2" name="Oval 20"/>
              <p:cNvSpPr>
                <a:spLocks noChangeArrowheads="1"/>
              </p:cNvSpPr>
              <p:nvPr/>
            </p:nvSpPr>
            <p:spPr bwMode="auto">
              <a:xfrm>
                <a:off x="3907" y="2964"/>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3" name="Freeform 21"/>
              <p:cNvSpPr>
                <a:spLocks/>
              </p:cNvSpPr>
              <p:nvPr/>
            </p:nvSpPr>
            <p:spPr bwMode="auto">
              <a:xfrm>
                <a:off x="3907" y="2944"/>
                <a:ext cx="19" cy="20"/>
              </a:xfrm>
              <a:custGeom>
                <a:avLst/>
                <a:gdLst>
                  <a:gd name="T0" fmla="*/ 8 w 19"/>
                  <a:gd name="T1" fmla="*/ 3 h 21"/>
                  <a:gd name="T2" fmla="*/ 19 w 19"/>
                  <a:gd name="T3" fmla="*/ 11 h 21"/>
                  <a:gd name="T4" fmla="*/ 8 w 19"/>
                  <a:gd name="T5" fmla="*/ 21 h 21"/>
                  <a:gd name="T6" fmla="*/ 0 w 19"/>
                  <a:gd name="T7" fmla="*/ 11 h 21"/>
                  <a:gd name="T8" fmla="*/ 8 w 19"/>
                  <a:gd name="T9" fmla="*/ 3 h 21"/>
                </a:gdLst>
                <a:ahLst/>
                <a:cxnLst>
                  <a:cxn ang="0">
                    <a:pos x="T0" y="T1"/>
                  </a:cxn>
                  <a:cxn ang="0">
                    <a:pos x="T2" y="T3"/>
                  </a:cxn>
                  <a:cxn ang="0">
                    <a:pos x="T4" y="T5"/>
                  </a:cxn>
                  <a:cxn ang="0">
                    <a:pos x="T6" y="T7"/>
                  </a:cxn>
                  <a:cxn ang="0">
                    <a:pos x="T8" y="T9"/>
                  </a:cxn>
                </a:cxnLst>
                <a:rect l="0" t="0" r="r" b="b"/>
                <a:pathLst>
                  <a:path w="19" h="21">
                    <a:moveTo>
                      <a:pt x="8" y="3"/>
                    </a:moveTo>
                    <a:cubicBezTo>
                      <a:pt x="13" y="0"/>
                      <a:pt x="19" y="5"/>
                      <a:pt x="19" y="11"/>
                    </a:cubicBezTo>
                    <a:cubicBezTo>
                      <a:pt x="19" y="16"/>
                      <a:pt x="13" y="21"/>
                      <a:pt x="8" y="21"/>
                    </a:cubicBezTo>
                    <a:cubicBezTo>
                      <a:pt x="3" y="21"/>
                      <a:pt x="0" y="16"/>
                      <a:pt x="0" y="11"/>
                    </a:cubicBezTo>
                    <a:cubicBezTo>
                      <a:pt x="0" y="5"/>
                      <a:pt x="3" y="3"/>
                      <a:pt x="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4" name="Freeform 22"/>
              <p:cNvSpPr>
                <a:spLocks/>
              </p:cNvSpPr>
              <p:nvPr/>
            </p:nvSpPr>
            <p:spPr bwMode="auto">
              <a:xfrm>
                <a:off x="3907" y="2927"/>
                <a:ext cx="19" cy="20"/>
              </a:xfrm>
              <a:custGeom>
                <a:avLst/>
                <a:gdLst>
                  <a:gd name="T0" fmla="*/ 8 w 19"/>
                  <a:gd name="T1" fmla="*/ 0 h 21"/>
                  <a:gd name="T2" fmla="*/ 19 w 19"/>
                  <a:gd name="T3" fmla="*/ 10 h 21"/>
                  <a:gd name="T4" fmla="*/ 8 w 19"/>
                  <a:gd name="T5" fmla="*/ 21 h 21"/>
                  <a:gd name="T6" fmla="*/ 0 w 19"/>
                  <a:gd name="T7" fmla="*/ 10 h 21"/>
                  <a:gd name="T8" fmla="*/ 8 w 19"/>
                  <a:gd name="T9" fmla="*/ 0 h 21"/>
                </a:gdLst>
                <a:ahLst/>
                <a:cxnLst>
                  <a:cxn ang="0">
                    <a:pos x="T0" y="T1"/>
                  </a:cxn>
                  <a:cxn ang="0">
                    <a:pos x="T2" y="T3"/>
                  </a:cxn>
                  <a:cxn ang="0">
                    <a:pos x="T4" y="T5"/>
                  </a:cxn>
                  <a:cxn ang="0">
                    <a:pos x="T6" y="T7"/>
                  </a:cxn>
                  <a:cxn ang="0">
                    <a:pos x="T8" y="T9"/>
                  </a:cxn>
                </a:cxnLst>
                <a:rect l="0" t="0" r="r" b="b"/>
                <a:pathLst>
                  <a:path w="19" h="21">
                    <a:moveTo>
                      <a:pt x="8" y="0"/>
                    </a:moveTo>
                    <a:cubicBezTo>
                      <a:pt x="13" y="0"/>
                      <a:pt x="19" y="5"/>
                      <a:pt x="19" y="10"/>
                    </a:cubicBezTo>
                    <a:cubicBezTo>
                      <a:pt x="19" y="15"/>
                      <a:pt x="13" y="18"/>
                      <a:pt x="8" y="21"/>
                    </a:cubicBezTo>
                    <a:cubicBezTo>
                      <a:pt x="3" y="21"/>
                      <a:pt x="0" y="15"/>
                      <a:pt x="0" y="10"/>
                    </a:cubicBezTo>
                    <a:cubicBezTo>
                      <a:pt x="0" y="5"/>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5" name="Freeform 23"/>
              <p:cNvSpPr>
                <a:spLocks/>
              </p:cNvSpPr>
              <p:nvPr/>
            </p:nvSpPr>
            <p:spPr bwMode="auto">
              <a:xfrm>
                <a:off x="3907" y="2908"/>
                <a:ext cx="19" cy="19"/>
              </a:xfrm>
              <a:custGeom>
                <a:avLst/>
                <a:gdLst>
                  <a:gd name="T0" fmla="*/ 8 w 19"/>
                  <a:gd name="T1" fmla="*/ 0 h 19"/>
                  <a:gd name="T2" fmla="*/ 19 w 19"/>
                  <a:gd name="T3" fmla="*/ 8 h 19"/>
                  <a:gd name="T4" fmla="*/ 8 w 19"/>
                  <a:gd name="T5" fmla="*/ 19 h 19"/>
                  <a:gd name="T6" fmla="*/ 0 w 19"/>
                  <a:gd name="T7" fmla="*/ 8 h 19"/>
                  <a:gd name="T8" fmla="*/ 8 w 19"/>
                  <a:gd name="T9" fmla="*/ 0 h 19"/>
                </a:gdLst>
                <a:ahLst/>
                <a:cxnLst>
                  <a:cxn ang="0">
                    <a:pos x="T0" y="T1"/>
                  </a:cxn>
                  <a:cxn ang="0">
                    <a:pos x="T2" y="T3"/>
                  </a:cxn>
                  <a:cxn ang="0">
                    <a:pos x="T4" y="T5"/>
                  </a:cxn>
                  <a:cxn ang="0">
                    <a:pos x="T6" y="T7"/>
                  </a:cxn>
                  <a:cxn ang="0">
                    <a:pos x="T8" y="T9"/>
                  </a:cxn>
                </a:cxnLst>
                <a:rect l="0" t="0" r="r" b="b"/>
                <a:pathLst>
                  <a:path w="19" h="19">
                    <a:moveTo>
                      <a:pt x="8" y="0"/>
                    </a:moveTo>
                    <a:cubicBezTo>
                      <a:pt x="13" y="0"/>
                      <a:pt x="19" y="3"/>
                      <a:pt x="19" y="8"/>
                    </a:cubicBezTo>
                    <a:cubicBezTo>
                      <a:pt x="19" y="13"/>
                      <a:pt x="13" y="19"/>
                      <a:pt x="8" y="19"/>
                    </a:cubicBezTo>
                    <a:cubicBezTo>
                      <a:pt x="3" y="19"/>
                      <a:pt x="0" y="16"/>
                      <a:pt x="0" y="8"/>
                    </a:cubicBezTo>
                    <a:cubicBezTo>
                      <a:pt x="0" y="3"/>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6" name="Oval 24"/>
              <p:cNvSpPr>
                <a:spLocks noChangeArrowheads="1"/>
              </p:cNvSpPr>
              <p:nvPr/>
            </p:nvSpPr>
            <p:spPr bwMode="auto">
              <a:xfrm>
                <a:off x="3904" y="2888"/>
                <a:ext cx="22"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7" name="Freeform 25"/>
              <p:cNvSpPr>
                <a:spLocks/>
              </p:cNvSpPr>
              <p:nvPr/>
            </p:nvSpPr>
            <p:spPr bwMode="auto">
              <a:xfrm>
                <a:off x="3951" y="2899"/>
                <a:ext cx="442" cy="154"/>
              </a:xfrm>
              <a:custGeom>
                <a:avLst/>
                <a:gdLst>
                  <a:gd name="T0" fmla="*/ 442 w 442"/>
                  <a:gd name="T1" fmla="*/ 154 h 154"/>
                  <a:gd name="T2" fmla="*/ 0 w 442"/>
                  <a:gd name="T3" fmla="*/ 76 h 154"/>
                  <a:gd name="T4" fmla="*/ 0 w 442"/>
                  <a:gd name="T5" fmla="*/ 0 h 154"/>
                  <a:gd name="T6" fmla="*/ 198 w 442"/>
                  <a:gd name="T7" fmla="*/ 0 h 154"/>
                  <a:gd name="T8" fmla="*/ 442 w 442"/>
                  <a:gd name="T9" fmla="*/ 0 h 154"/>
                  <a:gd name="T10" fmla="*/ 442 w 442"/>
                  <a:gd name="T11" fmla="*/ 154 h 154"/>
                </a:gdLst>
                <a:ahLst/>
                <a:cxnLst>
                  <a:cxn ang="0">
                    <a:pos x="T0" y="T1"/>
                  </a:cxn>
                  <a:cxn ang="0">
                    <a:pos x="T2" y="T3"/>
                  </a:cxn>
                  <a:cxn ang="0">
                    <a:pos x="T4" y="T5"/>
                  </a:cxn>
                  <a:cxn ang="0">
                    <a:pos x="T6" y="T7"/>
                  </a:cxn>
                  <a:cxn ang="0">
                    <a:pos x="T8" y="T9"/>
                  </a:cxn>
                  <a:cxn ang="0">
                    <a:pos x="T10" y="T11"/>
                  </a:cxn>
                </a:cxnLst>
                <a:rect l="0" t="0" r="r" b="b"/>
                <a:pathLst>
                  <a:path w="442" h="154">
                    <a:moveTo>
                      <a:pt x="442" y="154"/>
                    </a:moveTo>
                    <a:lnTo>
                      <a:pt x="0" y="76"/>
                    </a:lnTo>
                    <a:lnTo>
                      <a:pt x="0" y="0"/>
                    </a:lnTo>
                    <a:lnTo>
                      <a:pt x="198" y="0"/>
                    </a:lnTo>
                    <a:lnTo>
                      <a:pt x="442" y="0"/>
                    </a:lnTo>
                    <a:lnTo>
                      <a:pt x="442" y="154"/>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8" name="Rectangle 26"/>
              <p:cNvSpPr>
                <a:spLocks noChangeArrowheads="1"/>
              </p:cNvSpPr>
              <p:nvPr/>
            </p:nvSpPr>
            <p:spPr bwMode="auto">
              <a:xfrm>
                <a:off x="4185" y="1745"/>
                <a:ext cx="156"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9" name="Freeform 28"/>
              <p:cNvSpPr>
                <a:spLocks noEditPoints="1"/>
              </p:cNvSpPr>
              <p:nvPr/>
            </p:nvSpPr>
            <p:spPr bwMode="auto">
              <a:xfrm>
                <a:off x="4168" y="1733"/>
                <a:ext cx="189" cy="191"/>
              </a:xfrm>
              <a:custGeom>
                <a:avLst/>
                <a:gdLst>
                  <a:gd name="T0" fmla="*/ 184 w 189"/>
                  <a:gd name="T1" fmla="*/ 186 h 191"/>
                  <a:gd name="T2" fmla="*/ 4 w 189"/>
                  <a:gd name="T3" fmla="*/ 186 h 191"/>
                  <a:gd name="T4" fmla="*/ 4 w 189"/>
                  <a:gd name="T5" fmla="*/ 6 h 191"/>
                  <a:gd name="T6" fmla="*/ 184 w 189"/>
                  <a:gd name="T7" fmla="*/ 6 h 191"/>
                  <a:gd name="T8" fmla="*/ 184 w 189"/>
                  <a:gd name="T9" fmla="*/ 186 h 191"/>
                  <a:gd name="T10" fmla="*/ 189 w 189"/>
                  <a:gd name="T11" fmla="*/ 0 h 191"/>
                  <a:gd name="T12" fmla="*/ 184 w 189"/>
                  <a:gd name="T13" fmla="*/ 0 h 191"/>
                  <a:gd name="T14" fmla="*/ 4 w 189"/>
                  <a:gd name="T15" fmla="*/ 0 h 191"/>
                  <a:gd name="T16" fmla="*/ 0 w 189"/>
                  <a:gd name="T17" fmla="*/ 0 h 191"/>
                  <a:gd name="T18" fmla="*/ 0 w 189"/>
                  <a:gd name="T19" fmla="*/ 6 h 191"/>
                  <a:gd name="T20" fmla="*/ 0 w 189"/>
                  <a:gd name="T21" fmla="*/ 186 h 191"/>
                  <a:gd name="T22" fmla="*/ 0 w 189"/>
                  <a:gd name="T23" fmla="*/ 191 h 191"/>
                  <a:gd name="T24" fmla="*/ 4 w 189"/>
                  <a:gd name="T25" fmla="*/ 191 h 191"/>
                  <a:gd name="T26" fmla="*/ 184 w 189"/>
                  <a:gd name="T27" fmla="*/ 191 h 191"/>
                  <a:gd name="T28" fmla="*/ 189 w 189"/>
                  <a:gd name="T29" fmla="*/ 191 h 191"/>
                  <a:gd name="T30" fmla="*/ 189 w 189"/>
                  <a:gd name="T31" fmla="*/ 186 h 191"/>
                  <a:gd name="T32" fmla="*/ 189 w 189"/>
                  <a:gd name="T33" fmla="*/ 6 h 191"/>
                  <a:gd name="T34" fmla="*/ 189 w 18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91">
                    <a:moveTo>
                      <a:pt x="184" y="186"/>
                    </a:moveTo>
                    <a:lnTo>
                      <a:pt x="4" y="186"/>
                    </a:lnTo>
                    <a:lnTo>
                      <a:pt x="4" y="6"/>
                    </a:lnTo>
                    <a:lnTo>
                      <a:pt x="184" y="6"/>
                    </a:lnTo>
                    <a:lnTo>
                      <a:pt x="184" y="186"/>
                    </a:lnTo>
                    <a:close/>
                    <a:moveTo>
                      <a:pt x="189" y="0"/>
                    </a:moveTo>
                    <a:lnTo>
                      <a:pt x="184" y="0"/>
                    </a:lnTo>
                    <a:lnTo>
                      <a:pt x="4" y="0"/>
                    </a:lnTo>
                    <a:lnTo>
                      <a:pt x="0" y="0"/>
                    </a:lnTo>
                    <a:lnTo>
                      <a:pt x="0" y="6"/>
                    </a:lnTo>
                    <a:lnTo>
                      <a:pt x="0" y="186"/>
                    </a:lnTo>
                    <a:lnTo>
                      <a:pt x="0" y="191"/>
                    </a:lnTo>
                    <a:lnTo>
                      <a:pt x="4" y="191"/>
                    </a:lnTo>
                    <a:lnTo>
                      <a:pt x="184" y="191"/>
                    </a:lnTo>
                    <a:lnTo>
                      <a:pt x="189" y="191"/>
                    </a:lnTo>
                    <a:lnTo>
                      <a:pt x="189" y="186"/>
                    </a:lnTo>
                    <a:lnTo>
                      <a:pt x="189" y="6"/>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0" name="Freeform 30"/>
              <p:cNvSpPr>
                <a:spLocks/>
              </p:cNvSpPr>
              <p:nvPr/>
            </p:nvSpPr>
            <p:spPr bwMode="auto">
              <a:xfrm>
                <a:off x="3998" y="2176"/>
                <a:ext cx="436" cy="316"/>
              </a:xfrm>
              <a:custGeom>
                <a:avLst/>
                <a:gdLst>
                  <a:gd name="T0" fmla="*/ 40 w 450"/>
                  <a:gd name="T1" fmla="*/ 0 h 327"/>
                  <a:gd name="T2" fmla="*/ 0 w 450"/>
                  <a:gd name="T3" fmla="*/ 37 h 327"/>
                  <a:gd name="T4" fmla="*/ 0 w 450"/>
                  <a:gd name="T5" fmla="*/ 327 h 327"/>
                  <a:gd name="T6" fmla="*/ 40 w 450"/>
                  <a:gd name="T7" fmla="*/ 324 h 327"/>
                  <a:gd name="T8" fmla="*/ 413 w 450"/>
                  <a:gd name="T9" fmla="*/ 324 h 327"/>
                  <a:gd name="T10" fmla="*/ 450 w 450"/>
                  <a:gd name="T11" fmla="*/ 327 h 327"/>
                  <a:gd name="T12" fmla="*/ 450 w 450"/>
                  <a:gd name="T13" fmla="*/ 37 h 327"/>
                  <a:gd name="T14" fmla="*/ 413 w 450"/>
                  <a:gd name="T15" fmla="*/ 0 h 327"/>
                  <a:gd name="T16" fmla="*/ 58 w 450"/>
                  <a:gd name="T17" fmla="*/ 0 h 327"/>
                  <a:gd name="T18" fmla="*/ 40 w 450"/>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27">
                    <a:moveTo>
                      <a:pt x="40" y="0"/>
                    </a:moveTo>
                    <a:cubicBezTo>
                      <a:pt x="40" y="0"/>
                      <a:pt x="0" y="0"/>
                      <a:pt x="0" y="37"/>
                    </a:cubicBezTo>
                    <a:cubicBezTo>
                      <a:pt x="0" y="327"/>
                      <a:pt x="0" y="327"/>
                      <a:pt x="0" y="327"/>
                    </a:cubicBezTo>
                    <a:cubicBezTo>
                      <a:pt x="40" y="324"/>
                      <a:pt x="40" y="324"/>
                      <a:pt x="40" y="324"/>
                    </a:cubicBezTo>
                    <a:cubicBezTo>
                      <a:pt x="413" y="324"/>
                      <a:pt x="413" y="324"/>
                      <a:pt x="413" y="324"/>
                    </a:cubicBezTo>
                    <a:cubicBezTo>
                      <a:pt x="450" y="327"/>
                      <a:pt x="450" y="327"/>
                      <a:pt x="450" y="327"/>
                    </a:cubicBezTo>
                    <a:cubicBezTo>
                      <a:pt x="450" y="37"/>
                      <a:pt x="450" y="37"/>
                      <a:pt x="450" y="37"/>
                    </a:cubicBezTo>
                    <a:cubicBezTo>
                      <a:pt x="450" y="37"/>
                      <a:pt x="450" y="0"/>
                      <a:pt x="413" y="0"/>
                    </a:cubicBezTo>
                    <a:cubicBezTo>
                      <a:pt x="58" y="0"/>
                      <a:pt x="58" y="0"/>
                      <a:pt x="58" y="0"/>
                    </a:cubicBezTo>
                    <a:lnTo>
                      <a:pt x="4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1" name="Freeform 31"/>
              <p:cNvSpPr>
                <a:spLocks/>
              </p:cNvSpPr>
              <p:nvPr/>
            </p:nvSpPr>
            <p:spPr bwMode="auto">
              <a:xfrm>
                <a:off x="4018" y="2188"/>
                <a:ext cx="398" cy="288"/>
              </a:xfrm>
              <a:custGeom>
                <a:avLst/>
                <a:gdLst>
                  <a:gd name="T0" fmla="*/ 34 w 410"/>
                  <a:gd name="T1" fmla="*/ 0 h 298"/>
                  <a:gd name="T2" fmla="*/ 0 w 410"/>
                  <a:gd name="T3" fmla="*/ 37 h 298"/>
                  <a:gd name="T4" fmla="*/ 0 w 410"/>
                  <a:gd name="T5" fmla="*/ 261 h 298"/>
                  <a:gd name="T6" fmla="*/ 34 w 410"/>
                  <a:gd name="T7" fmla="*/ 298 h 298"/>
                  <a:gd name="T8" fmla="*/ 45 w 410"/>
                  <a:gd name="T9" fmla="*/ 298 h 298"/>
                  <a:gd name="T10" fmla="*/ 373 w 410"/>
                  <a:gd name="T11" fmla="*/ 298 h 298"/>
                  <a:gd name="T12" fmla="*/ 410 w 410"/>
                  <a:gd name="T13" fmla="*/ 261 h 298"/>
                  <a:gd name="T14" fmla="*/ 410 w 410"/>
                  <a:gd name="T15" fmla="*/ 37 h 298"/>
                  <a:gd name="T16" fmla="*/ 373 w 410"/>
                  <a:gd name="T17" fmla="*/ 0 h 298"/>
                  <a:gd name="T18" fmla="*/ 34 w 410"/>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298">
                    <a:moveTo>
                      <a:pt x="34" y="0"/>
                    </a:moveTo>
                    <a:cubicBezTo>
                      <a:pt x="34" y="0"/>
                      <a:pt x="0" y="0"/>
                      <a:pt x="0" y="37"/>
                    </a:cubicBezTo>
                    <a:cubicBezTo>
                      <a:pt x="0" y="261"/>
                      <a:pt x="0" y="261"/>
                      <a:pt x="0" y="261"/>
                    </a:cubicBezTo>
                    <a:cubicBezTo>
                      <a:pt x="0" y="261"/>
                      <a:pt x="0" y="298"/>
                      <a:pt x="34" y="298"/>
                    </a:cubicBezTo>
                    <a:cubicBezTo>
                      <a:pt x="45" y="298"/>
                      <a:pt x="45" y="298"/>
                      <a:pt x="45" y="298"/>
                    </a:cubicBezTo>
                    <a:cubicBezTo>
                      <a:pt x="373" y="298"/>
                      <a:pt x="373" y="298"/>
                      <a:pt x="373" y="298"/>
                    </a:cubicBezTo>
                    <a:cubicBezTo>
                      <a:pt x="373" y="298"/>
                      <a:pt x="410" y="298"/>
                      <a:pt x="410" y="261"/>
                    </a:cubicBezTo>
                    <a:cubicBezTo>
                      <a:pt x="410" y="37"/>
                      <a:pt x="410" y="37"/>
                      <a:pt x="410" y="37"/>
                    </a:cubicBezTo>
                    <a:cubicBezTo>
                      <a:pt x="410" y="37"/>
                      <a:pt x="410" y="0"/>
                      <a:pt x="373" y="0"/>
                    </a:cubicBezTo>
                    <a:lnTo>
                      <a:pt x="34"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2" name="Freeform 32"/>
              <p:cNvSpPr>
                <a:spLocks/>
              </p:cNvSpPr>
              <p:nvPr/>
            </p:nvSpPr>
            <p:spPr bwMode="auto">
              <a:xfrm>
                <a:off x="3910" y="2504"/>
                <a:ext cx="612" cy="23"/>
              </a:xfrm>
              <a:custGeom>
                <a:avLst/>
                <a:gdLst>
                  <a:gd name="T0" fmla="*/ 0 w 630"/>
                  <a:gd name="T1" fmla="*/ 0 h 24"/>
                  <a:gd name="T2" fmla="*/ 50 w 630"/>
                  <a:gd name="T3" fmla="*/ 24 h 24"/>
                  <a:gd name="T4" fmla="*/ 582 w 630"/>
                  <a:gd name="T5" fmla="*/ 24 h 24"/>
                  <a:gd name="T6" fmla="*/ 630 w 630"/>
                  <a:gd name="T7" fmla="*/ 0 h 24"/>
                  <a:gd name="T8" fmla="*/ 0 w 630"/>
                  <a:gd name="T9" fmla="*/ 0 h 24"/>
                </a:gdLst>
                <a:ahLst/>
                <a:cxnLst>
                  <a:cxn ang="0">
                    <a:pos x="T0" y="T1"/>
                  </a:cxn>
                  <a:cxn ang="0">
                    <a:pos x="T2" y="T3"/>
                  </a:cxn>
                  <a:cxn ang="0">
                    <a:pos x="T4" y="T5"/>
                  </a:cxn>
                  <a:cxn ang="0">
                    <a:pos x="T6" y="T7"/>
                  </a:cxn>
                  <a:cxn ang="0">
                    <a:pos x="T8" y="T9"/>
                  </a:cxn>
                </a:cxnLst>
                <a:rect l="0" t="0" r="r" b="b"/>
                <a:pathLst>
                  <a:path w="630" h="24">
                    <a:moveTo>
                      <a:pt x="0" y="0"/>
                    </a:moveTo>
                    <a:cubicBezTo>
                      <a:pt x="0" y="3"/>
                      <a:pt x="3" y="24"/>
                      <a:pt x="50" y="24"/>
                    </a:cubicBezTo>
                    <a:cubicBezTo>
                      <a:pt x="582" y="24"/>
                      <a:pt x="582" y="24"/>
                      <a:pt x="582" y="24"/>
                    </a:cubicBezTo>
                    <a:cubicBezTo>
                      <a:pt x="582" y="24"/>
                      <a:pt x="630" y="24"/>
                      <a:pt x="630" y="0"/>
                    </a:cubicBezTo>
                    <a:lnTo>
                      <a:pt x="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3" name="Freeform 33"/>
              <p:cNvSpPr>
                <a:spLocks/>
              </p:cNvSpPr>
              <p:nvPr/>
            </p:nvSpPr>
            <p:spPr bwMode="auto">
              <a:xfrm>
                <a:off x="3910" y="2489"/>
                <a:ext cx="612" cy="15"/>
              </a:xfrm>
              <a:custGeom>
                <a:avLst/>
                <a:gdLst>
                  <a:gd name="T0" fmla="*/ 83 w 612"/>
                  <a:gd name="T1" fmla="*/ 0 h 15"/>
                  <a:gd name="T2" fmla="*/ 0 w 612"/>
                  <a:gd name="T3" fmla="*/ 15 h 15"/>
                  <a:gd name="T4" fmla="*/ 612 w 612"/>
                  <a:gd name="T5" fmla="*/ 15 h 15"/>
                  <a:gd name="T6" fmla="*/ 529 w 612"/>
                  <a:gd name="T7" fmla="*/ 0 h 15"/>
                  <a:gd name="T8" fmla="*/ 83 w 612"/>
                  <a:gd name="T9" fmla="*/ 0 h 15"/>
                </a:gdLst>
                <a:ahLst/>
                <a:cxnLst>
                  <a:cxn ang="0">
                    <a:pos x="T0" y="T1"/>
                  </a:cxn>
                  <a:cxn ang="0">
                    <a:pos x="T2" y="T3"/>
                  </a:cxn>
                  <a:cxn ang="0">
                    <a:pos x="T4" y="T5"/>
                  </a:cxn>
                  <a:cxn ang="0">
                    <a:pos x="T6" y="T7"/>
                  </a:cxn>
                  <a:cxn ang="0">
                    <a:pos x="T8" y="T9"/>
                  </a:cxn>
                </a:cxnLst>
                <a:rect l="0" t="0" r="r" b="b"/>
                <a:pathLst>
                  <a:path w="612" h="15">
                    <a:moveTo>
                      <a:pt x="83" y="0"/>
                    </a:moveTo>
                    <a:lnTo>
                      <a:pt x="0" y="15"/>
                    </a:lnTo>
                    <a:lnTo>
                      <a:pt x="612" y="15"/>
                    </a:lnTo>
                    <a:lnTo>
                      <a:pt x="529" y="0"/>
                    </a:lnTo>
                    <a:lnTo>
                      <a:pt x="83"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4" name="Freeform 34"/>
              <p:cNvSpPr>
                <a:spLocks/>
              </p:cNvSpPr>
              <p:nvPr/>
            </p:nvSpPr>
            <p:spPr bwMode="auto">
              <a:xfrm>
                <a:off x="3403" y="2349"/>
                <a:ext cx="399" cy="272"/>
              </a:xfrm>
              <a:custGeom>
                <a:avLst/>
                <a:gdLst>
                  <a:gd name="T0" fmla="*/ 399 w 399"/>
                  <a:gd name="T1" fmla="*/ 272 h 272"/>
                  <a:gd name="T2" fmla="*/ 399 w 399"/>
                  <a:gd name="T3" fmla="*/ 0 h 272"/>
                  <a:gd name="T4" fmla="*/ 201 w 399"/>
                  <a:gd name="T5" fmla="*/ 0 h 272"/>
                  <a:gd name="T6" fmla="*/ 0 w 399"/>
                  <a:gd name="T7" fmla="*/ 0 h 272"/>
                  <a:gd name="T8" fmla="*/ 0 w 399"/>
                  <a:gd name="T9" fmla="*/ 272 h 272"/>
                  <a:gd name="T10" fmla="*/ 201 w 399"/>
                  <a:gd name="T11" fmla="*/ 272 h 272"/>
                  <a:gd name="T12" fmla="*/ 399 w 399"/>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399" h="272">
                    <a:moveTo>
                      <a:pt x="399" y="272"/>
                    </a:moveTo>
                    <a:lnTo>
                      <a:pt x="399" y="0"/>
                    </a:lnTo>
                    <a:lnTo>
                      <a:pt x="201" y="0"/>
                    </a:lnTo>
                    <a:lnTo>
                      <a:pt x="0" y="0"/>
                    </a:lnTo>
                    <a:lnTo>
                      <a:pt x="0" y="272"/>
                    </a:lnTo>
                    <a:lnTo>
                      <a:pt x="201" y="272"/>
                    </a:lnTo>
                    <a:lnTo>
                      <a:pt x="399" y="272"/>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5" name="Rectangle 35"/>
              <p:cNvSpPr>
                <a:spLocks noChangeArrowheads="1"/>
              </p:cNvSpPr>
              <p:nvPr/>
            </p:nvSpPr>
            <p:spPr bwMode="auto">
              <a:xfrm>
                <a:off x="3425" y="2364"/>
                <a:ext cx="356" cy="21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6" name="Freeform 37"/>
              <p:cNvSpPr>
                <a:spLocks noEditPoints="1"/>
              </p:cNvSpPr>
              <p:nvPr/>
            </p:nvSpPr>
            <p:spPr bwMode="auto">
              <a:xfrm>
                <a:off x="4051" y="2619"/>
                <a:ext cx="190" cy="190"/>
              </a:xfrm>
              <a:custGeom>
                <a:avLst/>
                <a:gdLst>
                  <a:gd name="T0" fmla="*/ 188 w 190"/>
                  <a:gd name="T1" fmla="*/ 185 h 190"/>
                  <a:gd name="T2" fmla="*/ 6 w 190"/>
                  <a:gd name="T3" fmla="*/ 185 h 190"/>
                  <a:gd name="T4" fmla="*/ 6 w 190"/>
                  <a:gd name="T5" fmla="*/ 5 h 190"/>
                  <a:gd name="T6" fmla="*/ 188 w 190"/>
                  <a:gd name="T7" fmla="*/ 5 h 190"/>
                  <a:gd name="T8" fmla="*/ 188 w 190"/>
                  <a:gd name="T9" fmla="*/ 185 h 190"/>
                  <a:gd name="T10" fmla="*/ 190 w 190"/>
                  <a:gd name="T11" fmla="*/ 0 h 190"/>
                  <a:gd name="T12" fmla="*/ 188 w 190"/>
                  <a:gd name="T13" fmla="*/ 0 h 190"/>
                  <a:gd name="T14" fmla="*/ 6 w 190"/>
                  <a:gd name="T15" fmla="*/ 0 h 190"/>
                  <a:gd name="T16" fmla="*/ 0 w 190"/>
                  <a:gd name="T17" fmla="*/ 0 h 190"/>
                  <a:gd name="T18" fmla="*/ 0 w 190"/>
                  <a:gd name="T19" fmla="*/ 5 h 190"/>
                  <a:gd name="T20" fmla="*/ 0 w 190"/>
                  <a:gd name="T21" fmla="*/ 185 h 190"/>
                  <a:gd name="T22" fmla="*/ 0 w 190"/>
                  <a:gd name="T23" fmla="*/ 190 h 190"/>
                  <a:gd name="T24" fmla="*/ 6 w 190"/>
                  <a:gd name="T25" fmla="*/ 190 h 190"/>
                  <a:gd name="T26" fmla="*/ 188 w 190"/>
                  <a:gd name="T27" fmla="*/ 190 h 190"/>
                  <a:gd name="T28" fmla="*/ 190 w 190"/>
                  <a:gd name="T29" fmla="*/ 190 h 190"/>
                  <a:gd name="T30" fmla="*/ 190 w 190"/>
                  <a:gd name="T31" fmla="*/ 185 h 190"/>
                  <a:gd name="T32" fmla="*/ 190 w 190"/>
                  <a:gd name="T33" fmla="*/ 5 h 190"/>
                  <a:gd name="T34" fmla="*/ 190 w 190"/>
                  <a:gd name="T3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188" y="185"/>
                    </a:moveTo>
                    <a:lnTo>
                      <a:pt x="6" y="185"/>
                    </a:lnTo>
                    <a:lnTo>
                      <a:pt x="6" y="5"/>
                    </a:lnTo>
                    <a:lnTo>
                      <a:pt x="188" y="5"/>
                    </a:lnTo>
                    <a:lnTo>
                      <a:pt x="188" y="185"/>
                    </a:lnTo>
                    <a:close/>
                    <a:moveTo>
                      <a:pt x="190" y="0"/>
                    </a:moveTo>
                    <a:lnTo>
                      <a:pt x="188" y="0"/>
                    </a:lnTo>
                    <a:lnTo>
                      <a:pt x="6" y="0"/>
                    </a:lnTo>
                    <a:lnTo>
                      <a:pt x="0" y="0"/>
                    </a:lnTo>
                    <a:lnTo>
                      <a:pt x="0" y="5"/>
                    </a:lnTo>
                    <a:lnTo>
                      <a:pt x="0" y="185"/>
                    </a:lnTo>
                    <a:lnTo>
                      <a:pt x="0" y="190"/>
                    </a:lnTo>
                    <a:lnTo>
                      <a:pt x="6" y="190"/>
                    </a:lnTo>
                    <a:lnTo>
                      <a:pt x="188" y="190"/>
                    </a:lnTo>
                    <a:lnTo>
                      <a:pt x="190" y="190"/>
                    </a:lnTo>
                    <a:lnTo>
                      <a:pt x="190" y="185"/>
                    </a:lnTo>
                    <a:lnTo>
                      <a:pt x="190" y="5"/>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7" name="Freeform 39"/>
              <p:cNvSpPr>
                <a:spLocks/>
              </p:cNvSpPr>
              <p:nvPr/>
            </p:nvSpPr>
            <p:spPr bwMode="auto">
              <a:xfrm>
                <a:off x="3502" y="2430"/>
                <a:ext cx="115" cy="147"/>
              </a:xfrm>
              <a:custGeom>
                <a:avLst/>
                <a:gdLst>
                  <a:gd name="T0" fmla="*/ 0 w 115"/>
                  <a:gd name="T1" fmla="*/ 147 h 147"/>
                  <a:gd name="T2" fmla="*/ 115 w 115"/>
                  <a:gd name="T3" fmla="*/ 147 h 147"/>
                  <a:gd name="T4" fmla="*/ 115 w 115"/>
                  <a:gd name="T5" fmla="*/ 0 h 147"/>
                  <a:gd name="T6" fmla="*/ 17 w 115"/>
                  <a:gd name="T7" fmla="*/ 51 h 147"/>
                  <a:gd name="T8" fmla="*/ 0 w 115"/>
                  <a:gd name="T9" fmla="*/ 147 h 147"/>
                </a:gdLst>
                <a:ahLst/>
                <a:cxnLst>
                  <a:cxn ang="0">
                    <a:pos x="T0" y="T1"/>
                  </a:cxn>
                  <a:cxn ang="0">
                    <a:pos x="T2" y="T3"/>
                  </a:cxn>
                  <a:cxn ang="0">
                    <a:pos x="T4" y="T5"/>
                  </a:cxn>
                  <a:cxn ang="0">
                    <a:pos x="T6" y="T7"/>
                  </a:cxn>
                  <a:cxn ang="0">
                    <a:pos x="T8" y="T9"/>
                  </a:cxn>
                </a:cxnLst>
                <a:rect l="0" t="0" r="r" b="b"/>
                <a:pathLst>
                  <a:path w="115" h="147">
                    <a:moveTo>
                      <a:pt x="0" y="147"/>
                    </a:moveTo>
                    <a:lnTo>
                      <a:pt x="115" y="147"/>
                    </a:lnTo>
                    <a:lnTo>
                      <a:pt x="115" y="0"/>
                    </a:lnTo>
                    <a:lnTo>
                      <a:pt x="17" y="51"/>
                    </a:lnTo>
                    <a:lnTo>
                      <a:pt x="0" y="147"/>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8" name="Freeform 40"/>
              <p:cNvSpPr>
                <a:spLocks/>
              </p:cNvSpPr>
              <p:nvPr/>
            </p:nvSpPr>
            <p:spPr bwMode="auto">
              <a:xfrm>
                <a:off x="3509" y="2408"/>
                <a:ext cx="105" cy="71"/>
              </a:xfrm>
              <a:custGeom>
                <a:avLst/>
                <a:gdLst>
                  <a:gd name="T0" fmla="*/ 0 w 105"/>
                  <a:gd name="T1" fmla="*/ 48 h 71"/>
                  <a:gd name="T2" fmla="*/ 13 w 105"/>
                  <a:gd name="T3" fmla="*/ 71 h 71"/>
                  <a:gd name="T4" fmla="*/ 105 w 105"/>
                  <a:gd name="T5" fmla="*/ 22 h 71"/>
                  <a:gd name="T6" fmla="*/ 93 w 105"/>
                  <a:gd name="T7" fmla="*/ 0 h 71"/>
                  <a:gd name="T8" fmla="*/ 0 w 105"/>
                  <a:gd name="T9" fmla="*/ 48 h 71"/>
                </a:gdLst>
                <a:ahLst/>
                <a:cxnLst>
                  <a:cxn ang="0">
                    <a:pos x="T0" y="T1"/>
                  </a:cxn>
                  <a:cxn ang="0">
                    <a:pos x="T2" y="T3"/>
                  </a:cxn>
                  <a:cxn ang="0">
                    <a:pos x="T4" y="T5"/>
                  </a:cxn>
                  <a:cxn ang="0">
                    <a:pos x="T6" y="T7"/>
                  </a:cxn>
                  <a:cxn ang="0">
                    <a:pos x="T8" y="T9"/>
                  </a:cxn>
                </a:cxnLst>
                <a:rect l="0" t="0" r="r" b="b"/>
                <a:pathLst>
                  <a:path w="105" h="71">
                    <a:moveTo>
                      <a:pt x="0" y="48"/>
                    </a:moveTo>
                    <a:lnTo>
                      <a:pt x="13" y="71"/>
                    </a:lnTo>
                    <a:lnTo>
                      <a:pt x="105" y="22"/>
                    </a:lnTo>
                    <a:lnTo>
                      <a:pt x="93"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9" name="Freeform 42"/>
              <p:cNvSpPr>
                <a:spLocks/>
              </p:cNvSpPr>
              <p:nvPr/>
            </p:nvSpPr>
            <p:spPr bwMode="auto">
              <a:xfrm>
                <a:off x="3439" y="1700"/>
                <a:ext cx="579" cy="196"/>
              </a:xfrm>
              <a:custGeom>
                <a:avLst/>
                <a:gdLst>
                  <a:gd name="T0" fmla="*/ 0 w 579"/>
                  <a:gd name="T1" fmla="*/ 0 h 196"/>
                  <a:gd name="T2" fmla="*/ 0 w 579"/>
                  <a:gd name="T3" fmla="*/ 196 h 196"/>
                  <a:gd name="T4" fmla="*/ 579 w 579"/>
                  <a:gd name="T5" fmla="*/ 196 h 196"/>
                  <a:gd name="T6" fmla="*/ 528 w 579"/>
                  <a:gd name="T7" fmla="*/ 100 h 196"/>
                  <a:gd name="T8" fmla="*/ 0 w 579"/>
                  <a:gd name="T9" fmla="*/ 0 h 196"/>
                </a:gdLst>
                <a:ahLst/>
                <a:cxnLst>
                  <a:cxn ang="0">
                    <a:pos x="T0" y="T1"/>
                  </a:cxn>
                  <a:cxn ang="0">
                    <a:pos x="T2" y="T3"/>
                  </a:cxn>
                  <a:cxn ang="0">
                    <a:pos x="T4" y="T5"/>
                  </a:cxn>
                  <a:cxn ang="0">
                    <a:pos x="T6" y="T7"/>
                  </a:cxn>
                  <a:cxn ang="0">
                    <a:pos x="T8" y="T9"/>
                  </a:cxn>
                </a:cxnLst>
                <a:rect l="0" t="0" r="r" b="b"/>
                <a:pathLst>
                  <a:path w="579" h="196">
                    <a:moveTo>
                      <a:pt x="0" y="0"/>
                    </a:moveTo>
                    <a:lnTo>
                      <a:pt x="0" y="196"/>
                    </a:lnTo>
                    <a:lnTo>
                      <a:pt x="579" y="196"/>
                    </a:lnTo>
                    <a:lnTo>
                      <a:pt x="528" y="10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0" name="Freeform 43"/>
              <p:cNvSpPr>
                <a:spLocks/>
              </p:cNvSpPr>
              <p:nvPr/>
            </p:nvSpPr>
            <p:spPr bwMode="auto">
              <a:xfrm>
                <a:off x="3969" y="1789"/>
                <a:ext cx="72" cy="104"/>
              </a:xfrm>
              <a:custGeom>
                <a:avLst/>
                <a:gdLst>
                  <a:gd name="T0" fmla="*/ 24 w 72"/>
                  <a:gd name="T1" fmla="*/ 0 h 104"/>
                  <a:gd name="T2" fmla="*/ 0 w 72"/>
                  <a:gd name="T3" fmla="*/ 12 h 104"/>
                  <a:gd name="T4" fmla="*/ 49 w 72"/>
                  <a:gd name="T5" fmla="*/ 104 h 104"/>
                  <a:gd name="T6" fmla="*/ 72 w 72"/>
                  <a:gd name="T7" fmla="*/ 92 h 104"/>
                  <a:gd name="T8" fmla="*/ 24 w 72"/>
                  <a:gd name="T9" fmla="*/ 0 h 104"/>
                </a:gdLst>
                <a:ahLst/>
                <a:cxnLst>
                  <a:cxn ang="0">
                    <a:pos x="T0" y="T1"/>
                  </a:cxn>
                  <a:cxn ang="0">
                    <a:pos x="T2" y="T3"/>
                  </a:cxn>
                  <a:cxn ang="0">
                    <a:pos x="T4" y="T5"/>
                  </a:cxn>
                  <a:cxn ang="0">
                    <a:pos x="T6" y="T7"/>
                  </a:cxn>
                  <a:cxn ang="0">
                    <a:pos x="T8" y="T9"/>
                  </a:cxn>
                </a:cxnLst>
                <a:rect l="0" t="0" r="r" b="b"/>
                <a:pathLst>
                  <a:path w="72" h="104">
                    <a:moveTo>
                      <a:pt x="24" y="0"/>
                    </a:moveTo>
                    <a:lnTo>
                      <a:pt x="0" y="12"/>
                    </a:lnTo>
                    <a:lnTo>
                      <a:pt x="49" y="104"/>
                    </a:lnTo>
                    <a:lnTo>
                      <a:pt x="72" y="92"/>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1" name="Freeform 45"/>
              <p:cNvSpPr>
                <a:spLocks/>
              </p:cNvSpPr>
              <p:nvPr/>
            </p:nvSpPr>
            <p:spPr bwMode="auto">
              <a:xfrm>
                <a:off x="4071" y="2188"/>
                <a:ext cx="142" cy="288"/>
              </a:xfrm>
              <a:custGeom>
                <a:avLst/>
                <a:gdLst>
                  <a:gd name="T0" fmla="*/ 0 w 142"/>
                  <a:gd name="T1" fmla="*/ 0 h 288"/>
                  <a:gd name="T2" fmla="*/ 45 w 142"/>
                  <a:gd name="T3" fmla="*/ 237 h 288"/>
                  <a:gd name="T4" fmla="*/ 142 w 142"/>
                  <a:gd name="T5" fmla="*/ 288 h 288"/>
                  <a:gd name="T6" fmla="*/ 142 w 142"/>
                  <a:gd name="T7" fmla="*/ 0 h 288"/>
                  <a:gd name="T8" fmla="*/ 0 w 142"/>
                  <a:gd name="T9" fmla="*/ 0 h 288"/>
                </a:gdLst>
                <a:ahLst/>
                <a:cxnLst>
                  <a:cxn ang="0">
                    <a:pos x="T0" y="T1"/>
                  </a:cxn>
                  <a:cxn ang="0">
                    <a:pos x="T2" y="T3"/>
                  </a:cxn>
                  <a:cxn ang="0">
                    <a:pos x="T4" y="T5"/>
                  </a:cxn>
                  <a:cxn ang="0">
                    <a:pos x="T6" y="T7"/>
                  </a:cxn>
                  <a:cxn ang="0">
                    <a:pos x="T8" y="T9"/>
                  </a:cxn>
                </a:cxnLst>
                <a:rect l="0" t="0" r="r" b="b"/>
                <a:pathLst>
                  <a:path w="142" h="288">
                    <a:moveTo>
                      <a:pt x="0" y="0"/>
                    </a:moveTo>
                    <a:lnTo>
                      <a:pt x="45" y="237"/>
                    </a:lnTo>
                    <a:lnTo>
                      <a:pt x="142" y="288"/>
                    </a:lnTo>
                    <a:lnTo>
                      <a:pt x="142" y="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2" name="Freeform 46"/>
              <p:cNvSpPr>
                <a:spLocks/>
              </p:cNvSpPr>
              <p:nvPr/>
            </p:nvSpPr>
            <p:spPr bwMode="auto">
              <a:xfrm>
                <a:off x="4108" y="2428"/>
                <a:ext cx="105" cy="71"/>
              </a:xfrm>
              <a:custGeom>
                <a:avLst/>
                <a:gdLst>
                  <a:gd name="T0" fmla="*/ 0 w 105"/>
                  <a:gd name="T1" fmla="*/ 23 h 71"/>
                  <a:gd name="T2" fmla="*/ 13 w 105"/>
                  <a:gd name="T3" fmla="*/ 0 h 71"/>
                  <a:gd name="T4" fmla="*/ 105 w 105"/>
                  <a:gd name="T5" fmla="*/ 48 h 71"/>
                  <a:gd name="T6" fmla="*/ 93 w 105"/>
                  <a:gd name="T7" fmla="*/ 71 h 71"/>
                  <a:gd name="T8" fmla="*/ 0 w 105"/>
                  <a:gd name="T9" fmla="*/ 23 h 71"/>
                </a:gdLst>
                <a:ahLst/>
                <a:cxnLst>
                  <a:cxn ang="0">
                    <a:pos x="T0" y="T1"/>
                  </a:cxn>
                  <a:cxn ang="0">
                    <a:pos x="T2" y="T3"/>
                  </a:cxn>
                  <a:cxn ang="0">
                    <a:pos x="T4" y="T5"/>
                  </a:cxn>
                  <a:cxn ang="0">
                    <a:pos x="T6" y="T7"/>
                  </a:cxn>
                  <a:cxn ang="0">
                    <a:pos x="T8" y="T9"/>
                  </a:cxn>
                </a:cxnLst>
                <a:rect l="0" t="0" r="r" b="b"/>
                <a:pathLst>
                  <a:path w="105" h="71">
                    <a:moveTo>
                      <a:pt x="0" y="23"/>
                    </a:moveTo>
                    <a:lnTo>
                      <a:pt x="13" y="0"/>
                    </a:lnTo>
                    <a:lnTo>
                      <a:pt x="105" y="48"/>
                    </a:lnTo>
                    <a:lnTo>
                      <a:pt x="93" y="7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3" name="Freeform 48"/>
              <p:cNvSpPr>
                <a:spLocks/>
              </p:cNvSpPr>
              <p:nvPr/>
            </p:nvSpPr>
            <p:spPr bwMode="auto">
              <a:xfrm>
                <a:off x="4080" y="2949"/>
                <a:ext cx="123" cy="188"/>
              </a:xfrm>
              <a:custGeom>
                <a:avLst/>
                <a:gdLst>
                  <a:gd name="T0" fmla="*/ 123 w 123"/>
                  <a:gd name="T1" fmla="*/ 188 h 188"/>
                  <a:gd name="T2" fmla="*/ 97 w 123"/>
                  <a:gd name="T3" fmla="*/ 51 h 188"/>
                  <a:gd name="T4" fmla="*/ 0 w 123"/>
                  <a:gd name="T5" fmla="*/ 0 h 188"/>
                  <a:gd name="T6" fmla="*/ 0 w 123"/>
                  <a:gd name="T7" fmla="*/ 188 h 188"/>
                  <a:gd name="T8" fmla="*/ 123 w 123"/>
                  <a:gd name="T9" fmla="*/ 188 h 188"/>
                </a:gdLst>
                <a:ahLst/>
                <a:cxnLst>
                  <a:cxn ang="0">
                    <a:pos x="T0" y="T1"/>
                  </a:cxn>
                  <a:cxn ang="0">
                    <a:pos x="T2" y="T3"/>
                  </a:cxn>
                  <a:cxn ang="0">
                    <a:pos x="T4" y="T5"/>
                  </a:cxn>
                  <a:cxn ang="0">
                    <a:pos x="T6" y="T7"/>
                  </a:cxn>
                  <a:cxn ang="0">
                    <a:pos x="T8" y="T9"/>
                  </a:cxn>
                </a:cxnLst>
                <a:rect l="0" t="0" r="r" b="b"/>
                <a:pathLst>
                  <a:path w="123" h="188">
                    <a:moveTo>
                      <a:pt x="123" y="188"/>
                    </a:moveTo>
                    <a:lnTo>
                      <a:pt x="97" y="51"/>
                    </a:lnTo>
                    <a:lnTo>
                      <a:pt x="0" y="0"/>
                    </a:lnTo>
                    <a:lnTo>
                      <a:pt x="0" y="188"/>
                    </a:lnTo>
                    <a:lnTo>
                      <a:pt x="123" y="188"/>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4" name="Freeform 49"/>
              <p:cNvSpPr>
                <a:spLocks/>
              </p:cNvSpPr>
              <p:nvPr/>
            </p:nvSpPr>
            <p:spPr bwMode="auto">
              <a:xfrm>
                <a:off x="4080" y="2927"/>
                <a:ext cx="108" cy="70"/>
              </a:xfrm>
              <a:custGeom>
                <a:avLst/>
                <a:gdLst>
                  <a:gd name="T0" fmla="*/ 108 w 108"/>
                  <a:gd name="T1" fmla="*/ 45 h 70"/>
                  <a:gd name="T2" fmla="*/ 94 w 108"/>
                  <a:gd name="T3" fmla="*/ 70 h 70"/>
                  <a:gd name="T4" fmla="*/ 0 w 108"/>
                  <a:gd name="T5" fmla="*/ 22 h 70"/>
                  <a:gd name="T6" fmla="*/ 13 w 108"/>
                  <a:gd name="T7" fmla="*/ 0 h 70"/>
                  <a:gd name="T8" fmla="*/ 108 w 108"/>
                  <a:gd name="T9" fmla="*/ 45 h 70"/>
                </a:gdLst>
                <a:ahLst/>
                <a:cxnLst>
                  <a:cxn ang="0">
                    <a:pos x="T0" y="T1"/>
                  </a:cxn>
                  <a:cxn ang="0">
                    <a:pos x="T2" y="T3"/>
                  </a:cxn>
                  <a:cxn ang="0">
                    <a:pos x="T4" y="T5"/>
                  </a:cxn>
                  <a:cxn ang="0">
                    <a:pos x="T6" y="T7"/>
                  </a:cxn>
                  <a:cxn ang="0">
                    <a:pos x="T8" y="T9"/>
                  </a:cxn>
                </a:cxnLst>
                <a:rect l="0" t="0" r="r" b="b"/>
                <a:pathLst>
                  <a:path w="108" h="70">
                    <a:moveTo>
                      <a:pt x="108" y="45"/>
                    </a:moveTo>
                    <a:lnTo>
                      <a:pt x="94" y="70"/>
                    </a:lnTo>
                    <a:lnTo>
                      <a:pt x="0" y="22"/>
                    </a:lnTo>
                    <a:lnTo>
                      <a:pt x="13" y="0"/>
                    </a:lnTo>
                    <a:lnTo>
                      <a:pt x="10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5" name="Freeform 50"/>
              <p:cNvSpPr>
                <a:spLocks/>
              </p:cNvSpPr>
              <p:nvPr/>
            </p:nvSpPr>
            <p:spPr bwMode="auto">
              <a:xfrm>
                <a:off x="3439" y="2857"/>
                <a:ext cx="142" cy="278"/>
              </a:xfrm>
              <a:custGeom>
                <a:avLst/>
                <a:gdLst>
                  <a:gd name="T0" fmla="*/ 98 w 146"/>
                  <a:gd name="T1" fmla="*/ 288 h 288"/>
                  <a:gd name="T2" fmla="*/ 146 w 146"/>
                  <a:gd name="T3" fmla="*/ 222 h 288"/>
                  <a:gd name="T4" fmla="*/ 146 w 146"/>
                  <a:gd name="T5" fmla="*/ 122 h 288"/>
                  <a:gd name="T6" fmla="*/ 122 w 146"/>
                  <a:gd name="T7" fmla="*/ 143 h 288"/>
                  <a:gd name="T8" fmla="*/ 122 w 146"/>
                  <a:gd name="T9" fmla="*/ 195 h 288"/>
                  <a:gd name="T10" fmla="*/ 101 w 146"/>
                  <a:gd name="T11" fmla="*/ 211 h 288"/>
                  <a:gd name="T12" fmla="*/ 88 w 146"/>
                  <a:gd name="T13" fmla="*/ 166 h 288"/>
                  <a:gd name="T14" fmla="*/ 101 w 146"/>
                  <a:gd name="T15" fmla="*/ 106 h 288"/>
                  <a:gd name="T16" fmla="*/ 120 w 146"/>
                  <a:gd name="T17" fmla="*/ 108 h 288"/>
                  <a:gd name="T18" fmla="*/ 141 w 146"/>
                  <a:gd name="T19" fmla="*/ 90 h 288"/>
                  <a:gd name="T20" fmla="*/ 93 w 146"/>
                  <a:gd name="T21" fmla="*/ 82 h 288"/>
                  <a:gd name="T22" fmla="*/ 69 w 146"/>
                  <a:gd name="T23" fmla="*/ 137 h 288"/>
                  <a:gd name="T24" fmla="*/ 85 w 146"/>
                  <a:gd name="T25" fmla="*/ 90 h 288"/>
                  <a:gd name="T26" fmla="*/ 120 w 146"/>
                  <a:gd name="T27" fmla="*/ 35 h 288"/>
                  <a:gd name="T28" fmla="*/ 114 w 146"/>
                  <a:gd name="T29" fmla="*/ 8 h 288"/>
                  <a:gd name="T30" fmla="*/ 64 w 146"/>
                  <a:gd name="T31" fmla="*/ 85 h 288"/>
                  <a:gd name="T32" fmla="*/ 51 w 146"/>
                  <a:gd name="T33" fmla="*/ 132 h 288"/>
                  <a:gd name="T34" fmla="*/ 56 w 146"/>
                  <a:gd name="T35" fmla="*/ 90 h 288"/>
                  <a:gd name="T36" fmla="*/ 88 w 146"/>
                  <a:gd name="T37" fmla="*/ 27 h 288"/>
                  <a:gd name="T38" fmla="*/ 77 w 146"/>
                  <a:gd name="T39" fmla="*/ 0 h 288"/>
                  <a:gd name="T40" fmla="*/ 38 w 146"/>
                  <a:gd name="T41" fmla="*/ 87 h 288"/>
                  <a:gd name="T42" fmla="*/ 38 w 146"/>
                  <a:gd name="T43" fmla="*/ 87 h 288"/>
                  <a:gd name="T44" fmla="*/ 32 w 146"/>
                  <a:gd name="T45" fmla="*/ 124 h 288"/>
                  <a:gd name="T46" fmla="*/ 27 w 146"/>
                  <a:gd name="T47" fmla="*/ 103 h 288"/>
                  <a:gd name="T48" fmla="*/ 40 w 146"/>
                  <a:gd name="T49" fmla="*/ 66 h 288"/>
                  <a:gd name="T50" fmla="*/ 27 w 146"/>
                  <a:gd name="T51" fmla="*/ 40 h 288"/>
                  <a:gd name="T52" fmla="*/ 6 w 146"/>
                  <a:gd name="T53" fmla="*/ 108 h 288"/>
                  <a:gd name="T54" fmla="*/ 6 w 146"/>
                  <a:gd name="T55" fmla="*/ 108 h 288"/>
                  <a:gd name="T56" fmla="*/ 40 w 146"/>
                  <a:gd name="T57" fmla="*/ 235 h 288"/>
                  <a:gd name="T58" fmla="*/ 0 w 146"/>
                  <a:gd name="T59" fmla="*/ 288 h 288"/>
                  <a:gd name="T60" fmla="*/ 98 w 146"/>
                  <a:gd name="T6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88">
                    <a:moveTo>
                      <a:pt x="98" y="288"/>
                    </a:moveTo>
                    <a:cubicBezTo>
                      <a:pt x="146" y="222"/>
                      <a:pt x="146" y="222"/>
                      <a:pt x="146" y="222"/>
                    </a:cubicBezTo>
                    <a:cubicBezTo>
                      <a:pt x="146" y="122"/>
                      <a:pt x="146" y="122"/>
                      <a:pt x="146" y="122"/>
                    </a:cubicBezTo>
                    <a:cubicBezTo>
                      <a:pt x="135" y="122"/>
                      <a:pt x="122" y="130"/>
                      <a:pt x="122" y="143"/>
                    </a:cubicBezTo>
                    <a:cubicBezTo>
                      <a:pt x="122" y="195"/>
                      <a:pt x="122" y="195"/>
                      <a:pt x="122" y="195"/>
                    </a:cubicBezTo>
                    <a:cubicBezTo>
                      <a:pt x="122" y="195"/>
                      <a:pt x="114" y="201"/>
                      <a:pt x="101" y="211"/>
                    </a:cubicBezTo>
                    <a:cubicBezTo>
                      <a:pt x="77" y="198"/>
                      <a:pt x="88" y="166"/>
                      <a:pt x="88" y="166"/>
                    </a:cubicBezTo>
                    <a:cubicBezTo>
                      <a:pt x="101" y="106"/>
                      <a:pt x="101" y="106"/>
                      <a:pt x="101" y="106"/>
                    </a:cubicBezTo>
                    <a:cubicBezTo>
                      <a:pt x="120" y="108"/>
                      <a:pt x="120" y="108"/>
                      <a:pt x="120" y="108"/>
                    </a:cubicBezTo>
                    <a:cubicBezTo>
                      <a:pt x="130" y="108"/>
                      <a:pt x="138" y="101"/>
                      <a:pt x="141" y="90"/>
                    </a:cubicBezTo>
                    <a:cubicBezTo>
                      <a:pt x="93" y="82"/>
                      <a:pt x="93" y="82"/>
                      <a:pt x="93" y="82"/>
                    </a:cubicBezTo>
                    <a:cubicBezTo>
                      <a:pt x="69" y="137"/>
                      <a:pt x="69" y="137"/>
                      <a:pt x="69" y="137"/>
                    </a:cubicBezTo>
                    <a:cubicBezTo>
                      <a:pt x="85" y="90"/>
                      <a:pt x="85" y="90"/>
                      <a:pt x="85" y="90"/>
                    </a:cubicBezTo>
                    <a:cubicBezTo>
                      <a:pt x="120" y="35"/>
                      <a:pt x="120" y="35"/>
                      <a:pt x="120" y="35"/>
                    </a:cubicBezTo>
                    <a:cubicBezTo>
                      <a:pt x="125" y="27"/>
                      <a:pt x="125" y="14"/>
                      <a:pt x="114" y="8"/>
                    </a:cubicBezTo>
                    <a:cubicBezTo>
                      <a:pt x="64" y="85"/>
                      <a:pt x="64" y="85"/>
                      <a:pt x="64" y="85"/>
                    </a:cubicBezTo>
                    <a:cubicBezTo>
                      <a:pt x="51" y="132"/>
                      <a:pt x="51" y="132"/>
                      <a:pt x="51" y="132"/>
                    </a:cubicBezTo>
                    <a:cubicBezTo>
                      <a:pt x="56" y="90"/>
                      <a:pt x="56" y="90"/>
                      <a:pt x="56" y="90"/>
                    </a:cubicBezTo>
                    <a:cubicBezTo>
                      <a:pt x="88" y="27"/>
                      <a:pt x="88" y="27"/>
                      <a:pt x="88" y="27"/>
                    </a:cubicBezTo>
                    <a:cubicBezTo>
                      <a:pt x="90" y="19"/>
                      <a:pt x="88" y="6"/>
                      <a:pt x="77" y="0"/>
                    </a:cubicBezTo>
                    <a:cubicBezTo>
                      <a:pt x="38" y="87"/>
                      <a:pt x="38" y="87"/>
                      <a:pt x="38" y="87"/>
                    </a:cubicBezTo>
                    <a:cubicBezTo>
                      <a:pt x="38" y="87"/>
                      <a:pt x="38" y="87"/>
                      <a:pt x="38" y="87"/>
                    </a:cubicBezTo>
                    <a:cubicBezTo>
                      <a:pt x="32" y="124"/>
                      <a:pt x="32" y="124"/>
                      <a:pt x="32" y="124"/>
                    </a:cubicBezTo>
                    <a:cubicBezTo>
                      <a:pt x="27" y="103"/>
                      <a:pt x="27" y="103"/>
                      <a:pt x="27" y="103"/>
                    </a:cubicBezTo>
                    <a:cubicBezTo>
                      <a:pt x="40" y="66"/>
                      <a:pt x="40" y="66"/>
                      <a:pt x="40" y="66"/>
                    </a:cubicBezTo>
                    <a:cubicBezTo>
                      <a:pt x="43" y="56"/>
                      <a:pt x="38" y="45"/>
                      <a:pt x="27" y="40"/>
                    </a:cubicBezTo>
                    <a:cubicBezTo>
                      <a:pt x="6" y="108"/>
                      <a:pt x="6" y="108"/>
                      <a:pt x="6" y="108"/>
                    </a:cubicBezTo>
                    <a:cubicBezTo>
                      <a:pt x="6" y="108"/>
                      <a:pt x="6" y="108"/>
                      <a:pt x="6" y="108"/>
                    </a:cubicBezTo>
                    <a:cubicBezTo>
                      <a:pt x="40" y="235"/>
                      <a:pt x="40" y="235"/>
                      <a:pt x="40" y="235"/>
                    </a:cubicBezTo>
                    <a:cubicBezTo>
                      <a:pt x="0" y="288"/>
                      <a:pt x="0" y="288"/>
                      <a:pt x="0" y="288"/>
                    </a:cubicBezTo>
                    <a:lnTo>
                      <a:pt x="98" y="288"/>
                    </a:lnTo>
                    <a:close/>
                  </a:path>
                </a:pathLst>
              </a:custGeom>
              <a:solidFill>
                <a:srgbClr val="D8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6" name="Freeform 51"/>
              <p:cNvSpPr>
                <a:spLocks/>
              </p:cNvSpPr>
              <p:nvPr/>
            </p:nvSpPr>
            <p:spPr bwMode="auto">
              <a:xfrm>
                <a:off x="3470" y="2957"/>
                <a:ext cx="24" cy="10"/>
              </a:xfrm>
              <a:custGeom>
                <a:avLst/>
                <a:gdLst>
                  <a:gd name="T0" fmla="*/ 0 w 24"/>
                  <a:gd name="T1" fmla="*/ 0 h 10"/>
                  <a:gd name="T2" fmla="*/ 24 w 24"/>
                  <a:gd name="T3" fmla="*/ 0 h 10"/>
                  <a:gd name="T4" fmla="*/ 24 w 24"/>
                  <a:gd name="T5" fmla="*/ 10 h 10"/>
                  <a:gd name="T6" fmla="*/ 0 w 24"/>
                  <a:gd name="T7" fmla="*/ 7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24" y="0"/>
                    </a:lnTo>
                    <a:lnTo>
                      <a:pt x="24" y="10"/>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7" name="Freeform 53"/>
              <p:cNvSpPr>
                <a:spLocks/>
              </p:cNvSpPr>
              <p:nvPr/>
            </p:nvSpPr>
            <p:spPr bwMode="auto">
              <a:xfrm>
                <a:off x="4414" y="1916"/>
                <a:ext cx="25" cy="21"/>
              </a:xfrm>
              <a:custGeom>
                <a:avLst/>
                <a:gdLst>
                  <a:gd name="T0" fmla="*/ 25 w 25"/>
                  <a:gd name="T1" fmla="*/ 13 h 21"/>
                  <a:gd name="T2" fmla="*/ 5 w 25"/>
                  <a:gd name="T3" fmla="*/ 0 h 21"/>
                  <a:gd name="T4" fmla="*/ 0 w 25"/>
                  <a:gd name="T5" fmla="*/ 8 h 21"/>
                  <a:gd name="T6" fmla="*/ 20 w 25"/>
                  <a:gd name="T7" fmla="*/ 21 h 21"/>
                  <a:gd name="T8" fmla="*/ 25 w 25"/>
                  <a:gd name="T9" fmla="*/ 13 h 21"/>
                </a:gdLst>
                <a:ahLst/>
                <a:cxnLst>
                  <a:cxn ang="0">
                    <a:pos x="T0" y="T1"/>
                  </a:cxn>
                  <a:cxn ang="0">
                    <a:pos x="T2" y="T3"/>
                  </a:cxn>
                  <a:cxn ang="0">
                    <a:pos x="T4" y="T5"/>
                  </a:cxn>
                  <a:cxn ang="0">
                    <a:pos x="T6" y="T7"/>
                  </a:cxn>
                  <a:cxn ang="0">
                    <a:pos x="T8" y="T9"/>
                  </a:cxn>
                </a:cxnLst>
                <a:rect l="0" t="0" r="r" b="b"/>
                <a:pathLst>
                  <a:path w="25" h="21">
                    <a:moveTo>
                      <a:pt x="25" y="13"/>
                    </a:moveTo>
                    <a:lnTo>
                      <a:pt x="5" y="0"/>
                    </a:lnTo>
                    <a:lnTo>
                      <a:pt x="0" y="8"/>
                    </a:lnTo>
                    <a:lnTo>
                      <a:pt x="20" y="2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8" name="Freeform 54"/>
              <p:cNvSpPr>
                <a:spLocks noEditPoints="1"/>
              </p:cNvSpPr>
              <p:nvPr/>
            </p:nvSpPr>
            <p:spPr bwMode="auto">
              <a:xfrm>
                <a:off x="4272" y="2077"/>
                <a:ext cx="96" cy="18"/>
              </a:xfrm>
              <a:custGeom>
                <a:avLst/>
                <a:gdLst>
                  <a:gd name="T0" fmla="*/ 98 w 98"/>
                  <a:gd name="T1" fmla="*/ 11 h 19"/>
                  <a:gd name="T2" fmla="*/ 87 w 98"/>
                  <a:gd name="T3" fmla="*/ 0 h 19"/>
                  <a:gd name="T4" fmla="*/ 77 w 98"/>
                  <a:gd name="T5" fmla="*/ 11 h 19"/>
                  <a:gd name="T6" fmla="*/ 87 w 98"/>
                  <a:gd name="T7" fmla="*/ 19 h 19"/>
                  <a:gd name="T8" fmla="*/ 98 w 98"/>
                  <a:gd name="T9" fmla="*/ 11 h 19"/>
                  <a:gd name="T10" fmla="*/ 77 w 98"/>
                  <a:gd name="T11" fmla="*/ 11 h 19"/>
                  <a:gd name="T12" fmla="*/ 69 w 98"/>
                  <a:gd name="T13" fmla="*/ 0 h 19"/>
                  <a:gd name="T14" fmla="*/ 58 w 98"/>
                  <a:gd name="T15" fmla="*/ 11 h 19"/>
                  <a:gd name="T16" fmla="*/ 69 w 98"/>
                  <a:gd name="T17" fmla="*/ 19 h 19"/>
                  <a:gd name="T18" fmla="*/ 77 w 98"/>
                  <a:gd name="T19" fmla="*/ 11 h 19"/>
                  <a:gd name="T20" fmla="*/ 58 w 98"/>
                  <a:gd name="T21" fmla="*/ 11 h 19"/>
                  <a:gd name="T22" fmla="*/ 48 w 98"/>
                  <a:gd name="T23" fmla="*/ 0 h 19"/>
                  <a:gd name="T24" fmla="*/ 40 w 98"/>
                  <a:gd name="T25" fmla="*/ 11 h 19"/>
                  <a:gd name="T26" fmla="*/ 48 w 98"/>
                  <a:gd name="T27" fmla="*/ 19 h 19"/>
                  <a:gd name="T28" fmla="*/ 58 w 98"/>
                  <a:gd name="T29" fmla="*/ 11 h 19"/>
                  <a:gd name="T30" fmla="*/ 40 w 98"/>
                  <a:gd name="T31" fmla="*/ 11 h 19"/>
                  <a:gd name="T32" fmla="*/ 29 w 98"/>
                  <a:gd name="T33" fmla="*/ 0 h 19"/>
                  <a:gd name="T34" fmla="*/ 19 w 98"/>
                  <a:gd name="T35" fmla="*/ 11 h 19"/>
                  <a:gd name="T36" fmla="*/ 29 w 98"/>
                  <a:gd name="T37" fmla="*/ 19 h 19"/>
                  <a:gd name="T38" fmla="*/ 40 w 98"/>
                  <a:gd name="T39" fmla="*/ 11 h 19"/>
                  <a:gd name="T40" fmla="*/ 19 w 98"/>
                  <a:gd name="T41" fmla="*/ 11 h 19"/>
                  <a:gd name="T42" fmla="*/ 11 w 98"/>
                  <a:gd name="T43" fmla="*/ 0 h 19"/>
                  <a:gd name="T44" fmla="*/ 0 w 98"/>
                  <a:gd name="T45" fmla="*/ 8 h 19"/>
                  <a:gd name="T46" fmla="*/ 8 w 98"/>
                  <a:gd name="T47" fmla="*/ 19 h 19"/>
                  <a:gd name="T48" fmla="*/ 19 w 98"/>
                  <a:gd name="T4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9">
                    <a:moveTo>
                      <a:pt x="98" y="11"/>
                    </a:moveTo>
                    <a:cubicBezTo>
                      <a:pt x="98" y="5"/>
                      <a:pt x="93" y="0"/>
                      <a:pt x="87" y="0"/>
                    </a:cubicBezTo>
                    <a:cubicBezTo>
                      <a:pt x="82" y="0"/>
                      <a:pt x="77" y="5"/>
                      <a:pt x="77" y="11"/>
                    </a:cubicBezTo>
                    <a:cubicBezTo>
                      <a:pt x="77" y="16"/>
                      <a:pt x="82" y="19"/>
                      <a:pt x="87" y="19"/>
                    </a:cubicBezTo>
                    <a:cubicBezTo>
                      <a:pt x="93" y="19"/>
                      <a:pt x="98" y="16"/>
                      <a:pt x="98" y="11"/>
                    </a:cubicBezTo>
                    <a:close/>
                    <a:moveTo>
                      <a:pt x="77" y="11"/>
                    </a:moveTo>
                    <a:cubicBezTo>
                      <a:pt x="77" y="5"/>
                      <a:pt x="74" y="0"/>
                      <a:pt x="69" y="0"/>
                    </a:cubicBezTo>
                    <a:cubicBezTo>
                      <a:pt x="64" y="0"/>
                      <a:pt x="58" y="5"/>
                      <a:pt x="58" y="11"/>
                    </a:cubicBezTo>
                    <a:cubicBezTo>
                      <a:pt x="58" y="16"/>
                      <a:pt x="64" y="19"/>
                      <a:pt x="69" y="19"/>
                    </a:cubicBezTo>
                    <a:cubicBezTo>
                      <a:pt x="74" y="19"/>
                      <a:pt x="77" y="16"/>
                      <a:pt x="77" y="11"/>
                    </a:cubicBezTo>
                    <a:close/>
                    <a:moveTo>
                      <a:pt x="58" y="11"/>
                    </a:moveTo>
                    <a:cubicBezTo>
                      <a:pt x="58" y="5"/>
                      <a:pt x="53" y="0"/>
                      <a:pt x="48" y="0"/>
                    </a:cubicBezTo>
                    <a:cubicBezTo>
                      <a:pt x="42" y="0"/>
                      <a:pt x="40" y="5"/>
                      <a:pt x="40" y="11"/>
                    </a:cubicBezTo>
                    <a:cubicBezTo>
                      <a:pt x="40" y="16"/>
                      <a:pt x="42" y="19"/>
                      <a:pt x="48" y="19"/>
                    </a:cubicBezTo>
                    <a:cubicBezTo>
                      <a:pt x="53" y="19"/>
                      <a:pt x="58" y="16"/>
                      <a:pt x="58" y="11"/>
                    </a:cubicBezTo>
                    <a:close/>
                    <a:moveTo>
                      <a:pt x="40" y="11"/>
                    </a:moveTo>
                    <a:cubicBezTo>
                      <a:pt x="40" y="5"/>
                      <a:pt x="34" y="0"/>
                      <a:pt x="29" y="0"/>
                    </a:cubicBezTo>
                    <a:cubicBezTo>
                      <a:pt x="24" y="0"/>
                      <a:pt x="19" y="5"/>
                      <a:pt x="19" y="11"/>
                    </a:cubicBezTo>
                    <a:cubicBezTo>
                      <a:pt x="19" y="16"/>
                      <a:pt x="24" y="19"/>
                      <a:pt x="29" y="19"/>
                    </a:cubicBezTo>
                    <a:cubicBezTo>
                      <a:pt x="34" y="19"/>
                      <a:pt x="40" y="16"/>
                      <a:pt x="40" y="11"/>
                    </a:cubicBezTo>
                    <a:close/>
                    <a:moveTo>
                      <a:pt x="19" y="11"/>
                    </a:moveTo>
                    <a:cubicBezTo>
                      <a:pt x="19" y="5"/>
                      <a:pt x="16" y="0"/>
                      <a:pt x="11" y="0"/>
                    </a:cubicBezTo>
                    <a:cubicBezTo>
                      <a:pt x="5" y="0"/>
                      <a:pt x="0" y="3"/>
                      <a:pt x="0" y="8"/>
                    </a:cubicBezTo>
                    <a:cubicBezTo>
                      <a:pt x="0" y="16"/>
                      <a:pt x="3" y="19"/>
                      <a:pt x="8" y="19"/>
                    </a:cubicBezTo>
                    <a:cubicBezTo>
                      <a:pt x="16" y="19"/>
                      <a:pt x="19" y="16"/>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9" name="Freeform 55"/>
              <p:cNvSpPr>
                <a:spLocks/>
              </p:cNvSpPr>
              <p:nvPr/>
            </p:nvSpPr>
            <p:spPr bwMode="auto">
              <a:xfrm>
                <a:off x="4280" y="2122"/>
                <a:ext cx="142" cy="354"/>
              </a:xfrm>
              <a:custGeom>
                <a:avLst/>
                <a:gdLst>
                  <a:gd name="T0" fmla="*/ 82 w 146"/>
                  <a:gd name="T1" fmla="*/ 0 h 367"/>
                  <a:gd name="T2" fmla="*/ 0 w 146"/>
                  <a:gd name="T3" fmla="*/ 0 h 367"/>
                  <a:gd name="T4" fmla="*/ 0 w 146"/>
                  <a:gd name="T5" fmla="*/ 201 h 367"/>
                  <a:gd name="T6" fmla="*/ 0 w 146"/>
                  <a:gd name="T7" fmla="*/ 367 h 367"/>
                  <a:gd name="T8" fmla="*/ 122 w 146"/>
                  <a:gd name="T9" fmla="*/ 367 h 367"/>
                  <a:gd name="T10" fmla="*/ 146 w 146"/>
                  <a:gd name="T11" fmla="*/ 359 h 367"/>
                  <a:gd name="T12" fmla="*/ 82 w 146"/>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46" h="367">
                    <a:moveTo>
                      <a:pt x="82" y="0"/>
                    </a:moveTo>
                    <a:cubicBezTo>
                      <a:pt x="0" y="0"/>
                      <a:pt x="0" y="0"/>
                      <a:pt x="0" y="0"/>
                    </a:cubicBezTo>
                    <a:cubicBezTo>
                      <a:pt x="0" y="201"/>
                      <a:pt x="0" y="201"/>
                      <a:pt x="0" y="201"/>
                    </a:cubicBezTo>
                    <a:cubicBezTo>
                      <a:pt x="0" y="367"/>
                      <a:pt x="0" y="367"/>
                      <a:pt x="0" y="367"/>
                    </a:cubicBezTo>
                    <a:cubicBezTo>
                      <a:pt x="122" y="367"/>
                      <a:pt x="122" y="367"/>
                      <a:pt x="122" y="367"/>
                    </a:cubicBezTo>
                    <a:cubicBezTo>
                      <a:pt x="122" y="367"/>
                      <a:pt x="135" y="367"/>
                      <a:pt x="146" y="359"/>
                    </a:cubicBezTo>
                    <a:lnTo>
                      <a:pt x="82"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0" name="Freeform 57"/>
              <p:cNvSpPr>
                <a:spLocks/>
              </p:cNvSpPr>
              <p:nvPr/>
            </p:nvSpPr>
            <p:spPr bwMode="auto">
              <a:xfrm>
                <a:off x="3548" y="1700"/>
                <a:ext cx="108" cy="160"/>
              </a:xfrm>
              <a:custGeom>
                <a:avLst/>
                <a:gdLst>
                  <a:gd name="T0" fmla="*/ 0 w 108"/>
                  <a:gd name="T1" fmla="*/ 0 h 160"/>
                  <a:gd name="T2" fmla="*/ 0 w 108"/>
                  <a:gd name="T3" fmla="*/ 160 h 160"/>
                  <a:gd name="T4" fmla="*/ 80 w 108"/>
                  <a:gd name="T5" fmla="*/ 160 h 160"/>
                  <a:gd name="T6" fmla="*/ 108 w 108"/>
                  <a:gd name="T7" fmla="*/ 0 h 160"/>
                  <a:gd name="T8" fmla="*/ 0 w 108"/>
                  <a:gd name="T9" fmla="*/ 0 h 160"/>
                </a:gdLst>
                <a:ahLst/>
                <a:cxnLst>
                  <a:cxn ang="0">
                    <a:pos x="T0" y="T1"/>
                  </a:cxn>
                  <a:cxn ang="0">
                    <a:pos x="T2" y="T3"/>
                  </a:cxn>
                  <a:cxn ang="0">
                    <a:pos x="T4" y="T5"/>
                  </a:cxn>
                  <a:cxn ang="0">
                    <a:pos x="T6" y="T7"/>
                  </a:cxn>
                  <a:cxn ang="0">
                    <a:pos x="T8" y="T9"/>
                  </a:cxn>
                </a:cxnLst>
                <a:rect l="0" t="0" r="r" b="b"/>
                <a:pathLst>
                  <a:path w="108" h="160">
                    <a:moveTo>
                      <a:pt x="0" y="0"/>
                    </a:moveTo>
                    <a:lnTo>
                      <a:pt x="0" y="160"/>
                    </a:lnTo>
                    <a:lnTo>
                      <a:pt x="80" y="160"/>
                    </a:lnTo>
                    <a:lnTo>
                      <a:pt x="108" y="0"/>
                    </a:lnTo>
                    <a:lnTo>
                      <a:pt x="0"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1" name="Freeform 58"/>
              <p:cNvSpPr>
                <a:spLocks/>
              </p:cNvSpPr>
              <p:nvPr/>
            </p:nvSpPr>
            <p:spPr bwMode="auto">
              <a:xfrm>
                <a:off x="3681" y="2046"/>
                <a:ext cx="26" cy="20"/>
              </a:xfrm>
              <a:custGeom>
                <a:avLst/>
                <a:gdLst>
                  <a:gd name="T0" fmla="*/ 26 w 26"/>
                  <a:gd name="T1" fmla="*/ 7 h 20"/>
                  <a:gd name="T2" fmla="*/ 6 w 26"/>
                  <a:gd name="T3" fmla="*/ 20 h 20"/>
                  <a:gd name="T4" fmla="*/ 0 w 26"/>
                  <a:gd name="T5" fmla="*/ 13 h 20"/>
                  <a:gd name="T6" fmla="*/ 21 w 26"/>
                  <a:gd name="T7" fmla="*/ 0 h 20"/>
                  <a:gd name="T8" fmla="*/ 26 w 26"/>
                  <a:gd name="T9" fmla="*/ 7 h 20"/>
                </a:gdLst>
                <a:ahLst/>
                <a:cxnLst>
                  <a:cxn ang="0">
                    <a:pos x="T0" y="T1"/>
                  </a:cxn>
                  <a:cxn ang="0">
                    <a:pos x="T2" y="T3"/>
                  </a:cxn>
                  <a:cxn ang="0">
                    <a:pos x="T4" y="T5"/>
                  </a:cxn>
                  <a:cxn ang="0">
                    <a:pos x="T6" y="T7"/>
                  </a:cxn>
                  <a:cxn ang="0">
                    <a:pos x="T8" y="T9"/>
                  </a:cxn>
                </a:cxnLst>
                <a:rect l="0" t="0" r="r" b="b"/>
                <a:pathLst>
                  <a:path w="26" h="20">
                    <a:moveTo>
                      <a:pt x="26" y="7"/>
                    </a:moveTo>
                    <a:lnTo>
                      <a:pt x="6" y="20"/>
                    </a:lnTo>
                    <a:lnTo>
                      <a:pt x="0" y="13"/>
                    </a:lnTo>
                    <a:lnTo>
                      <a:pt x="21" y="0"/>
                    </a:ln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2" name="Freeform 59"/>
              <p:cNvSpPr>
                <a:spLocks noEditPoints="1"/>
              </p:cNvSpPr>
              <p:nvPr/>
            </p:nvSpPr>
            <p:spPr bwMode="auto">
              <a:xfrm>
                <a:off x="3540" y="1885"/>
                <a:ext cx="95" cy="21"/>
              </a:xfrm>
              <a:custGeom>
                <a:avLst/>
                <a:gdLst>
                  <a:gd name="T0" fmla="*/ 98 w 98"/>
                  <a:gd name="T1" fmla="*/ 11 h 21"/>
                  <a:gd name="T2" fmla="*/ 87 w 98"/>
                  <a:gd name="T3" fmla="*/ 3 h 21"/>
                  <a:gd name="T4" fmla="*/ 76 w 98"/>
                  <a:gd name="T5" fmla="*/ 11 h 21"/>
                  <a:gd name="T6" fmla="*/ 87 w 98"/>
                  <a:gd name="T7" fmla="*/ 21 h 21"/>
                  <a:gd name="T8" fmla="*/ 98 w 98"/>
                  <a:gd name="T9" fmla="*/ 11 h 21"/>
                  <a:gd name="T10" fmla="*/ 76 w 98"/>
                  <a:gd name="T11" fmla="*/ 11 h 21"/>
                  <a:gd name="T12" fmla="*/ 68 w 98"/>
                  <a:gd name="T13" fmla="*/ 3 h 21"/>
                  <a:gd name="T14" fmla="*/ 58 w 98"/>
                  <a:gd name="T15" fmla="*/ 11 h 21"/>
                  <a:gd name="T16" fmla="*/ 68 w 98"/>
                  <a:gd name="T17" fmla="*/ 21 h 21"/>
                  <a:gd name="T18" fmla="*/ 76 w 98"/>
                  <a:gd name="T19" fmla="*/ 11 h 21"/>
                  <a:gd name="T20" fmla="*/ 58 w 98"/>
                  <a:gd name="T21" fmla="*/ 11 h 21"/>
                  <a:gd name="T22" fmla="*/ 47 w 98"/>
                  <a:gd name="T23" fmla="*/ 3 h 21"/>
                  <a:gd name="T24" fmla="*/ 39 w 98"/>
                  <a:gd name="T25" fmla="*/ 11 h 21"/>
                  <a:gd name="T26" fmla="*/ 47 w 98"/>
                  <a:gd name="T27" fmla="*/ 21 h 21"/>
                  <a:gd name="T28" fmla="*/ 58 w 98"/>
                  <a:gd name="T29" fmla="*/ 11 h 21"/>
                  <a:gd name="T30" fmla="*/ 39 w 98"/>
                  <a:gd name="T31" fmla="*/ 11 h 21"/>
                  <a:gd name="T32" fmla="*/ 29 w 98"/>
                  <a:gd name="T33" fmla="*/ 3 h 21"/>
                  <a:gd name="T34" fmla="*/ 18 w 98"/>
                  <a:gd name="T35" fmla="*/ 11 h 21"/>
                  <a:gd name="T36" fmla="*/ 29 w 98"/>
                  <a:gd name="T37" fmla="*/ 21 h 21"/>
                  <a:gd name="T38" fmla="*/ 39 w 98"/>
                  <a:gd name="T39" fmla="*/ 11 h 21"/>
                  <a:gd name="T40" fmla="*/ 18 w 98"/>
                  <a:gd name="T41" fmla="*/ 11 h 21"/>
                  <a:gd name="T42" fmla="*/ 10 w 98"/>
                  <a:gd name="T43" fmla="*/ 3 h 21"/>
                  <a:gd name="T44" fmla="*/ 0 w 98"/>
                  <a:gd name="T45" fmla="*/ 11 h 21"/>
                  <a:gd name="T46" fmla="*/ 10 w 98"/>
                  <a:gd name="T47" fmla="*/ 21 h 21"/>
                  <a:gd name="T48" fmla="*/ 18 w 98"/>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21">
                    <a:moveTo>
                      <a:pt x="98" y="11"/>
                    </a:moveTo>
                    <a:cubicBezTo>
                      <a:pt x="98" y="6"/>
                      <a:pt x="92" y="0"/>
                      <a:pt x="87" y="3"/>
                    </a:cubicBezTo>
                    <a:cubicBezTo>
                      <a:pt x="82" y="3"/>
                      <a:pt x="76" y="6"/>
                      <a:pt x="76" y="11"/>
                    </a:cubicBezTo>
                    <a:cubicBezTo>
                      <a:pt x="76" y="16"/>
                      <a:pt x="82" y="21"/>
                      <a:pt x="87" y="21"/>
                    </a:cubicBezTo>
                    <a:cubicBezTo>
                      <a:pt x="92" y="21"/>
                      <a:pt x="98" y="16"/>
                      <a:pt x="98" y="11"/>
                    </a:cubicBezTo>
                    <a:close/>
                    <a:moveTo>
                      <a:pt x="76" y="11"/>
                    </a:moveTo>
                    <a:cubicBezTo>
                      <a:pt x="76" y="6"/>
                      <a:pt x="74" y="3"/>
                      <a:pt x="68" y="3"/>
                    </a:cubicBezTo>
                    <a:cubicBezTo>
                      <a:pt x="63" y="3"/>
                      <a:pt x="58" y="6"/>
                      <a:pt x="58" y="11"/>
                    </a:cubicBezTo>
                    <a:cubicBezTo>
                      <a:pt x="58" y="16"/>
                      <a:pt x="63" y="21"/>
                      <a:pt x="68" y="21"/>
                    </a:cubicBezTo>
                    <a:cubicBezTo>
                      <a:pt x="74" y="21"/>
                      <a:pt x="76" y="16"/>
                      <a:pt x="76" y="11"/>
                    </a:cubicBezTo>
                    <a:close/>
                    <a:moveTo>
                      <a:pt x="58" y="11"/>
                    </a:moveTo>
                    <a:cubicBezTo>
                      <a:pt x="58" y="6"/>
                      <a:pt x="53" y="3"/>
                      <a:pt x="47" y="3"/>
                    </a:cubicBezTo>
                    <a:cubicBezTo>
                      <a:pt x="42" y="3"/>
                      <a:pt x="39" y="6"/>
                      <a:pt x="39" y="11"/>
                    </a:cubicBezTo>
                    <a:cubicBezTo>
                      <a:pt x="39" y="16"/>
                      <a:pt x="42" y="21"/>
                      <a:pt x="47" y="21"/>
                    </a:cubicBezTo>
                    <a:cubicBezTo>
                      <a:pt x="53" y="21"/>
                      <a:pt x="58" y="16"/>
                      <a:pt x="58" y="11"/>
                    </a:cubicBezTo>
                    <a:close/>
                    <a:moveTo>
                      <a:pt x="39" y="11"/>
                    </a:moveTo>
                    <a:cubicBezTo>
                      <a:pt x="39" y="6"/>
                      <a:pt x="34" y="3"/>
                      <a:pt x="29" y="3"/>
                    </a:cubicBezTo>
                    <a:cubicBezTo>
                      <a:pt x="23" y="3"/>
                      <a:pt x="18" y="6"/>
                      <a:pt x="18" y="11"/>
                    </a:cubicBezTo>
                    <a:cubicBezTo>
                      <a:pt x="18" y="16"/>
                      <a:pt x="23" y="21"/>
                      <a:pt x="29" y="21"/>
                    </a:cubicBezTo>
                    <a:cubicBezTo>
                      <a:pt x="34" y="21"/>
                      <a:pt x="39" y="16"/>
                      <a:pt x="39" y="11"/>
                    </a:cubicBezTo>
                    <a:close/>
                    <a:moveTo>
                      <a:pt x="18" y="11"/>
                    </a:moveTo>
                    <a:cubicBezTo>
                      <a:pt x="18" y="6"/>
                      <a:pt x="16" y="3"/>
                      <a:pt x="10" y="3"/>
                    </a:cubicBezTo>
                    <a:cubicBezTo>
                      <a:pt x="5" y="3"/>
                      <a:pt x="0" y="6"/>
                      <a:pt x="0" y="11"/>
                    </a:cubicBezTo>
                    <a:cubicBezTo>
                      <a:pt x="0" y="19"/>
                      <a:pt x="5" y="21"/>
                      <a:pt x="10" y="21"/>
                    </a:cubicBezTo>
                    <a:cubicBezTo>
                      <a:pt x="16" y="21"/>
                      <a:pt x="18" y="16"/>
                      <a:pt x="1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3" name="Freeform 62"/>
              <p:cNvSpPr>
                <a:spLocks/>
              </p:cNvSpPr>
              <p:nvPr/>
            </p:nvSpPr>
            <p:spPr bwMode="auto">
              <a:xfrm>
                <a:off x="3563" y="2199"/>
                <a:ext cx="31" cy="56"/>
              </a:xfrm>
              <a:custGeom>
                <a:avLst/>
                <a:gdLst>
                  <a:gd name="T0" fmla="*/ 8 w 32"/>
                  <a:gd name="T1" fmla="*/ 18 h 58"/>
                  <a:gd name="T2" fmla="*/ 16 w 32"/>
                  <a:gd name="T3" fmla="*/ 58 h 58"/>
                  <a:gd name="T4" fmla="*/ 32 w 32"/>
                  <a:gd name="T5" fmla="*/ 23 h 58"/>
                  <a:gd name="T6" fmla="*/ 22 w 32"/>
                  <a:gd name="T7" fmla="*/ 0 h 58"/>
                  <a:gd name="T8" fmla="*/ 8 w 32"/>
                  <a:gd name="T9" fmla="*/ 18 h 58"/>
                </a:gdLst>
                <a:ahLst/>
                <a:cxnLst>
                  <a:cxn ang="0">
                    <a:pos x="T0" y="T1"/>
                  </a:cxn>
                  <a:cxn ang="0">
                    <a:pos x="T2" y="T3"/>
                  </a:cxn>
                  <a:cxn ang="0">
                    <a:pos x="T4" y="T5"/>
                  </a:cxn>
                  <a:cxn ang="0">
                    <a:pos x="T6" y="T7"/>
                  </a:cxn>
                  <a:cxn ang="0">
                    <a:pos x="T8" y="T9"/>
                  </a:cxn>
                </a:cxnLst>
                <a:rect l="0" t="0" r="r" b="b"/>
                <a:pathLst>
                  <a:path w="32" h="58">
                    <a:moveTo>
                      <a:pt x="8" y="18"/>
                    </a:moveTo>
                    <a:cubicBezTo>
                      <a:pt x="8" y="34"/>
                      <a:pt x="0" y="58"/>
                      <a:pt x="16" y="58"/>
                    </a:cubicBezTo>
                    <a:cubicBezTo>
                      <a:pt x="22" y="58"/>
                      <a:pt x="32" y="47"/>
                      <a:pt x="32" y="23"/>
                    </a:cubicBezTo>
                    <a:cubicBezTo>
                      <a:pt x="32" y="13"/>
                      <a:pt x="27" y="0"/>
                      <a:pt x="22" y="0"/>
                    </a:cubicBezTo>
                    <a:cubicBezTo>
                      <a:pt x="14" y="0"/>
                      <a:pt x="8" y="5"/>
                      <a:pt x="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4" name="Freeform 63"/>
              <p:cNvSpPr>
                <a:spLocks/>
              </p:cNvSpPr>
              <p:nvPr/>
            </p:nvSpPr>
            <p:spPr bwMode="auto">
              <a:xfrm>
                <a:off x="3499" y="2199"/>
                <a:ext cx="31" cy="56"/>
              </a:xfrm>
              <a:custGeom>
                <a:avLst/>
                <a:gdLst>
                  <a:gd name="T0" fmla="*/ 21 w 32"/>
                  <a:gd name="T1" fmla="*/ 18 h 58"/>
                  <a:gd name="T2" fmla="*/ 16 w 32"/>
                  <a:gd name="T3" fmla="*/ 58 h 58"/>
                  <a:gd name="T4" fmla="*/ 0 w 32"/>
                  <a:gd name="T5" fmla="*/ 23 h 58"/>
                  <a:gd name="T6" fmla="*/ 11 w 32"/>
                  <a:gd name="T7" fmla="*/ 0 h 58"/>
                  <a:gd name="T8" fmla="*/ 21 w 32"/>
                  <a:gd name="T9" fmla="*/ 18 h 58"/>
                </a:gdLst>
                <a:ahLst/>
                <a:cxnLst>
                  <a:cxn ang="0">
                    <a:pos x="T0" y="T1"/>
                  </a:cxn>
                  <a:cxn ang="0">
                    <a:pos x="T2" y="T3"/>
                  </a:cxn>
                  <a:cxn ang="0">
                    <a:pos x="T4" y="T5"/>
                  </a:cxn>
                  <a:cxn ang="0">
                    <a:pos x="T6" y="T7"/>
                  </a:cxn>
                  <a:cxn ang="0">
                    <a:pos x="T8" y="T9"/>
                  </a:cxn>
                </a:cxnLst>
                <a:rect l="0" t="0" r="r" b="b"/>
                <a:pathLst>
                  <a:path w="32" h="58">
                    <a:moveTo>
                      <a:pt x="21" y="18"/>
                    </a:moveTo>
                    <a:cubicBezTo>
                      <a:pt x="21" y="34"/>
                      <a:pt x="32" y="58"/>
                      <a:pt x="16" y="58"/>
                    </a:cubicBezTo>
                    <a:cubicBezTo>
                      <a:pt x="11" y="58"/>
                      <a:pt x="0" y="47"/>
                      <a:pt x="0" y="23"/>
                    </a:cubicBezTo>
                    <a:cubicBezTo>
                      <a:pt x="0" y="13"/>
                      <a:pt x="3" y="0"/>
                      <a:pt x="11" y="0"/>
                    </a:cubicBezTo>
                    <a:cubicBezTo>
                      <a:pt x="19" y="0"/>
                      <a:pt x="21" y="5"/>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5" name="Freeform 64"/>
              <p:cNvSpPr>
                <a:spLocks/>
              </p:cNvSpPr>
              <p:nvPr/>
            </p:nvSpPr>
            <p:spPr bwMode="auto">
              <a:xfrm>
                <a:off x="3481" y="2130"/>
                <a:ext cx="131" cy="71"/>
              </a:xfrm>
              <a:custGeom>
                <a:avLst/>
                <a:gdLst>
                  <a:gd name="T0" fmla="*/ 135 w 135"/>
                  <a:gd name="T1" fmla="*/ 72 h 74"/>
                  <a:gd name="T2" fmla="*/ 69 w 135"/>
                  <a:gd name="T3" fmla="*/ 0 h 74"/>
                  <a:gd name="T4" fmla="*/ 0 w 135"/>
                  <a:gd name="T5" fmla="*/ 72 h 74"/>
                  <a:gd name="T6" fmla="*/ 2 w 135"/>
                  <a:gd name="T7" fmla="*/ 74 h 74"/>
                  <a:gd name="T8" fmla="*/ 10 w 135"/>
                  <a:gd name="T9" fmla="*/ 74 h 74"/>
                  <a:gd name="T10" fmla="*/ 10 w 135"/>
                  <a:gd name="T11" fmla="*/ 74 h 74"/>
                  <a:gd name="T12" fmla="*/ 10 w 135"/>
                  <a:gd name="T13" fmla="*/ 72 h 74"/>
                  <a:gd name="T14" fmla="*/ 69 w 135"/>
                  <a:gd name="T15" fmla="*/ 11 h 74"/>
                  <a:gd name="T16" fmla="*/ 124 w 135"/>
                  <a:gd name="T17" fmla="*/ 72 h 74"/>
                  <a:gd name="T18" fmla="*/ 124 w 135"/>
                  <a:gd name="T19" fmla="*/ 74 h 74"/>
                  <a:gd name="T20" fmla="*/ 132 w 135"/>
                  <a:gd name="T21" fmla="*/ 74 h 74"/>
                  <a:gd name="T22" fmla="*/ 132 w 135"/>
                  <a:gd name="T23" fmla="*/ 74 h 74"/>
                  <a:gd name="T24" fmla="*/ 135 w 135"/>
                  <a:gd name="T2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74">
                    <a:moveTo>
                      <a:pt x="135" y="72"/>
                    </a:moveTo>
                    <a:cubicBezTo>
                      <a:pt x="135" y="29"/>
                      <a:pt x="108" y="0"/>
                      <a:pt x="69" y="0"/>
                    </a:cubicBezTo>
                    <a:cubicBezTo>
                      <a:pt x="26" y="0"/>
                      <a:pt x="0" y="32"/>
                      <a:pt x="0" y="72"/>
                    </a:cubicBezTo>
                    <a:cubicBezTo>
                      <a:pt x="0" y="74"/>
                      <a:pt x="0" y="74"/>
                      <a:pt x="2" y="74"/>
                    </a:cubicBezTo>
                    <a:cubicBezTo>
                      <a:pt x="10" y="74"/>
                      <a:pt x="10" y="74"/>
                      <a:pt x="10" y="74"/>
                    </a:cubicBezTo>
                    <a:cubicBezTo>
                      <a:pt x="10" y="74"/>
                      <a:pt x="10" y="74"/>
                      <a:pt x="10" y="74"/>
                    </a:cubicBezTo>
                    <a:cubicBezTo>
                      <a:pt x="10" y="74"/>
                      <a:pt x="10" y="74"/>
                      <a:pt x="10" y="72"/>
                    </a:cubicBezTo>
                    <a:cubicBezTo>
                      <a:pt x="10" y="37"/>
                      <a:pt x="32" y="11"/>
                      <a:pt x="69" y="11"/>
                    </a:cubicBezTo>
                    <a:cubicBezTo>
                      <a:pt x="106" y="11"/>
                      <a:pt x="124" y="37"/>
                      <a:pt x="124" y="72"/>
                    </a:cubicBezTo>
                    <a:cubicBezTo>
                      <a:pt x="124" y="74"/>
                      <a:pt x="124" y="74"/>
                      <a:pt x="124" y="74"/>
                    </a:cubicBezTo>
                    <a:cubicBezTo>
                      <a:pt x="132" y="74"/>
                      <a:pt x="132" y="74"/>
                      <a:pt x="132" y="74"/>
                    </a:cubicBezTo>
                    <a:cubicBezTo>
                      <a:pt x="132" y="74"/>
                      <a:pt x="132" y="74"/>
                      <a:pt x="132" y="74"/>
                    </a:cubicBezTo>
                    <a:cubicBezTo>
                      <a:pt x="135" y="74"/>
                      <a:pt x="135" y="74"/>
                      <a:pt x="13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6" name="Freeform 65"/>
              <p:cNvSpPr>
                <a:spLocks/>
              </p:cNvSpPr>
              <p:nvPr/>
            </p:nvSpPr>
            <p:spPr bwMode="auto">
              <a:xfrm>
                <a:off x="3481" y="2188"/>
                <a:ext cx="18" cy="61"/>
              </a:xfrm>
              <a:custGeom>
                <a:avLst/>
                <a:gdLst>
                  <a:gd name="T0" fmla="*/ 16 w 18"/>
                  <a:gd name="T1" fmla="*/ 63 h 63"/>
                  <a:gd name="T2" fmla="*/ 13 w 18"/>
                  <a:gd name="T3" fmla="*/ 63 h 63"/>
                  <a:gd name="T4" fmla="*/ 2 w 18"/>
                  <a:gd name="T5" fmla="*/ 3 h 63"/>
                  <a:gd name="T6" fmla="*/ 5 w 18"/>
                  <a:gd name="T7" fmla="*/ 0 h 63"/>
                  <a:gd name="T8" fmla="*/ 10 w 18"/>
                  <a:gd name="T9" fmla="*/ 3 h 63"/>
                  <a:gd name="T10" fmla="*/ 18 w 18"/>
                  <a:gd name="T11" fmla="*/ 61 h 63"/>
                  <a:gd name="T12" fmla="*/ 16 w 18"/>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8" h="63">
                    <a:moveTo>
                      <a:pt x="16" y="63"/>
                    </a:moveTo>
                    <a:cubicBezTo>
                      <a:pt x="13" y="63"/>
                      <a:pt x="13" y="63"/>
                      <a:pt x="13" y="63"/>
                    </a:cubicBezTo>
                    <a:cubicBezTo>
                      <a:pt x="0" y="34"/>
                      <a:pt x="2" y="5"/>
                      <a:pt x="2" y="3"/>
                    </a:cubicBezTo>
                    <a:cubicBezTo>
                      <a:pt x="5" y="0"/>
                      <a:pt x="5" y="0"/>
                      <a:pt x="5" y="0"/>
                    </a:cubicBezTo>
                    <a:cubicBezTo>
                      <a:pt x="8" y="0"/>
                      <a:pt x="10" y="3"/>
                      <a:pt x="10" y="3"/>
                    </a:cubicBezTo>
                    <a:cubicBezTo>
                      <a:pt x="8" y="5"/>
                      <a:pt x="5" y="34"/>
                      <a:pt x="18" y="61"/>
                    </a:cubicBezTo>
                    <a:cubicBezTo>
                      <a:pt x="18" y="61"/>
                      <a:pt x="18" y="63"/>
                      <a:pt x="1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7" name="Freeform 66"/>
              <p:cNvSpPr>
                <a:spLocks/>
              </p:cNvSpPr>
              <p:nvPr/>
            </p:nvSpPr>
            <p:spPr bwMode="auto">
              <a:xfrm>
                <a:off x="3594" y="2188"/>
                <a:ext cx="18" cy="61"/>
              </a:xfrm>
              <a:custGeom>
                <a:avLst/>
                <a:gdLst>
                  <a:gd name="T0" fmla="*/ 3 w 19"/>
                  <a:gd name="T1" fmla="*/ 63 h 63"/>
                  <a:gd name="T2" fmla="*/ 0 w 19"/>
                  <a:gd name="T3" fmla="*/ 63 h 63"/>
                  <a:gd name="T4" fmla="*/ 0 w 19"/>
                  <a:gd name="T5" fmla="*/ 61 h 63"/>
                  <a:gd name="T6" fmla="*/ 8 w 19"/>
                  <a:gd name="T7" fmla="*/ 3 h 63"/>
                  <a:gd name="T8" fmla="*/ 11 w 19"/>
                  <a:gd name="T9" fmla="*/ 0 h 63"/>
                  <a:gd name="T10" fmla="*/ 16 w 19"/>
                  <a:gd name="T11" fmla="*/ 3 h 63"/>
                  <a:gd name="T12" fmla="*/ 6 w 19"/>
                  <a:gd name="T13" fmla="*/ 63 h 63"/>
                  <a:gd name="T14" fmla="*/ 3 w 19"/>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63">
                    <a:moveTo>
                      <a:pt x="3" y="63"/>
                    </a:moveTo>
                    <a:cubicBezTo>
                      <a:pt x="3" y="63"/>
                      <a:pt x="3" y="63"/>
                      <a:pt x="0" y="63"/>
                    </a:cubicBezTo>
                    <a:cubicBezTo>
                      <a:pt x="0" y="61"/>
                      <a:pt x="0" y="61"/>
                      <a:pt x="0" y="61"/>
                    </a:cubicBezTo>
                    <a:cubicBezTo>
                      <a:pt x="11" y="34"/>
                      <a:pt x="8" y="5"/>
                      <a:pt x="8" y="3"/>
                    </a:cubicBezTo>
                    <a:cubicBezTo>
                      <a:pt x="11" y="0"/>
                      <a:pt x="11" y="0"/>
                      <a:pt x="11" y="0"/>
                    </a:cubicBezTo>
                    <a:cubicBezTo>
                      <a:pt x="13" y="0"/>
                      <a:pt x="16" y="3"/>
                      <a:pt x="16" y="3"/>
                    </a:cubicBezTo>
                    <a:cubicBezTo>
                      <a:pt x="16" y="5"/>
                      <a:pt x="19" y="34"/>
                      <a:pt x="6" y="63"/>
                    </a:cubicBezTo>
                    <a:lnTo>
                      <a:pt x="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
          <p:nvSpPr>
            <p:cNvPr id="82" name="Rectangle 9"/>
            <p:cNvSpPr>
              <a:spLocks noChangeArrowheads="1"/>
            </p:cNvSpPr>
            <p:nvPr/>
          </p:nvSpPr>
          <p:spPr bwMode="auto">
            <a:xfrm>
              <a:off x="6441588" y="4168775"/>
              <a:ext cx="280041" cy="2841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4" name="Rectangle 9"/>
            <p:cNvSpPr>
              <a:spLocks noChangeArrowheads="1"/>
            </p:cNvSpPr>
            <p:nvPr/>
          </p:nvSpPr>
          <p:spPr bwMode="auto">
            <a:xfrm>
              <a:off x="5488783" y="3346451"/>
              <a:ext cx="292894" cy="2873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5" name="Freeform 38"/>
            <p:cNvSpPr>
              <a:spLocks/>
            </p:cNvSpPr>
            <p:nvPr/>
          </p:nvSpPr>
          <p:spPr bwMode="auto">
            <a:xfrm>
              <a:off x="5326064" y="3562351"/>
              <a:ext cx="376238" cy="331788"/>
            </a:xfrm>
            <a:custGeom>
              <a:avLst/>
              <a:gdLst>
                <a:gd name="T0" fmla="*/ 220 w 244"/>
                <a:gd name="T1" fmla="*/ 79 h 216"/>
                <a:gd name="T2" fmla="*/ 220 w 244"/>
                <a:gd name="T3" fmla="*/ 79 h 216"/>
                <a:gd name="T4" fmla="*/ 196 w 244"/>
                <a:gd name="T5" fmla="*/ 63 h 216"/>
                <a:gd name="T6" fmla="*/ 159 w 244"/>
                <a:gd name="T7" fmla="*/ 37 h 216"/>
                <a:gd name="T8" fmla="*/ 117 w 244"/>
                <a:gd name="T9" fmla="*/ 8 h 216"/>
                <a:gd name="T10" fmla="*/ 122 w 244"/>
                <a:gd name="T11" fmla="*/ 42 h 216"/>
                <a:gd name="T12" fmla="*/ 177 w 244"/>
                <a:gd name="T13" fmla="*/ 82 h 216"/>
                <a:gd name="T14" fmla="*/ 177 w 244"/>
                <a:gd name="T15" fmla="*/ 116 h 216"/>
                <a:gd name="T16" fmla="*/ 119 w 244"/>
                <a:gd name="T17" fmla="*/ 100 h 216"/>
                <a:gd name="T18" fmla="*/ 69 w 244"/>
                <a:gd name="T19" fmla="*/ 45 h 216"/>
                <a:gd name="T20" fmla="*/ 87 w 244"/>
                <a:gd name="T21" fmla="*/ 34 h 216"/>
                <a:gd name="T22" fmla="*/ 98 w 244"/>
                <a:gd name="T23" fmla="*/ 0 h 216"/>
                <a:gd name="T24" fmla="*/ 37 w 244"/>
                <a:gd name="T25" fmla="*/ 34 h 216"/>
                <a:gd name="T26" fmla="*/ 77 w 244"/>
                <a:gd name="T27" fmla="*/ 98 h 216"/>
                <a:gd name="T28" fmla="*/ 37 w 244"/>
                <a:gd name="T29" fmla="*/ 47 h 216"/>
                <a:gd name="T30" fmla="*/ 19 w 244"/>
                <a:gd name="T31" fmla="*/ 63 h 216"/>
                <a:gd name="T32" fmla="*/ 58 w 244"/>
                <a:gd name="T33" fmla="*/ 114 h 216"/>
                <a:gd name="T34" fmla="*/ 21 w 244"/>
                <a:gd name="T35" fmla="*/ 77 h 216"/>
                <a:gd name="T36" fmla="*/ 0 w 244"/>
                <a:gd name="T37" fmla="*/ 95 h 216"/>
                <a:gd name="T38" fmla="*/ 37 w 244"/>
                <a:gd name="T39" fmla="*/ 127 h 216"/>
                <a:gd name="T40" fmla="*/ 11 w 244"/>
                <a:gd name="T41" fmla="*/ 116 h 216"/>
                <a:gd name="T42" fmla="*/ 11 w 244"/>
                <a:gd name="T43" fmla="*/ 145 h 216"/>
                <a:gd name="T44" fmla="*/ 156 w 244"/>
                <a:gd name="T45" fmla="*/ 203 h 216"/>
                <a:gd name="T46" fmla="*/ 164 w 244"/>
                <a:gd name="T47" fmla="*/ 216 h 216"/>
                <a:gd name="T48" fmla="*/ 244 w 244"/>
                <a:gd name="T49" fmla="*/ 174 h 216"/>
                <a:gd name="T50" fmla="*/ 220 w 244"/>
                <a:gd name="T51"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0" y="79"/>
                  </a:moveTo>
                  <a:cubicBezTo>
                    <a:pt x="220" y="79"/>
                    <a:pt x="220" y="79"/>
                    <a:pt x="220" y="79"/>
                  </a:cubicBezTo>
                  <a:cubicBezTo>
                    <a:pt x="196" y="63"/>
                    <a:pt x="196" y="63"/>
                    <a:pt x="196" y="63"/>
                  </a:cubicBezTo>
                  <a:cubicBezTo>
                    <a:pt x="159" y="37"/>
                    <a:pt x="159" y="37"/>
                    <a:pt x="159" y="37"/>
                  </a:cubicBezTo>
                  <a:cubicBezTo>
                    <a:pt x="117" y="8"/>
                    <a:pt x="117" y="8"/>
                    <a:pt x="117" y="8"/>
                  </a:cubicBezTo>
                  <a:cubicBezTo>
                    <a:pt x="109" y="19"/>
                    <a:pt x="111" y="34"/>
                    <a:pt x="122" y="42"/>
                  </a:cubicBezTo>
                  <a:cubicBezTo>
                    <a:pt x="177" y="82"/>
                    <a:pt x="177" y="82"/>
                    <a:pt x="177" y="82"/>
                  </a:cubicBezTo>
                  <a:cubicBezTo>
                    <a:pt x="193" y="95"/>
                    <a:pt x="191" y="108"/>
                    <a:pt x="177" y="116"/>
                  </a:cubicBezTo>
                  <a:cubicBezTo>
                    <a:pt x="146" y="137"/>
                    <a:pt x="119" y="100"/>
                    <a:pt x="119" y="100"/>
                  </a:cubicBezTo>
                  <a:cubicBezTo>
                    <a:pt x="69" y="45"/>
                    <a:pt x="69" y="45"/>
                    <a:pt x="69" y="45"/>
                  </a:cubicBezTo>
                  <a:cubicBezTo>
                    <a:pt x="87" y="34"/>
                    <a:pt x="87" y="34"/>
                    <a:pt x="87" y="34"/>
                  </a:cubicBezTo>
                  <a:cubicBezTo>
                    <a:pt x="101" y="26"/>
                    <a:pt x="103" y="13"/>
                    <a:pt x="98" y="0"/>
                  </a:cubicBezTo>
                  <a:cubicBezTo>
                    <a:pt x="37" y="34"/>
                    <a:pt x="37" y="34"/>
                    <a:pt x="37" y="34"/>
                  </a:cubicBezTo>
                  <a:cubicBezTo>
                    <a:pt x="77" y="98"/>
                    <a:pt x="77" y="98"/>
                    <a:pt x="77" y="98"/>
                  </a:cubicBezTo>
                  <a:cubicBezTo>
                    <a:pt x="37" y="47"/>
                    <a:pt x="37" y="47"/>
                    <a:pt x="37" y="47"/>
                  </a:cubicBezTo>
                  <a:cubicBezTo>
                    <a:pt x="19" y="63"/>
                    <a:pt x="19" y="63"/>
                    <a:pt x="19" y="63"/>
                  </a:cubicBezTo>
                  <a:cubicBezTo>
                    <a:pt x="58" y="114"/>
                    <a:pt x="58" y="114"/>
                    <a:pt x="58" y="114"/>
                  </a:cubicBezTo>
                  <a:cubicBezTo>
                    <a:pt x="21" y="77"/>
                    <a:pt x="21" y="77"/>
                    <a:pt x="21" y="77"/>
                  </a:cubicBezTo>
                  <a:cubicBezTo>
                    <a:pt x="0" y="95"/>
                    <a:pt x="0" y="95"/>
                    <a:pt x="0" y="95"/>
                  </a:cubicBezTo>
                  <a:cubicBezTo>
                    <a:pt x="37" y="127"/>
                    <a:pt x="37" y="127"/>
                    <a:pt x="37" y="127"/>
                  </a:cubicBezTo>
                  <a:cubicBezTo>
                    <a:pt x="11" y="116"/>
                    <a:pt x="11" y="116"/>
                    <a:pt x="11" y="116"/>
                  </a:cubicBezTo>
                  <a:cubicBezTo>
                    <a:pt x="11" y="145"/>
                    <a:pt x="11" y="145"/>
                    <a:pt x="11" y="145"/>
                  </a:cubicBezTo>
                  <a:cubicBezTo>
                    <a:pt x="156" y="203"/>
                    <a:pt x="156" y="203"/>
                    <a:pt x="156" y="203"/>
                  </a:cubicBezTo>
                  <a:cubicBezTo>
                    <a:pt x="164" y="216"/>
                    <a:pt x="164" y="216"/>
                    <a:pt x="164" y="216"/>
                  </a:cubicBezTo>
                  <a:cubicBezTo>
                    <a:pt x="244" y="174"/>
                    <a:pt x="244" y="174"/>
                    <a:pt x="244" y="174"/>
                  </a:cubicBezTo>
                  <a:cubicBezTo>
                    <a:pt x="220" y="79"/>
                    <a:pt x="220" y="79"/>
                    <a:pt x="220" y="79"/>
                  </a:cubicBezTo>
                  <a:close/>
                </a:path>
              </a:pathLst>
            </a:custGeom>
            <a:solidFill>
              <a:srgbClr val="F0B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6" name="Freeform 56"/>
            <p:cNvSpPr>
              <a:spLocks/>
            </p:cNvSpPr>
            <p:nvPr/>
          </p:nvSpPr>
          <p:spPr bwMode="auto">
            <a:xfrm>
              <a:off x="5632451" y="2952751"/>
              <a:ext cx="314325" cy="496888"/>
            </a:xfrm>
            <a:custGeom>
              <a:avLst/>
              <a:gdLst>
                <a:gd name="T0" fmla="*/ 0 w 204"/>
                <a:gd name="T1" fmla="*/ 0 h 324"/>
                <a:gd name="T2" fmla="*/ 79 w 204"/>
                <a:gd name="T3" fmla="*/ 0 h 324"/>
                <a:gd name="T4" fmla="*/ 79 w 204"/>
                <a:gd name="T5" fmla="*/ 98 h 324"/>
                <a:gd name="T6" fmla="*/ 182 w 204"/>
                <a:gd name="T7" fmla="*/ 182 h 324"/>
                <a:gd name="T8" fmla="*/ 182 w 204"/>
                <a:gd name="T9" fmla="*/ 182 h 324"/>
                <a:gd name="T10" fmla="*/ 204 w 204"/>
                <a:gd name="T11" fmla="*/ 248 h 324"/>
                <a:gd name="T12" fmla="*/ 180 w 204"/>
                <a:gd name="T13" fmla="*/ 235 h 324"/>
                <a:gd name="T14" fmla="*/ 166 w 204"/>
                <a:gd name="T15" fmla="*/ 198 h 324"/>
                <a:gd name="T16" fmla="*/ 148 w 204"/>
                <a:gd name="T17" fmla="*/ 182 h 324"/>
                <a:gd name="T18" fmla="*/ 169 w 204"/>
                <a:gd name="T19" fmla="*/ 216 h 324"/>
                <a:gd name="T20" fmla="*/ 169 w 204"/>
                <a:gd name="T21" fmla="*/ 216 h 324"/>
                <a:gd name="T22" fmla="*/ 185 w 204"/>
                <a:gd name="T23" fmla="*/ 308 h 324"/>
                <a:gd name="T24" fmla="*/ 164 w 204"/>
                <a:gd name="T25" fmla="*/ 293 h 324"/>
                <a:gd name="T26" fmla="*/ 150 w 204"/>
                <a:gd name="T27" fmla="*/ 224 h 324"/>
                <a:gd name="T28" fmla="*/ 129 w 204"/>
                <a:gd name="T29" fmla="*/ 187 h 324"/>
                <a:gd name="T30" fmla="*/ 148 w 204"/>
                <a:gd name="T31" fmla="*/ 235 h 324"/>
                <a:gd name="T32" fmla="*/ 150 w 204"/>
                <a:gd name="T33" fmla="*/ 324 h 324"/>
                <a:gd name="T34" fmla="*/ 132 w 204"/>
                <a:gd name="T35" fmla="*/ 306 h 324"/>
                <a:gd name="T36" fmla="*/ 129 w 204"/>
                <a:gd name="T37" fmla="*/ 243 h 324"/>
                <a:gd name="T38" fmla="*/ 113 w 204"/>
                <a:gd name="T39" fmla="*/ 195 h 324"/>
                <a:gd name="T40" fmla="*/ 127 w 204"/>
                <a:gd name="T41" fmla="*/ 250 h 324"/>
                <a:gd name="T42" fmla="*/ 84 w 204"/>
                <a:gd name="T43" fmla="*/ 274 h 324"/>
                <a:gd name="T44" fmla="*/ 90 w 204"/>
                <a:gd name="T45" fmla="*/ 245 h 324"/>
                <a:gd name="T46" fmla="*/ 105 w 204"/>
                <a:gd name="T47" fmla="*/ 237 h 324"/>
                <a:gd name="T48" fmla="*/ 82 w 204"/>
                <a:gd name="T49" fmla="*/ 182 h 324"/>
                <a:gd name="T50" fmla="*/ 42 w 204"/>
                <a:gd name="T51" fmla="*/ 153 h 324"/>
                <a:gd name="T52" fmla="*/ 34 w 204"/>
                <a:gd name="T53" fmla="*/ 177 h 324"/>
                <a:gd name="T54" fmla="*/ 66 w 204"/>
                <a:gd name="T55" fmla="*/ 221 h 324"/>
                <a:gd name="T56" fmla="*/ 58 w 204"/>
                <a:gd name="T57" fmla="*/ 250 h 324"/>
                <a:gd name="T58" fmla="*/ 0 w 204"/>
                <a:gd name="T59" fmla="*/ 171 h 324"/>
                <a:gd name="T60" fmla="*/ 0 w 204"/>
                <a:gd name="T6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0"/>
                  </a:moveTo>
                  <a:cubicBezTo>
                    <a:pt x="79" y="0"/>
                    <a:pt x="79" y="0"/>
                    <a:pt x="79" y="0"/>
                  </a:cubicBezTo>
                  <a:cubicBezTo>
                    <a:pt x="79" y="98"/>
                    <a:pt x="79" y="98"/>
                    <a:pt x="79" y="98"/>
                  </a:cubicBezTo>
                  <a:cubicBezTo>
                    <a:pt x="182" y="182"/>
                    <a:pt x="182" y="182"/>
                    <a:pt x="182" y="182"/>
                  </a:cubicBezTo>
                  <a:cubicBezTo>
                    <a:pt x="182" y="182"/>
                    <a:pt x="182" y="182"/>
                    <a:pt x="182" y="182"/>
                  </a:cubicBezTo>
                  <a:cubicBezTo>
                    <a:pt x="204" y="248"/>
                    <a:pt x="204" y="248"/>
                    <a:pt x="204" y="248"/>
                  </a:cubicBezTo>
                  <a:cubicBezTo>
                    <a:pt x="193" y="250"/>
                    <a:pt x="182" y="245"/>
                    <a:pt x="180" y="235"/>
                  </a:cubicBezTo>
                  <a:cubicBezTo>
                    <a:pt x="166" y="198"/>
                    <a:pt x="166" y="198"/>
                    <a:pt x="166" y="198"/>
                  </a:cubicBezTo>
                  <a:cubicBezTo>
                    <a:pt x="148" y="182"/>
                    <a:pt x="148" y="182"/>
                    <a:pt x="148" y="182"/>
                  </a:cubicBezTo>
                  <a:cubicBezTo>
                    <a:pt x="169" y="216"/>
                    <a:pt x="169" y="216"/>
                    <a:pt x="169" y="216"/>
                  </a:cubicBezTo>
                  <a:cubicBezTo>
                    <a:pt x="169" y="216"/>
                    <a:pt x="169" y="216"/>
                    <a:pt x="169" y="216"/>
                  </a:cubicBezTo>
                  <a:cubicBezTo>
                    <a:pt x="185" y="308"/>
                    <a:pt x="185" y="308"/>
                    <a:pt x="185" y="308"/>
                  </a:cubicBezTo>
                  <a:cubicBezTo>
                    <a:pt x="174" y="311"/>
                    <a:pt x="166" y="303"/>
                    <a:pt x="164" y="293"/>
                  </a:cubicBezTo>
                  <a:cubicBezTo>
                    <a:pt x="150" y="224"/>
                    <a:pt x="150" y="224"/>
                    <a:pt x="150" y="224"/>
                  </a:cubicBezTo>
                  <a:cubicBezTo>
                    <a:pt x="129" y="187"/>
                    <a:pt x="129" y="187"/>
                    <a:pt x="129" y="187"/>
                  </a:cubicBezTo>
                  <a:cubicBezTo>
                    <a:pt x="148" y="235"/>
                    <a:pt x="148" y="235"/>
                    <a:pt x="148" y="235"/>
                  </a:cubicBezTo>
                  <a:cubicBezTo>
                    <a:pt x="150" y="324"/>
                    <a:pt x="150" y="324"/>
                    <a:pt x="150" y="324"/>
                  </a:cubicBezTo>
                  <a:cubicBezTo>
                    <a:pt x="140" y="324"/>
                    <a:pt x="132" y="316"/>
                    <a:pt x="132" y="306"/>
                  </a:cubicBezTo>
                  <a:cubicBezTo>
                    <a:pt x="129" y="243"/>
                    <a:pt x="129" y="243"/>
                    <a:pt x="129" y="243"/>
                  </a:cubicBezTo>
                  <a:cubicBezTo>
                    <a:pt x="113" y="195"/>
                    <a:pt x="113" y="195"/>
                    <a:pt x="113" y="195"/>
                  </a:cubicBezTo>
                  <a:cubicBezTo>
                    <a:pt x="127" y="250"/>
                    <a:pt x="127" y="250"/>
                    <a:pt x="127" y="250"/>
                  </a:cubicBezTo>
                  <a:cubicBezTo>
                    <a:pt x="84" y="274"/>
                    <a:pt x="84" y="274"/>
                    <a:pt x="84" y="274"/>
                  </a:cubicBezTo>
                  <a:cubicBezTo>
                    <a:pt x="76" y="264"/>
                    <a:pt x="79" y="253"/>
                    <a:pt x="90" y="245"/>
                  </a:cubicBezTo>
                  <a:cubicBezTo>
                    <a:pt x="105" y="237"/>
                    <a:pt x="105" y="237"/>
                    <a:pt x="105" y="237"/>
                  </a:cubicBezTo>
                  <a:cubicBezTo>
                    <a:pt x="82" y="182"/>
                    <a:pt x="82" y="182"/>
                    <a:pt x="82" y="182"/>
                  </a:cubicBezTo>
                  <a:cubicBezTo>
                    <a:pt x="82" y="182"/>
                    <a:pt x="71" y="148"/>
                    <a:pt x="42" y="153"/>
                  </a:cubicBezTo>
                  <a:cubicBezTo>
                    <a:pt x="37" y="169"/>
                    <a:pt x="34" y="177"/>
                    <a:pt x="34" y="177"/>
                  </a:cubicBezTo>
                  <a:cubicBezTo>
                    <a:pt x="66" y="221"/>
                    <a:pt x="66" y="221"/>
                    <a:pt x="66" y="221"/>
                  </a:cubicBezTo>
                  <a:cubicBezTo>
                    <a:pt x="74" y="232"/>
                    <a:pt x="68" y="245"/>
                    <a:pt x="58" y="250"/>
                  </a:cubicBezTo>
                  <a:cubicBezTo>
                    <a:pt x="0" y="171"/>
                    <a:pt x="0" y="171"/>
                    <a:pt x="0" y="171"/>
                  </a:cubicBezTo>
                  <a:lnTo>
                    <a:pt x="0" y="0"/>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8" name="Rectangle 9"/>
            <p:cNvSpPr>
              <a:spLocks noChangeArrowheads="1"/>
            </p:cNvSpPr>
            <p:nvPr/>
          </p:nvSpPr>
          <p:spPr bwMode="auto">
            <a:xfrm>
              <a:off x="6627814" y="2759078"/>
              <a:ext cx="284958" cy="28892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91" name="Freeform 41"/>
            <p:cNvSpPr>
              <a:spLocks/>
            </p:cNvSpPr>
            <p:nvPr/>
          </p:nvSpPr>
          <p:spPr bwMode="auto">
            <a:xfrm>
              <a:off x="6342064" y="2597151"/>
              <a:ext cx="333375" cy="371475"/>
            </a:xfrm>
            <a:custGeom>
              <a:avLst/>
              <a:gdLst>
                <a:gd name="T0" fmla="*/ 180 w 217"/>
                <a:gd name="T1" fmla="*/ 37 h 242"/>
                <a:gd name="T2" fmla="*/ 117 w 217"/>
                <a:gd name="T3" fmla="*/ 76 h 242"/>
                <a:gd name="T4" fmla="*/ 167 w 217"/>
                <a:gd name="T5" fmla="*/ 37 h 242"/>
                <a:gd name="T6" fmla="*/ 151 w 217"/>
                <a:gd name="T7" fmla="*/ 16 h 242"/>
                <a:gd name="T8" fmla="*/ 103 w 217"/>
                <a:gd name="T9" fmla="*/ 58 h 242"/>
                <a:gd name="T10" fmla="*/ 138 w 217"/>
                <a:gd name="T11" fmla="*/ 21 h 242"/>
                <a:gd name="T12" fmla="*/ 122 w 217"/>
                <a:gd name="T13" fmla="*/ 0 h 242"/>
                <a:gd name="T14" fmla="*/ 122 w 217"/>
                <a:gd name="T15" fmla="*/ 0 h 242"/>
                <a:gd name="T16" fmla="*/ 90 w 217"/>
                <a:gd name="T17" fmla="*/ 37 h 242"/>
                <a:gd name="T18" fmla="*/ 98 w 217"/>
                <a:gd name="T19" fmla="*/ 11 h 242"/>
                <a:gd name="T20" fmla="*/ 72 w 217"/>
                <a:gd name="T21" fmla="*/ 8 h 242"/>
                <a:gd name="T22" fmla="*/ 11 w 217"/>
                <a:gd name="T23" fmla="*/ 156 h 242"/>
                <a:gd name="T24" fmla="*/ 0 w 217"/>
                <a:gd name="T25" fmla="*/ 163 h 242"/>
                <a:gd name="T26" fmla="*/ 43 w 217"/>
                <a:gd name="T27" fmla="*/ 242 h 242"/>
                <a:gd name="T28" fmla="*/ 135 w 217"/>
                <a:gd name="T29" fmla="*/ 219 h 242"/>
                <a:gd name="T30" fmla="*/ 135 w 217"/>
                <a:gd name="T31" fmla="*/ 219 h 242"/>
                <a:gd name="T32" fmla="*/ 154 w 217"/>
                <a:gd name="T33" fmla="*/ 195 h 242"/>
                <a:gd name="T34" fmla="*/ 180 w 217"/>
                <a:gd name="T35" fmla="*/ 158 h 242"/>
                <a:gd name="T36" fmla="*/ 209 w 217"/>
                <a:gd name="T37" fmla="*/ 116 h 242"/>
                <a:gd name="T38" fmla="*/ 172 w 217"/>
                <a:gd name="T39" fmla="*/ 121 h 242"/>
                <a:gd name="T40" fmla="*/ 133 w 217"/>
                <a:gd name="T41" fmla="*/ 177 h 242"/>
                <a:gd name="T42" fmla="*/ 98 w 217"/>
                <a:gd name="T43" fmla="*/ 177 h 242"/>
                <a:gd name="T44" fmla="*/ 117 w 217"/>
                <a:gd name="T45" fmla="*/ 119 h 242"/>
                <a:gd name="T46" fmla="*/ 170 w 217"/>
                <a:gd name="T47" fmla="*/ 69 h 242"/>
                <a:gd name="T48" fmla="*/ 183 w 217"/>
                <a:gd name="T49" fmla="*/ 87 h 242"/>
                <a:gd name="T50" fmla="*/ 217 w 217"/>
                <a:gd name="T51" fmla="*/ 98 h 242"/>
                <a:gd name="T52" fmla="*/ 180 w 217"/>
                <a:gd name="T53"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42">
                  <a:moveTo>
                    <a:pt x="180" y="37"/>
                  </a:moveTo>
                  <a:cubicBezTo>
                    <a:pt x="117" y="76"/>
                    <a:pt x="117" y="76"/>
                    <a:pt x="117" y="76"/>
                  </a:cubicBezTo>
                  <a:cubicBezTo>
                    <a:pt x="167" y="37"/>
                    <a:pt x="167" y="37"/>
                    <a:pt x="167" y="37"/>
                  </a:cubicBezTo>
                  <a:cubicBezTo>
                    <a:pt x="151" y="16"/>
                    <a:pt x="151" y="16"/>
                    <a:pt x="151" y="16"/>
                  </a:cubicBezTo>
                  <a:cubicBezTo>
                    <a:pt x="103" y="58"/>
                    <a:pt x="103" y="58"/>
                    <a:pt x="103" y="58"/>
                  </a:cubicBezTo>
                  <a:cubicBezTo>
                    <a:pt x="138" y="21"/>
                    <a:pt x="138" y="21"/>
                    <a:pt x="138" y="21"/>
                  </a:cubicBezTo>
                  <a:cubicBezTo>
                    <a:pt x="122" y="0"/>
                    <a:pt x="122" y="0"/>
                    <a:pt x="122" y="0"/>
                  </a:cubicBezTo>
                  <a:cubicBezTo>
                    <a:pt x="122" y="0"/>
                    <a:pt x="122" y="0"/>
                    <a:pt x="122" y="0"/>
                  </a:cubicBezTo>
                  <a:cubicBezTo>
                    <a:pt x="90" y="37"/>
                    <a:pt x="90" y="37"/>
                    <a:pt x="90" y="37"/>
                  </a:cubicBezTo>
                  <a:cubicBezTo>
                    <a:pt x="98" y="11"/>
                    <a:pt x="98" y="11"/>
                    <a:pt x="98" y="11"/>
                  </a:cubicBezTo>
                  <a:cubicBezTo>
                    <a:pt x="72" y="8"/>
                    <a:pt x="72" y="8"/>
                    <a:pt x="72" y="8"/>
                  </a:cubicBezTo>
                  <a:cubicBezTo>
                    <a:pt x="11" y="156"/>
                    <a:pt x="11" y="156"/>
                    <a:pt x="11" y="156"/>
                  </a:cubicBezTo>
                  <a:cubicBezTo>
                    <a:pt x="0" y="163"/>
                    <a:pt x="0" y="163"/>
                    <a:pt x="0" y="163"/>
                  </a:cubicBezTo>
                  <a:cubicBezTo>
                    <a:pt x="43" y="242"/>
                    <a:pt x="43" y="242"/>
                    <a:pt x="43" y="242"/>
                  </a:cubicBezTo>
                  <a:cubicBezTo>
                    <a:pt x="135" y="219"/>
                    <a:pt x="135" y="219"/>
                    <a:pt x="135" y="219"/>
                  </a:cubicBezTo>
                  <a:cubicBezTo>
                    <a:pt x="135" y="219"/>
                    <a:pt x="135" y="219"/>
                    <a:pt x="135" y="219"/>
                  </a:cubicBezTo>
                  <a:cubicBezTo>
                    <a:pt x="154" y="195"/>
                    <a:pt x="154" y="195"/>
                    <a:pt x="154" y="195"/>
                  </a:cubicBezTo>
                  <a:cubicBezTo>
                    <a:pt x="180" y="158"/>
                    <a:pt x="180" y="158"/>
                    <a:pt x="180" y="158"/>
                  </a:cubicBezTo>
                  <a:cubicBezTo>
                    <a:pt x="209" y="116"/>
                    <a:pt x="209" y="116"/>
                    <a:pt x="209" y="116"/>
                  </a:cubicBezTo>
                  <a:cubicBezTo>
                    <a:pt x="199" y="108"/>
                    <a:pt x="183" y="111"/>
                    <a:pt x="172" y="121"/>
                  </a:cubicBezTo>
                  <a:cubicBezTo>
                    <a:pt x="133" y="177"/>
                    <a:pt x="133" y="177"/>
                    <a:pt x="133" y="177"/>
                  </a:cubicBezTo>
                  <a:cubicBezTo>
                    <a:pt x="122" y="193"/>
                    <a:pt x="109" y="190"/>
                    <a:pt x="98" y="177"/>
                  </a:cubicBezTo>
                  <a:cubicBezTo>
                    <a:pt x="79" y="145"/>
                    <a:pt x="117" y="119"/>
                    <a:pt x="117" y="119"/>
                  </a:cubicBezTo>
                  <a:cubicBezTo>
                    <a:pt x="170" y="69"/>
                    <a:pt x="170" y="69"/>
                    <a:pt x="170" y="69"/>
                  </a:cubicBezTo>
                  <a:cubicBezTo>
                    <a:pt x="183" y="87"/>
                    <a:pt x="183" y="87"/>
                    <a:pt x="183" y="87"/>
                  </a:cubicBezTo>
                  <a:cubicBezTo>
                    <a:pt x="188" y="100"/>
                    <a:pt x="204" y="103"/>
                    <a:pt x="217" y="98"/>
                  </a:cubicBezTo>
                  <a:lnTo>
                    <a:pt x="180" y="37"/>
                  </a:ln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pic>
          <p:nvPicPr>
            <p:cNvPr id="92" name="Picture 91"/>
            <p:cNvPicPr>
              <a:picLocks noChangeAspect="1"/>
            </p:cNvPicPr>
            <p:nvPr/>
          </p:nvPicPr>
          <p:blipFill>
            <a:blip r:embed="rId3"/>
            <a:stretch>
              <a:fillRect/>
            </a:stretch>
          </p:blipFill>
          <p:spPr>
            <a:xfrm>
              <a:off x="5503864" y="3371851"/>
              <a:ext cx="264971" cy="231247"/>
            </a:xfrm>
            <a:prstGeom prst="rect">
              <a:avLst/>
            </a:prstGeom>
          </p:spPr>
        </p:pic>
        <p:pic>
          <p:nvPicPr>
            <p:cNvPr id="95" name="Picture 94"/>
            <p:cNvPicPr>
              <a:picLocks noChangeAspect="1"/>
            </p:cNvPicPr>
            <p:nvPr/>
          </p:nvPicPr>
          <p:blipFill>
            <a:blip r:embed="rId3"/>
            <a:stretch>
              <a:fillRect/>
            </a:stretch>
          </p:blipFill>
          <p:spPr>
            <a:xfrm>
              <a:off x="6635338" y="2790327"/>
              <a:ext cx="264971" cy="231247"/>
            </a:xfrm>
            <a:prstGeom prst="rect">
              <a:avLst/>
            </a:prstGeom>
          </p:spPr>
        </p:pic>
        <p:pic>
          <p:nvPicPr>
            <p:cNvPr id="100" name="Picture 99"/>
            <p:cNvPicPr>
              <a:picLocks noChangeAspect="1"/>
            </p:cNvPicPr>
            <p:nvPr/>
          </p:nvPicPr>
          <p:blipFill>
            <a:blip r:embed="rId3"/>
            <a:stretch>
              <a:fillRect/>
            </a:stretch>
          </p:blipFill>
          <p:spPr>
            <a:xfrm>
              <a:off x="6462714" y="4191496"/>
              <a:ext cx="264971" cy="231247"/>
            </a:xfrm>
            <a:prstGeom prst="rect">
              <a:avLst/>
            </a:prstGeom>
          </p:spPr>
        </p:pic>
        <p:pic>
          <p:nvPicPr>
            <p:cNvPr id="101" name="Picture 100"/>
            <p:cNvPicPr>
              <a:picLocks noChangeAspect="1"/>
            </p:cNvPicPr>
            <p:nvPr/>
          </p:nvPicPr>
          <p:blipFill>
            <a:blip r:embed="rId3"/>
            <a:stretch>
              <a:fillRect/>
            </a:stretch>
          </p:blipFill>
          <p:spPr>
            <a:xfrm>
              <a:off x="5675794" y="4452938"/>
              <a:ext cx="264971" cy="231247"/>
            </a:xfrm>
            <a:prstGeom prst="rect">
              <a:avLst/>
            </a:prstGeom>
          </p:spPr>
        </p:pic>
        <p:sp>
          <p:nvSpPr>
            <p:cNvPr id="104" name="Freeform 52"/>
            <p:cNvSpPr>
              <a:spLocks/>
            </p:cNvSpPr>
            <p:nvPr/>
          </p:nvSpPr>
          <p:spPr bwMode="auto">
            <a:xfrm>
              <a:off x="6794501" y="2871789"/>
              <a:ext cx="314325" cy="496888"/>
            </a:xfrm>
            <a:custGeom>
              <a:avLst/>
              <a:gdLst>
                <a:gd name="T0" fmla="*/ 0 w 204"/>
                <a:gd name="T1" fmla="*/ 324 h 324"/>
                <a:gd name="T2" fmla="*/ 79 w 204"/>
                <a:gd name="T3" fmla="*/ 324 h 324"/>
                <a:gd name="T4" fmla="*/ 79 w 204"/>
                <a:gd name="T5" fmla="*/ 227 h 324"/>
                <a:gd name="T6" fmla="*/ 183 w 204"/>
                <a:gd name="T7" fmla="*/ 143 h 324"/>
                <a:gd name="T8" fmla="*/ 183 w 204"/>
                <a:gd name="T9" fmla="*/ 143 h 324"/>
                <a:gd name="T10" fmla="*/ 204 w 204"/>
                <a:gd name="T11" fmla="*/ 77 h 324"/>
                <a:gd name="T12" fmla="*/ 180 w 204"/>
                <a:gd name="T13" fmla="*/ 90 h 324"/>
                <a:gd name="T14" fmla="*/ 167 w 204"/>
                <a:gd name="T15" fmla="*/ 127 h 324"/>
                <a:gd name="T16" fmla="*/ 148 w 204"/>
                <a:gd name="T17" fmla="*/ 143 h 324"/>
                <a:gd name="T18" fmla="*/ 169 w 204"/>
                <a:gd name="T19" fmla="*/ 108 h 324"/>
                <a:gd name="T20" fmla="*/ 169 w 204"/>
                <a:gd name="T21" fmla="*/ 108 h 324"/>
                <a:gd name="T22" fmla="*/ 185 w 204"/>
                <a:gd name="T23" fmla="*/ 16 h 324"/>
                <a:gd name="T24" fmla="*/ 164 w 204"/>
                <a:gd name="T25" fmla="*/ 32 h 324"/>
                <a:gd name="T26" fmla="*/ 151 w 204"/>
                <a:gd name="T27" fmla="*/ 100 h 324"/>
                <a:gd name="T28" fmla="*/ 130 w 204"/>
                <a:gd name="T29" fmla="*/ 137 h 324"/>
                <a:gd name="T30" fmla="*/ 148 w 204"/>
                <a:gd name="T31" fmla="*/ 90 h 324"/>
                <a:gd name="T32" fmla="*/ 151 w 204"/>
                <a:gd name="T33" fmla="*/ 0 h 324"/>
                <a:gd name="T34" fmla="*/ 132 w 204"/>
                <a:gd name="T35" fmla="*/ 19 h 324"/>
                <a:gd name="T36" fmla="*/ 130 w 204"/>
                <a:gd name="T37" fmla="*/ 82 h 324"/>
                <a:gd name="T38" fmla="*/ 114 w 204"/>
                <a:gd name="T39" fmla="*/ 130 h 324"/>
                <a:gd name="T40" fmla="*/ 127 w 204"/>
                <a:gd name="T41" fmla="*/ 74 h 324"/>
                <a:gd name="T42" fmla="*/ 85 w 204"/>
                <a:gd name="T43" fmla="*/ 50 h 324"/>
                <a:gd name="T44" fmla="*/ 90 w 204"/>
                <a:gd name="T45" fmla="*/ 79 h 324"/>
                <a:gd name="T46" fmla="*/ 106 w 204"/>
                <a:gd name="T47" fmla="*/ 87 h 324"/>
                <a:gd name="T48" fmla="*/ 82 w 204"/>
                <a:gd name="T49" fmla="*/ 143 h 324"/>
                <a:gd name="T50" fmla="*/ 42 w 204"/>
                <a:gd name="T51" fmla="*/ 171 h 324"/>
                <a:gd name="T52" fmla="*/ 34 w 204"/>
                <a:gd name="T53" fmla="*/ 148 h 324"/>
                <a:gd name="T54" fmla="*/ 66 w 204"/>
                <a:gd name="T55" fmla="*/ 103 h 324"/>
                <a:gd name="T56" fmla="*/ 58 w 204"/>
                <a:gd name="T57" fmla="*/ 72 h 324"/>
                <a:gd name="T58" fmla="*/ 0 w 204"/>
                <a:gd name="T59" fmla="*/ 153 h 324"/>
                <a:gd name="T60" fmla="*/ 0 w 204"/>
                <a:gd name="T61"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324"/>
                  </a:moveTo>
                  <a:cubicBezTo>
                    <a:pt x="79" y="324"/>
                    <a:pt x="79" y="324"/>
                    <a:pt x="79" y="324"/>
                  </a:cubicBezTo>
                  <a:cubicBezTo>
                    <a:pt x="79" y="227"/>
                    <a:pt x="79" y="227"/>
                    <a:pt x="79" y="227"/>
                  </a:cubicBezTo>
                  <a:cubicBezTo>
                    <a:pt x="183" y="143"/>
                    <a:pt x="183" y="143"/>
                    <a:pt x="183" y="143"/>
                  </a:cubicBezTo>
                  <a:cubicBezTo>
                    <a:pt x="183" y="143"/>
                    <a:pt x="183" y="143"/>
                    <a:pt x="183" y="143"/>
                  </a:cubicBezTo>
                  <a:cubicBezTo>
                    <a:pt x="204" y="77"/>
                    <a:pt x="204" y="77"/>
                    <a:pt x="204" y="77"/>
                  </a:cubicBezTo>
                  <a:cubicBezTo>
                    <a:pt x="193" y="74"/>
                    <a:pt x="183" y="79"/>
                    <a:pt x="180" y="90"/>
                  </a:cubicBezTo>
                  <a:cubicBezTo>
                    <a:pt x="167" y="127"/>
                    <a:pt x="167" y="127"/>
                    <a:pt x="167" y="127"/>
                  </a:cubicBezTo>
                  <a:cubicBezTo>
                    <a:pt x="148" y="143"/>
                    <a:pt x="148" y="143"/>
                    <a:pt x="148" y="143"/>
                  </a:cubicBezTo>
                  <a:cubicBezTo>
                    <a:pt x="169" y="108"/>
                    <a:pt x="169" y="108"/>
                    <a:pt x="169" y="108"/>
                  </a:cubicBezTo>
                  <a:cubicBezTo>
                    <a:pt x="169" y="108"/>
                    <a:pt x="169" y="108"/>
                    <a:pt x="169" y="108"/>
                  </a:cubicBezTo>
                  <a:cubicBezTo>
                    <a:pt x="185" y="16"/>
                    <a:pt x="185" y="16"/>
                    <a:pt x="185" y="16"/>
                  </a:cubicBezTo>
                  <a:cubicBezTo>
                    <a:pt x="175" y="14"/>
                    <a:pt x="164" y="21"/>
                    <a:pt x="164" y="32"/>
                  </a:cubicBezTo>
                  <a:cubicBezTo>
                    <a:pt x="151" y="100"/>
                    <a:pt x="151" y="100"/>
                    <a:pt x="151" y="100"/>
                  </a:cubicBezTo>
                  <a:cubicBezTo>
                    <a:pt x="130" y="137"/>
                    <a:pt x="130" y="137"/>
                    <a:pt x="130" y="137"/>
                  </a:cubicBezTo>
                  <a:cubicBezTo>
                    <a:pt x="148" y="90"/>
                    <a:pt x="148" y="90"/>
                    <a:pt x="148" y="90"/>
                  </a:cubicBezTo>
                  <a:cubicBezTo>
                    <a:pt x="151" y="0"/>
                    <a:pt x="151" y="0"/>
                    <a:pt x="151" y="0"/>
                  </a:cubicBezTo>
                  <a:cubicBezTo>
                    <a:pt x="140" y="0"/>
                    <a:pt x="132" y="8"/>
                    <a:pt x="132" y="19"/>
                  </a:cubicBezTo>
                  <a:cubicBezTo>
                    <a:pt x="130" y="82"/>
                    <a:pt x="130" y="82"/>
                    <a:pt x="130" y="82"/>
                  </a:cubicBezTo>
                  <a:cubicBezTo>
                    <a:pt x="114" y="130"/>
                    <a:pt x="114" y="130"/>
                    <a:pt x="114" y="130"/>
                  </a:cubicBezTo>
                  <a:cubicBezTo>
                    <a:pt x="127" y="74"/>
                    <a:pt x="127" y="74"/>
                    <a:pt x="127" y="74"/>
                  </a:cubicBezTo>
                  <a:cubicBezTo>
                    <a:pt x="85" y="50"/>
                    <a:pt x="85" y="50"/>
                    <a:pt x="85" y="50"/>
                  </a:cubicBezTo>
                  <a:cubicBezTo>
                    <a:pt x="77" y="61"/>
                    <a:pt x="79" y="72"/>
                    <a:pt x="90" y="79"/>
                  </a:cubicBezTo>
                  <a:cubicBezTo>
                    <a:pt x="106" y="87"/>
                    <a:pt x="106" y="87"/>
                    <a:pt x="106" y="87"/>
                  </a:cubicBezTo>
                  <a:cubicBezTo>
                    <a:pt x="82" y="143"/>
                    <a:pt x="82" y="143"/>
                    <a:pt x="82" y="143"/>
                  </a:cubicBezTo>
                  <a:cubicBezTo>
                    <a:pt x="82" y="143"/>
                    <a:pt x="71" y="177"/>
                    <a:pt x="42" y="171"/>
                  </a:cubicBezTo>
                  <a:cubicBezTo>
                    <a:pt x="37" y="156"/>
                    <a:pt x="34" y="148"/>
                    <a:pt x="34" y="148"/>
                  </a:cubicBezTo>
                  <a:cubicBezTo>
                    <a:pt x="66" y="103"/>
                    <a:pt x="66" y="103"/>
                    <a:pt x="66" y="103"/>
                  </a:cubicBezTo>
                  <a:cubicBezTo>
                    <a:pt x="74" y="93"/>
                    <a:pt x="69" y="79"/>
                    <a:pt x="58" y="72"/>
                  </a:cubicBezTo>
                  <a:cubicBezTo>
                    <a:pt x="0" y="153"/>
                    <a:pt x="0" y="153"/>
                    <a:pt x="0" y="153"/>
                  </a:cubicBezTo>
                  <a:lnTo>
                    <a:pt x="0" y="324"/>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5" name="Freeform 47"/>
            <p:cNvSpPr>
              <a:spLocks/>
            </p:cNvSpPr>
            <p:nvPr/>
          </p:nvSpPr>
          <p:spPr bwMode="auto">
            <a:xfrm>
              <a:off x="6511926" y="4387851"/>
              <a:ext cx="376238" cy="330200"/>
            </a:xfrm>
            <a:custGeom>
              <a:avLst/>
              <a:gdLst>
                <a:gd name="T0" fmla="*/ 225 w 244"/>
                <a:gd name="T1" fmla="*/ 76 h 216"/>
                <a:gd name="T2" fmla="*/ 186 w 244"/>
                <a:gd name="T3" fmla="*/ 113 h 216"/>
                <a:gd name="T4" fmla="*/ 228 w 244"/>
                <a:gd name="T5" fmla="*/ 63 h 216"/>
                <a:gd name="T6" fmla="*/ 207 w 244"/>
                <a:gd name="T7" fmla="*/ 47 h 216"/>
                <a:gd name="T8" fmla="*/ 170 w 244"/>
                <a:gd name="T9" fmla="*/ 97 h 216"/>
                <a:gd name="T10" fmla="*/ 209 w 244"/>
                <a:gd name="T11" fmla="*/ 34 h 216"/>
                <a:gd name="T12" fmla="*/ 149 w 244"/>
                <a:gd name="T13" fmla="*/ 0 h 216"/>
                <a:gd name="T14" fmla="*/ 157 w 244"/>
                <a:gd name="T15" fmla="*/ 34 h 216"/>
                <a:gd name="T16" fmla="*/ 178 w 244"/>
                <a:gd name="T17" fmla="*/ 45 h 216"/>
                <a:gd name="T18" fmla="*/ 127 w 244"/>
                <a:gd name="T19" fmla="*/ 100 h 216"/>
                <a:gd name="T20" fmla="*/ 69 w 244"/>
                <a:gd name="T21" fmla="*/ 116 h 216"/>
                <a:gd name="T22" fmla="*/ 67 w 244"/>
                <a:gd name="T23" fmla="*/ 82 h 216"/>
                <a:gd name="T24" fmla="*/ 122 w 244"/>
                <a:gd name="T25" fmla="*/ 42 h 216"/>
                <a:gd name="T26" fmla="*/ 127 w 244"/>
                <a:gd name="T27" fmla="*/ 8 h 216"/>
                <a:gd name="T28" fmla="*/ 85 w 244"/>
                <a:gd name="T29" fmla="*/ 37 h 216"/>
                <a:gd name="T30" fmla="*/ 51 w 244"/>
                <a:gd name="T31" fmla="*/ 63 h 216"/>
                <a:gd name="T32" fmla="*/ 24 w 244"/>
                <a:gd name="T33" fmla="*/ 79 h 216"/>
                <a:gd name="T34" fmla="*/ 24 w 244"/>
                <a:gd name="T35" fmla="*/ 79 h 216"/>
                <a:gd name="T36" fmla="*/ 0 w 244"/>
                <a:gd name="T37" fmla="*/ 174 h 216"/>
                <a:gd name="T38" fmla="*/ 82 w 244"/>
                <a:gd name="T39" fmla="*/ 216 h 216"/>
                <a:gd name="T40" fmla="*/ 88 w 244"/>
                <a:gd name="T41" fmla="*/ 203 h 216"/>
                <a:gd name="T42" fmla="*/ 236 w 244"/>
                <a:gd name="T43" fmla="*/ 142 h 216"/>
                <a:gd name="T44" fmla="*/ 233 w 244"/>
                <a:gd name="T45" fmla="*/ 116 h 216"/>
                <a:gd name="T46" fmla="*/ 207 w 244"/>
                <a:gd name="T47" fmla="*/ 126 h 216"/>
                <a:gd name="T48" fmla="*/ 244 w 244"/>
                <a:gd name="T49" fmla="*/ 95 h 216"/>
                <a:gd name="T50" fmla="*/ 225 w 244"/>
                <a:gd name="T51" fmla="*/ 7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5" y="76"/>
                  </a:moveTo>
                  <a:cubicBezTo>
                    <a:pt x="186" y="113"/>
                    <a:pt x="186" y="113"/>
                    <a:pt x="186" y="113"/>
                  </a:cubicBezTo>
                  <a:cubicBezTo>
                    <a:pt x="228" y="63"/>
                    <a:pt x="228" y="63"/>
                    <a:pt x="228" y="63"/>
                  </a:cubicBezTo>
                  <a:cubicBezTo>
                    <a:pt x="207" y="47"/>
                    <a:pt x="207" y="47"/>
                    <a:pt x="207" y="47"/>
                  </a:cubicBezTo>
                  <a:cubicBezTo>
                    <a:pt x="170" y="97"/>
                    <a:pt x="170" y="97"/>
                    <a:pt x="170" y="97"/>
                  </a:cubicBezTo>
                  <a:cubicBezTo>
                    <a:pt x="209" y="34"/>
                    <a:pt x="209" y="34"/>
                    <a:pt x="209" y="34"/>
                  </a:cubicBezTo>
                  <a:cubicBezTo>
                    <a:pt x="149" y="0"/>
                    <a:pt x="149" y="0"/>
                    <a:pt x="149" y="0"/>
                  </a:cubicBezTo>
                  <a:cubicBezTo>
                    <a:pt x="141" y="13"/>
                    <a:pt x="146" y="26"/>
                    <a:pt x="157" y="34"/>
                  </a:cubicBezTo>
                  <a:cubicBezTo>
                    <a:pt x="178" y="45"/>
                    <a:pt x="178" y="45"/>
                    <a:pt x="178" y="45"/>
                  </a:cubicBezTo>
                  <a:cubicBezTo>
                    <a:pt x="127" y="100"/>
                    <a:pt x="127" y="100"/>
                    <a:pt x="127" y="100"/>
                  </a:cubicBezTo>
                  <a:cubicBezTo>
                    <a:pt x="127" y="100"/>
                    <a:pt x="101" y="134"/>
                    <a:pt x="69" y="116"/>
                  </a:cubicBezTo>
                  <a:cubicBezTo>
                    <a:pt x="56" y="108"/>
                    <a:pt x="53" y="95"/>
                    <a:pt x="67" y="82"/>
                  </a:cubicBezTo>
                  <a:cubicBezTo>
                    <a:pt x="122" y="42"/>
                    <a:pt x="122" y="42"/>
                    <a:pt x="122" y="42"/>
                  </a:cubicBezTo>
                  <a:cubicBezTo>
                    <a:pt x="135" y="34"/>
                    <a:pt x="138" y="18"/>
                    <a:pt x="127" y="8"/>
                  </a:cubicBezTo>
                  <a:cubicBezTo>
                    <a:pt x="85" y="37"/>
                    <a:pt x="85" y="37"/>
                    <a:pt x="85" y="37"/>
                  </a:cubicBezTo>
                  <a:cubicBezTo>
                    <a:pt x="51" y="63"/>
                    <a:pt x="51" y="63"/>
                    <a:pt x="51" y="63"/>
                  </a:cubicBezTo>
                  <a:cubicBezTo>
                    <a:pt x="24" y="79"/>
                    <a:pt x="24" y="79"/>
                    <a:pt x="24" y="79"/>
                  </a:cubicBezTo>
                  <a:cubicBezTo>
                    <a:pt x="24" y="79"/>
                    <a:pt x="24" y="79"/>
                    <a:pt x="24" y="79"/>
                  </a:cubicBezTo>
                  <a:cubicBezTo>
                    <a:pt x="0" y="174"/>
                    <a:pt x="0" y="174"/>
                    <a:pt x="0" y="174"/>
                  </a:cubicBezTo>
                  <a:cubicBezTo>
                    <a:pt x="82" y="216"/>
                    <a:pt x="82" y="216"/>
                    <a:pt x="82" y="216"/>
                  </a:cubicBezTo>
                  <a:cubicBezTo>
                    <a:pt x="88" y="203"/>
                    <a:pt x="88" y="203"/>
                    <a:pt x="88" y="203"/>
                  </a:cubicBezTo>
                  <a:cubicBezTo>
                    <a:pt x="236" y="142"/>
                    <a:pt x="236" y="142"/>
                    <a:pt x="236" y="142"/>
                  </a:cubicBezTo>
                  <a:cubicBezTo>
                    <a:pt x="233" y="116"/>
                    <a:pt x="233" y="116"/>
                    <a:pt x="233" y="116"/>
                  </a:cubicBezTo>
                  <a:cubicBezTo>
                    <a:pt x="207" y="126"/>
                    <a:pt x="207" y="126"/>
                    <a:pt x="207" y="126"/>
                  </a:cubicBezTo>
                  <a:cubicBezTo>
                    <a:pt x="244" y="95"/>
                    <a:pt x="244" y="95"/>
                    <a:pt x="244" y="95"/>
                  </a:cubicBezTo>
                  <a:lnTo>
                    <a:pt x="225" y="76"/>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6" name="Freeform 44"/>
            <p:cNvSpPr>
              <a:spLocks/>
            </p:cNvSpPr>
            <p:nvPr/>
          </p:nvSpPr>
          <p:spPr bwMode="auto">
            <a:xfrm>
              <a:off x="6276976" y="3894139"/>
              <a:ext cx="374650" cy="330200"/>
            </a:xfrm>
            <a:custGeom>
              <a:avLst/>
              <a:gdLst>
                <a:gd name="T0" fmla="*/ 164 w 243"/>
                <a:gd name="T1" fmla="*/ 0 h 216"/>
                <a:gd name="T2" fmla="*/ 156 w 243"/>
                <a:gd name="T3" fmla="*/ 13 h 216"/>
                <a:gd name="T4" fmla="*/ 8 w 243"/>
                <a:gd name="T5" fmla="*/ 74 h 216"/>
                <a:gd name="T6" fmla="*/ 10 w 243"/>
                <a:gd name="T7" fmla="*/ 100 h 216"/>
                <a:gd name="T8" fmla="*/ 37 w 243"/>
                <a:gd name="T9" fmla="*/ 90 h 216"/>
                <a:gd name="T10" fmla="*/ 0 w 243"/>
                <a:gd name="T11" fmla="*/ 122 h 216"/>
                <a:gd name="T12" fmla="*/ 0 w 243"/>
                <a:gd name="T13" fmla="*/ 122 h 216"/>
                <a:gd name="T14" fmla="*/ 18 w 243"/>
                <a:gd name="T15" fmla="*/ 140 h 216"/>
                <a:gd name="T16" fmla="*/ 58 w 243"/>
                <a:gd name="T17" fmla="*/ 103 h 216"/>
                <a:gd name="T18" fmla="*/ 16 w 243"/>
                <a:gd name="T19" fmla="*/ 153 h 216"/>
                <a:gd name="T20" fmla="*/ 37 w 243"/>
                <a:gd name="T21" fmla="*/ 169 h 216"/>
                <a:gd name="T22" fmla="*/ 74 w 243"/>
                <a:gd name="T23" fmla="*/ 119 h 216"/>
                <a:gd name="T24" fmla="*/ 37 w 243"/>
                <a:gd name="T25" fmla="*/ 182 h 216"/>
                <a:gd name="T26" fmla="*/ 98 w 243"/>
                <a:gd name="T27" fmla="*/ 216 h 216"/>
                <a:gd name="T28" fmla="*/ 87 w 243"/>
                <a:gd name="T29" fmla="*/ 182 h 216"/>
                <a:gd name="T30" fmla="*/ 69 w 243"/>
                <a:gd name="T31" fmla="*/ 172 h 216"/>
                <a:gd name="T32" fmla="*/ 119 w 243"/>
                <a:gd name="T33" fmla="*/ 116 h 216"/>
                <a:gd name="T34" fmla="*/ 175 w 243"/>
                <a:gd name="T35" fmla="*/ 100 h 216"/>
                <a:gd name="T36" fmla="*/ 177 w 243"/>
                <a:gd name="T37" fmla="*/ 135 h 216"/>
                <a:gd name="T38" fmla="*/ 121 w 243"/>
                <a:gd name="T39" fmla="*/ 174 h 216"/>
                <a:gd name="T40" fmla="*/ 116 w 243"/>
                <a:gd name="T41" fmla="*/ 208 h 216"/>
                <a:gd name="T42" fmla="*/ 159 w 243"/>
                <a:gd name="T43" fmla="*/ 180 h 216"/>
                <a:gd name="T44" fmla="*/ 196 w 243"/>
                <a:gd name="T45" fmla="*/ 153 h 216"/>
                <a:gd name="T46" fmla="*/ 220 w 243"/>
                <a:gd name="T47" fmla="*/ 137 h 216"/>
                <a:gd name="T48" fmla="*/ 220 w 243"/>
                <a:gd name="T49" fmla="*/ 137 h 216"/>
                <a:gd name="T50" fmla="*/ 243 w 243"/>
                <a:gd name="T51" fmla="*/ 42 h 216"/>
                <a:gd name="T52" fmla="*/ 164 w 243"/>
                <a:gd name="T5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216">
                  <a:moveTo>
                    <a:pt x="164" y="0"/>
                  </a:moveTo>
                  <a:cubicBezTo>
                    <a:pt x="156" y="13"/>
                    <a:pt x="156" y="13"/>
                    <a:pt x="156" y="13"/>
                  </a:cubicBezTo>
                  <a:cubicBezTo>
                    <a:pt x="8" y="74"/>
                    <a:pt x="8" y="74"/>
                    <a:pt x="8" y="74"/>
                  </a:cubicBezTo>
                  <a:cubicBezTo>
                    <a:pt x="10" y="100"/>
                    <a:pt x="10" y="100"/>
                    <a:pt x="10" y="100"/>
                  </a:cubicBezTo>
                  <a:cubicBezTo>
                    <a:pt x="37" y="90"/>
                    <a:pt x="37" y="90"/>
                    <a:pt x="37" y="90"/>
                  </a:cubicBezTo>
                  <a:cubicBezTo>
                    <a:pt x="0" y="122"/>
                    <a:pt x="0" y="122"/>
                    <a:pt x="0" y="122"/>
                  </a:cubicBezTo>
                  <a:cubicBezTo>
                    <a:pt x="0" y="122"/>
                    <a:pt x="0" y="122"/>
                    <a:pt x="0" y="122"/>
                  </a:cubicBezTo>
                  <a:cubicBezTo>
                    <a:pt x="18" y="140"/>
                    <a:pt x="18" y="140"/>
                    <a:pt x="18" y="140"/>
                  </a:cubicBezTo>
                  <a:cubicBezTo>
                    <a:pt x="58" y="103"/>
                    <a:pt x="58" y="103"/>
                    <a:pt x="58" y="103"/>
                  </a:cubicBezTo>
                  <a:cubicBezTo>
                    <a:pt x="16" y="153"/>
                    <a:pt x="16" y="153"/>
                    <a:pt x="16" y="153"/>
                  </a:cubicBezTo>
                  <a:cubicBezTo>
                    <a:pt x="37" y="169"/>
                    <a:pt x="37" y="169"/>
                    <a:pt x="37" y="169"/>
                  </a:cubicBezTo>
                  <a:cubicBezTo>
                    <a:pt x="74" y="119"/>
                    <a:pt x="74" y="119"/>
                    <a:pt x="74" y="119"/>
                  </a:cubicBezTo>
                  <a:cubicBezTo>
                    <a:pt x="37" y="182"/>
                    <a:pt x="37" y="182"/>
                    <a:pt x="37" y="182"/>
                  </a:cubicBezTo>
                  <a:cubicBezTo>
                    <a:pt x="98" y="216"/>
                    <a:pt x="98" y="216"/>
                    <a:pt x="98" y="216"/>
                  </a:cubicBezTo>
                  <a:cubicBezTo>
                    <a:pt x="103" y="203"/>
                    <a:pt x="100" y="190"/>
                    <a:pt x="87" y="182"/>
                  </a:cubicBezTo>
                  <a:cubicBezTo>
                    <a:pt x="69" y="172"/>
                    <a:pt x="69" y="172"/>
                    <a:pt x="69" y="172"/>
                  </a:cubicBezTo>
                  <a:cubicBezTo>
                    <a:pt x="119" y="116"/>
                    <a:pt x="119" y="116"/>
                    <a:pt x="119" y="116"/>
                  </a:cubicBezTo>
                  <a:cubicBezTo>
                    <a:pt x="119" y="116"/>
                    <a:pt x="145" y="79"/>
                    <a:pt x="175" y="100"/>
                  </a:cubicBezTo>
                  <a:cubicBezTo>
                    <a:pt x="190" y="108"/>
                    <a:pt x="193" y="122"/>
                    <a:pt x="177" y="135"/>
                  </a:cubicBezTo>
                  <a:cubicBezTo>
                    <a:pt x="121" y="174"/>
                    <a:pt x="121" y="174"/>
                    <a:pt x="121" y="174"/>
                  </a:cubicBezTo>
                  <a:cubicBezTo>
                    <a:pt x="111" y="182"/>
                    <a:pt x="108" y="198"/>
                    <a:pt x="116" y="208"/>
                  </a:cubicBezTo>
                  <a:cubicBezTo>
                    <a:pt x="159" y="180"/>
                    <a:pt x="159" y="180"/>
                    <a:pt x="159" y="180"/>
                  </a:cubicBezTo>
                  <a:cubicBezTo>
                    <a:pt x="196" y="153"/>
                    <a:pt x="196" y="153"/>
                    <a:pt x="196" y="153"/>
                  </a:cubicBezTo>
                  <a:cubicBezTo>
                    <a:pt x="220" y="137"/>
                    <a:pt x="220" y="137"/>
                    <a:pt x="220" y="137"/>
                  </a:cubicBezTo>
                  <a:cubicBezTo>
                    <a:pt x="220" y="137"/>
                    <a:pt x="220" y="137"/>
                    <a:pt x="220" y="137"/>
                  </a:cubicBezTo>
                  <a:cubicBezTo>
                    <a:pt x="243" y="42"/>
                    <a:pt x="243" y="42"/>
                    <a:pt x="243" y="42"/>
                  </a:cubicBezTo>
                  <a:lnTo>
                    <a:pt x="164" y="0"/>
                  </a:lnTo>
                  <a:close/>
                </a:path>
              </a:pathLst>
            </a:custGeom>
            <a:solidFill>
              <a:srgbClr val="8E5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7" name="Freeform 18"/>
            <p:cNvSpPr>
              <a:spLocks/>
            </p:cNvSpPr>
            <p:nvPr/>
          </p:nvSpPr>
          <p:spPr bwMode="auto">
            <a:xfrm>
              <a:off x="5770564" y="4602164"/>
              <a:ext cx="501650" cy="311150"/>
            </a:xfrm>
            <a:custGeom>
              <a:avLst/>
              <a:gdLst>
                <a:gd name="T0" fmla="*/ 325 w 325"/>
                <a:gd name="T1" fmla="*/ 0 h 203"/>
                <a:gd name="T2" fmla="*/ 325 w 325"/>
                <a:gd name="T3" fmla="*/ 79 h 203"/>
                <a:gd name="T4" fmla="*/ 227 w 325"/>
                <a:gd name="T5" fmla="*/ 76 h 203"/>
                <a:gd name="T6" fmla="*/ 145 w 325"/>
                <a:gd name="T7" fmla="*/ 179 h 203"/>
                <a:gd name="T8" fmla="*/ 145 w 325"/>
                <a:gd name="T9" fmla="*/ 179 h 203"/>
                <a:gd name="T10" fmla="*/ 79 w 325"/>
                <a:gd name="T11" fmla="*/ 203 h 203"/>
                <a:gd name="T12" fmla="*/ 90 w 325"/>
                <a:gd name="T13" fmla="*/ 176 h 203"/>
                <a:gd name="T14" fmla="*/ 129 w 325"/>
                <a:gd name="T15" fmla="*/ 166 h 203"/>
                <a:gd name="T16" fmla="*/ 142 w 325"/>
                <a:gd name="T17" fmla="*/ 147 h 203"/>
                <a:gd name="T18" fmla="*/ 111 w 325"/>
                <a:gd name="T19" fmla="*/ 166 h 203"/>
                <a:gd name="T20" fmla="*/ 111 w 325"/>
                <a:gd name="T21" fmla="*/ 166 h 203"/>
                <a:gd name="T22" fmla="*/ 18 w 325"/>
                <a:gd name="T23" fmla="*/ 184 h 203"/>
                <a:gd name="T24" fmla="*/ 34 w 325"/>
                <a:gd name="T25" fmla="*/ 160 h 203"/>
                <a:gd name="T26" fmla="*/ 103 w 325"/>
                <a:gd name="T27" fmla="*/ 147 h 203"/>
                <a:gd name="T28" fmla="*/ 137 w 325"/>
                <a:gd name="T29" fmla="*/ 129 h 203"/>
                <a:gd name="T30" fmla="*/ 92 w 325"/>
                <a:gd name="T31" fmla="*/ 147 h 203"/>
                <a:gd name="T32" fmla="*/ 0 w 325"/>
                <a:gd name="T33" fmla="*/ 150 h 203"/>
                <a:gd name="T34" fmla="*/ 21 w 325"/>
                <a:gd name="T35" fmla="*/ 129 h 203"/>
                <a:gd name="T36" fmla="*/ 84 w 325"/>
                <a:gd name="T37" fmla="*/ 126 h 203"/>
                <a:gd name="T38" fmla="*/ 132 w 325"/>
                <a:gd name="T39" fmla="*/ 113 h 203"/>
                <a:gd name="T40" fmla="*/ 74 w 325"/>
                <a:gd name="T41" fmla="*/ 123 h 203"/>
                <a:gd name="T42" fmla="*/ 53 w 325"/>
                <a:gd name="T43" fmla="*/ 81 h 203"/>
                <a:gd name="T44" fmla="*/ 79 w 325"/>
                <a:gd name="T45" fmla="*/ 87 h 203"/>
                <a:gd name="T46" fmla="*/ 90 w 325"/>
                <a:gd name="T47" fmla="*/ 105 h 203"/>
                <a:gd name="T48" fmla="*/ 145 w 325"/>
                <a:gd name="T49" fmla="*/ 79 h 203"/>
                <a:gd name="T50" fmla="*/ 172 w 325"/>
                <a:gd name="T51" fmla="*/ 42 h 203"/>
                <a:gd name="T52" fmla="*/ 148 w 325"/>
                <a:gd name="T53" fmla="*/ 34 h 203"/>
                <a:gd name="T54" fmla="*/ 105 w 325"/>
                <a:gd name="T55" fmla="*/ 65 h 203"/>
                <a:gd name="T56" fmla="*/ 74 w 325"/>
                <a:gd name="T57" fmla="*/ 58 h 203"/>
                <a:gd name="T58" fmla="*/ 156 w 325"/>
                <a:gd name="T59" fmla="*/ 0 h 203"/>
                <a:gd name="T60" fmla="*/ 325 w 325"/>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03">
                  <a:moveTo>
                    <a:pt x="325" y="0"/>
                  </a:moveTo>
                  <a:cubicBezTo>
                    <a:pt x="325" y="79"/>
                    <a:pt x="325" y="79"/>
                    <a:pt x="325" y="79"/>
                  </a:cubicBezTo>
                  <a:cubicBezTo>
                    <a:pt x="227" y="76"/>
                    <a:pt x="227" y="76"/>
                    <a:pt x="227" y="76"/>
                  </a:cubicBezTo>
                  <a:cubicBezTo>
                    <a:pt x="145" y="179"/>
                    <a:pt x="145" y="179"/>
                    <a:pt x="145" y="179"/>
                  </a:cubicBezTo>
                  <a:cubicBezTo>
                    <a:pt x="145" y="179"/>
                    <a:pt x="145" y="179"/>
                    <a:pt x="145" y="179"/>
                  </a:cubicBezTo>
                  <a:cubicBezTo>
                    <a:pt x="79" y="203"/>
                    <a:pt x="79" y="203"/>
                    <a:pt x="79" y="203"/>
                  </a:cubicBezTo>
                  <a:cubicBezTo>
                    <a:pt x="74" y="192"/>
                    <a:pt x="82" y="181"/>
                    <a:pt x="90" y="176"/>
                  </a:cubicBezTo>
                  <a:cubicBezTo>
                    <a:pt x="129" y="166"/>
                    <a:pt x="129" y="166"/>
                    <a:pt x="129" y="166"/>
                  </a:cubicBezTo>
                  <a:cubicBezTo>
                    <a:pt x="142" y="147"/>
                    <a:pt x="142" y="147"/>
                    <a:pt x="142" y="147"/>
                  </a:cubicBezTo>
                  <a:cubicBezTo>
                    <a:pt x="111" y="166"/>
                    <a:pt x="111" y="166"/>
                    <a:pt x="111" y="166"/>
                  </a:cubicBezTo>
                  <a:cubicBezTo>
                    <a:pt x="111" y="166"/>
                    <a:pt x="111" y="166"/>
                    <a:pt x="111" y="166"/>
                  </a:cubicBezTo>
                  <a:cubicBezTo>
                    <a:pt x="18" y="184"/>
                    <a:pt x="18" y="184"/>
                    <a:pt x="18" y="184"/>
                  </a:cubicBezTo>
                  <a:cubicBezTo>
                    <a:pt x="15" y="173"/>
                    <a:pt x="21" y="163"/>
                    <a:pt x="34" y="160"/>
                  </a:cubicBezTo>
                  <a:cubicBezTo>
                    <a:pt x="103" y="147"/>
                    <a:pt x="103" y="147"/>
                    <a:pt x="103" y="147"/>
                  </a:cubicBezTo>
                  <a:cubicBezTo>
                    <a:pt x="137" y="129"/>
                    <a:pt x="137" y="129"/>
                    <a:pt x="137" y="129"/>
                  </a:cubicBezTo>
                  <a:cubicBezTo>
                    <a:pt x="92" y="147"/>
                    <a:pt x="92" y="147"/>
                    <a:pt x="92" y="147"/>
                  </a:cubicBezTo>
                  <a:cubicBezTo>
                    <a:pt x="0" y="150"/>
                    <a:pt x="0" y="150"/>
                    <a:pt x="0" y="150"/>
                  </a:cubicBezTo>
                  <a:cubicBezTo>
                    <a:pt x="0" y="139"/>
                    <a:pt x="8" y="129"/>
                    <a:pt x="21" y="129"/>
                  </a:cubicBezTo>
                  <a:cubicBezTo>
                    <a:pt x="84" y="126"/>
                    <a:pt x="84" y="126"/>
                    <a:pt x="84" y="126"/>
                  </a:cubicBezTo>
                  <a:cubicBezTo>
                    <a:pt x="132" y="113"/>
                    <a:pt x="132" y="113"/>
                    <a:pt x="132" y="113"/>
                  </a:cubicBezTo>
                  <a:cubicBezTo>
                    <a:pt x="74" y="123"/>
                    <a:pt x="74" y="123"/>
                    <a:pt x="74" y="123"/>
                  </a:cubicBezTo>
                  <a:cubicBezTo>
                    <a:pt x="53" y="81"/>
                    <a:pt x="53" y="81"/>
                    <a:pt x="53" y="81"/>
                  </a:cubicBezTo>
                  <a:cubicBezTo>
                    <a:pt x="60" y="76"/>
                    <a:pt x="74" y="79"/>
                    <a:pt x="79" y="87"/>
                  </a:cubicBezTo>
                  <a:cubicBezTo>
                    <a:pt x="90" y="105"/>
                    <a:pt x="90" y="105"/>
                    <a:pt x="90" y="105"/>
                  </a:cubicBezTo>
                  <a:cubicBezTo>
                    <a:pt x="145" y="79"/>
                    <a:pt x="145" y="79"/>
                    <a:pt x="145" y="79"/>
                  </a:cubicBezTo>
                  <a:cubicBezTo>
                    <a:pt x="145" y="79"/>
                    <a:pt x="180" y="71"/>
                    <a:pt x="172" y="42"/>
                  </a:cubicBezTo>
                  <a:cubicBezTo>
                    <a:pt x="159" y="37"/>
                    <a:pt x="148" y="34"/>
                    <a:pt x="148" y="34"/>
                  </a:cubicBezTo>
                  <a:cubicBezTo>
                    <a:pt x="105" y="65"/>
                    <a:pt x="105" y="65"/>
                    <a:pt x="105" y="65"/>
                  </a:cubicBezTo>
                  <a:cubicBezTo>
                    <a:pt x="95" y="71"/>
                    <a:pt x="82" y="65"/>
                    <a:pt x="74" y="58"/>
                  </a:cubicBezTo>
                  <a:cubicBezTo>
                    <a:pt x="156" y="0"/>
                    <a:pt x="156" y="0"/>
                    <a:pt x="156" y="0"/>
                  </a:cubicBezTo>
                  <a:lnTo>
                    <a:pt x="325" y="0"/>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Tree>
    <p:extLst>
      <p:ext uri="{BB962C8B-B14F-4D97-AF65-F5344CB8AC3E}">
        <p14:creationId xmlns:p14="http://schemas.microsoft.com/office/powerpoint/2010/main" val="211404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14325" y="2457450"/>
            <a:ext cx="11877675" cy="1973263"/>
          </a:xfrm>
        </p:spPr>
        <p:txBody>
          <a:bodyPr/>
          <a:lstStyle/>
          <a:p>
            <a:r>
              <a:rPr lang="en-US" sz="6470" dirty="0"/>
              <a:t>Admin experience &amp; Policy based protection</a:t>
            </a:r>
          </a:p>
        </p:txBody>
      </p:sp>
    </p:spTree>
    <p:extLst>
      <p:ext uri="{BB962C8B-B14F-4D97-AF65-F5344CB8AC3E}">
        <p14:creationId xmlns:p14="http://schemas.microsoft.com/office/powerpoint/2010/main" val="21896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BDBF6-8CCD-4F3B-AE0E-C605EE234AA9}"/>
              </a:ext>
            </a:extLst>
          </p:cNvPr>
          <p:cNvSpPr>
            <a:spLocks noGrp="1"/>
          </p:cNvSpPr>
          <p:nvPr>
            <p:ph type="title" idx="4294967295"/>
          </p:nvPr>
        </p:nvSpPr>
        <p:spPr>
          <a:xfrm>
            <a:off x="536575" y="142875"/>
            <a:ext cx="11655425" cy="898525"/>
          </a:xfrm>
        </p:spPr>
        <p:txBody>
          <a:bodyPr/>
          <a:lstStyle/>
          <a:p>
            <a:r>
              <a:rPr lang="en-US" dirty="0"/>
              <a:t>Enable using cmdlet… </a:t>
            </a:r>
          </a:p>
        </p:txBody>
      </p:sp>
      <p:pic>
        <p:nvPicPr>
          <p:cNvPr id="2" name="Picture 1">
            <a:extLst>
              <a:ext uri="{FF2B5EF4-FFF2-40B4-BE49-F238E27FC236}">
                <a16:creationId xmlns:a16="http://schemas.microsoft.com/office/drawing/2014/main" id="{85CD317F-B258-414F-B618-6227A92F84A7}"/>
              </a:ext>
            </a:extLst>
          </p:cNvPr>
          <p:cNvPicPr>
            <a:picLocks noChangeAspect="1"/>
          </p:cNvPicPr>
          <p:nvPr/>
        </p:nvPicPr>
        <p:blipFill>
          <a:blip r:embed="rId3"/>
          <a:stretch>
            <a:fillRect/>
          </a:stretch>
        </p:blipFill>
        <p:spPr>
          <a:xfrm>
            <a:off x="224195" y="860069"/>
            <a:ext cx="11669086" cy="5997445"/>
          </a:xfrm>
          <a:prstGeom prst="rect">
            <a:avLst/>
          </a:prstGeom>
        </p:spPr>
      </p:pic>
    </p:spTree>
    <p:extLst>
      <p:ext uri="{BB962C8B-B14F-4D97-AF65-F5344CB8AC3E}">
        <p14:creationId xmlns:p14="http://schemas.microsoft.com/office/powerpoint/2010/main" val="199671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6575" y="350838"/>
            <a:ext cx="11655425" cy="900112"/>
          </a:xfrm>
        </p:spPr>
        <p:txBody>
          <a:bodyPr/>
          <a:lstStyle/>
          <a:p>
            <a:r>
              <a:rPr lang="en-US" sz="4313" dirty="0"/>
              <a:t>But coming soon…</a:t>
            </a:r>
          </a:p>
        </p:txBody>
      </p:sp>
      <p:pic>
        <p:nvPicPr>
          <p:cNvPr id="4" name="Picture 3" descr="multicolor power buttons by molumen"/>
          <p:cNvPicPr>
            <a:picLocks noChangeAspect="1"/>
          </p:cNvPicPr>
          <p:nvPr/>
        </p:nvPicPr>
        <p:blipFill>
          <a:blip r:embed="rId3"/>
          <a:stretch>
            <a:fillRect/>
          </a:stretch>
        </p:blipFill>
        <p:spPr>
          <a:xfrm>
            <a:off x="4751363" y="2457873"/>
            <a:ext cx="2166360" cy="1585141"/>
          </a:xfrm>
          <a:prstGeom prst="rect">
            <a:avLst/>
          </a:prstGeom>
        </p:spPr>
      </p:pic>
      <p:sp>
        <p:nvSpPr>
          <p:cNvPr id="5" name="TextBox 4"/>
          <p:cNvSpPr txBox="1"/>
          <p:nvPr/>
        </p:nvSpPr>
        <p:spPr>
          <a:xfrm>
            <a:off x="5050171" y="3951914"/>
            <a:ext cx="1759128" cy="615522"/>
          </a:xfrm>
          <a:prstGeom prst="rect">
            <a:avLst/>
          </a:prstGeom>
          <a:noFill/>
        </p:spPr>
        <p:txBody>
          <a:bodyPr wrap="none" lIns="179285" tIns="143428" rIns="179285" bIns="143428" rtlCol="0">
            <a:spAutoFit/>
          </a:bodyPr>
          <a:lstStyle/>
          <a:p>
            <a:pPr algn="ctr" defTabSz="914367">
              <a:lnSpc>
                <a:spcPct val="90000"/>
              </a:lnSpc>
              <a:spcAft>
                <a:spcPts val="588"/>
              </a:spcAft>
              <a:defRPr/>
            </a:pPr>
            <a:r>
              <a:rPr lang="en-US" sz="2353" dirty="0">
                <a:solidFill>
                  <a:schemeClr val="bg1"/>
                </a:solidFill>
                <a:latin typeface="Segoe UI Semilight"/>
              </a:rPr>
              <a:t>Always On</a:t>
            </a:r>
          </a:p>
        </p:txBody>
      </p:sp>
    </p:spTree>
    <p:extLst>
      <p:ext uri="{BB962C8B-B14F-4D97-AF65-F5344CB8AC3E}">
        <p14:creationId xmlns:p14="http://schemas.microsoft.com/office/powerpoint/2010/main" val="99224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775503" y="2437896"/>
            <a:ext cx="4490809" cy="4283731"/>
          </a:xfrm>
          <a:prstGeom prst="ellipse">
            <a:avLst/>
          </a:prstGeom>
          <a:solidFill>
            <a:schemeClr val="accent4">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grpSp>
        <p:nvGrpSpPr>
          <p:cNvPr id="87" name="Group 86"/>
          <p:cNvGrpSpPr/>
          <p:nvPr/>
        </p:nvGrpSpPr>
        <p:grpSpPr>
          <a:xfrm>
            <a:off x="344756" y="9323964"/>
            <a:ext cx="6720873" cy="4365656"/>
            <a:chOff x="1871465" y="2003242"/>
            <a:chExt cx="6856613" cy="4453828"/>
          </a:xfrm>
        </p:grpSpPr>
        <p:grpSp>
          <p:nvGrpSpPr>
            <p:cNvPr id="50" name="Group 49"/>
            <p:cNvGrpSpPr/>
            <p:nvPr/>
          </p:nvGrpSpPr>
          <p:grpSpPr>
            <a:xfrm>
              <a:off x="1871465" y="2003242"/>
              <a:ext cx="6856613" cy="923362"/>
              <a:chOff x="5602352" y="1744662"/>
              <a:chExt cx="6856613" cy="923362"/>
            </a:xfrm>
          </p:grpSpPr>
          <p:grpSp>
            <p:nvGrpSpPr>
              <p:cNvPr id="51" name="Group 50"/>
              <p:cNvGrpSpPr/>
              <p:nvPr/>
            </p:nvGrpSpPr>
            <p:grpSpPr>
              <a:xfrm>
                <a:off x="5602352" y="1913887"/>
                <a:ext cx="288854" cy="288856"/>
                <a:chOff x="5372581" y="1617831"/>
                <a:chExt cx="498112" cy="498112"/>
              </a:xfrm>
              <a:solidFill>
                <a:schemeClr val="bg1"/>
              </a:solidFill>
            </p:grpSpPr>
            <p:sp>
              <p:nvSpPr>
                <p:cNvPr id="55" name="Oval 5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5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54" name="TextBox 53"/>
              <p:cNvSpPr txBox="1"/>
              <p:nvPr/>
            </p:nvSpPr>
            <p:spPr>
              <a:xfrm>
                <a:off x="5880744" y="1744662"/>
                <a:ext cx="6578221" cy="923362"/>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intuitive: embed easy, repeatable actions designed to become habitual</a:t>
                </a:r>
              </a:p>
            </p:txBody>
          </p:sp>
        </p:grpSp>
        <p:grpSp>
          <p:nvGrpSpPr>
            <p:cNvPr id="57" name="Group 56"/>
            <p:cNvGrpSpPr/>
            <p:nvPr/>
          </p:nvGrpSpPr>
          <p:grpSpPr>
            <a:xfrm>
              <a:off x="1871465" y="5545964"/>
              <a:ext cx="6856613" cy="911106"/>
              <a:chOff x="5602352" y="5232424"/>
              <a:chExt cx="6856613" cy="911106"/>
            </a:xfrm>
          </p:grpSpPr>
          <p:grpSp>
            <p:nvGrpSpPr>
              <p:cNvPr id="58" name="Group 57"/>
              <p:cNvGrpSpPr/>
              <p:nvPr/>
            </p:nvGrpSpPr>
            <p:grpSpPr>
              <a:xfrm>
                <a:off x="5602352" y="5405126"/>
                <a:ext cx="288854" cy="288856"/>
                <a:chOff x="5372581" y="1617831"/>
                <a:chExt cx="498112" cy="498112"/>
              </a:xfrm>
              <a:solidFill>
                <a:schemeClr val="bg1"/>
              </a:solidFill>
            </p:grpSpPr>
            <p:sp>
              <p:nvSpPr>
                <p:cNvPr id="60" name="Oval 59"/>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61"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59" name="TextBox 58"/>
              <p:cNvSpPr txBox="1"/>
              <p:nvPr/>
            </p:nvSpPr>
            <p:spPr>
              <a:xfrm>
                <a:off x="5880744" y="5232424"/>
                <a:ext cx="6578221" cy="911106"/>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work: improve ease of configuration and setup, including policy setting and key encryption management</a:t>
                </a:r>
              </a:p>
            </p:txBody>
          </p:sp>
        </p:grpSp>
        <p:grpSp>
          <p:nvGrpSpPr>
            <p:cNvPr id="62" name="Group 61"/>
            <p:cNvGrpSpPr/>
            <p:nvPr/>
          </p:nvGrpSpPr>
          <p:grpSpPr>
            <a:xfrm>
              <a:off x="1871465" y="2853198"/>
              <a:ext cx="6856613" cy="923362"/>
              <a:chOff x="5602352" y="2539658"/>
              <a:chExt cx="6856613" cy="923362"/>
            </a:xfrm>
          </p:grpSpPr>
          <p:grpSp>
            <p:nvGrpSpPr>
              <p:cNvPr id="63" name="Group 62"/>
              <p:cNvGrpSpPr/>
              <p:nvPr/>
            </p:nvGrpSpPr>
            <p:grpSpPr>
              <a:xfrm>
                <a:off x="5602352" y="2724511"/>
                <a:ext cx="288854" cy="288856"/>
                <a:chOff x="5372581" y="1617831"/>
                <a:chExt cx="498112" cy="498112"/>
              </a:xfrm>
              <a:solidFill>
                <a:schemeClr val="bg1"/>
              </a:solidFill>
            </p:grpSpPr>
            <p:sp>
              <p:nvSpPr>
                <p:cNvPr id="65" name="Oval 6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6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64" name="TextBox 63"/>
              <p:cNvSpPr txBox="1"/>
              <p:nvPr/>
            </p:nvSpPr>
            <p:spPr>
              <a:xfrm>
                <a:off x="5880744" y="2539658"/>
                <a:ext cx="6578221" cy="923362"/>
              </a:xfrm>
              <a:prstGeom prst="rect">
                <a:avLst/>
              </a:prstGeom>
              <a:noFill/>
            </p:spPr>
            <p:txBody>
              <a:bodyPr wrap="square" lIns="179259" tIns="143407" rIns="179259" bIns="143407" rtlCol="0">
                <a:spAutoFit/>
              </a:bodyPr>
              <a:lstStyle/>
              <a:p>
                <a:pPr defTabSz="914192">
                  <a:defRPr/>
                </a:pPr>
                <a:r>
                  <a:rPr lang="en-US" sz="1961" dirty="0">
                    <a:solidFill>
                      <a:srgbClr val="FFFFFF"/>
                    </a:solidFill>
                    <a:latin typeface="Segoe UI Semilight"/>
                  </a:rPr>
                  <a:t>Make it flexible: allow broader sharing even with persistent protection</a:t>
                </a:r>
              </a:p>
            </p:txBody>
          </p:sp>
        </p:grpSp>
        <p:grpSp>
          <p:nvGrpSpPr>
            <p:cNvPr id="67" name="Group 66"/>
            <p:cNvGrpSpPr/>
            <p:nvPr/>
          </p:nvGrpSpPr>
          <p:grpSpPr>
            <a:xfrm>
              <a:off x="1871465" y="3648194"/>
              <a:ext cx="6856613" cy="923362"/>
              <a:chOff x="5602352" y="3334654"/>
              <a:chExt cx="6856613" cy="923362"/>
            </a:xfrm>
          </p:grpSpPr>
          <p:grpSp>
            <p:nvGrpSpPr>
              <p:cNvPr id="68" name="Group 67"/>
              <p:cNvGrpSpPr/>
              <p:nvPr/>
            </p:nvGrpSpPr>
            <p:grpSpPr>
              <a:xfrm>
                <a:off x="5602352" y="3510768"/>
                <a:ext cx="288854" cy="288856"/>
                <a:chOff x="5372581" y="1617831"/>
                <a:chExt cx="498112" cy="498112"/>
              </a:xfrm>
              <a:solidFill>
                <a:schemeClr val="bg1"/>
              </a:solidFill>
            </p:grpSpPr>
            <p:sp>
              <p:nvSpPr>
                <p:cNvPr id="70" name="Oval 69"/>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71"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69" name="TextBox 68"/>
              <p:cNvSpPr txBox="1"/>
              <p:nvPr/>
            </p:nvSpPr>
            <p:spPr>
              <a:xfrm>
                <a:off x="5880744" y="3334654"/>
                <a:ext cx="6578221" cy="923362"/>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universal: Protect sharing with anyone, including a consistent experience for B2B and B2C</a:t>
                </a:r>
              </a:p>
            </p:txBody>
          </p:sp>
        </p:grpSp>
        <p:grpSp>
          <p:nvGrpSpPr>
            <p:cNvPr id="72" name="Group 71"/>
            <p:cNvGrpSpPr/>
            <p:nvPr/>
          </p:nvGrpSpPr>
          <p:grpSpPr>
            <a:xfrm>
              <a:off x="1871465" y="4443190"/>
              <a:ext cx="6856613" cy="1237310"/>
              <a:chOff x="5602352" y="4129650"/>
              <a:chExt cx="6856613" cy="1237310"/>
            </a:xfrm>
          </p:grpSpPr>
          <p:grpSp>
            <p:nvGrpSpPr>
              <p:cNvPr id="73" name="Group 72"/>
              <p:cNvGrpSpPr/>
              <p:nvPr/>
            </p:nvGrpSpPr>
            <p:grpSpPr>
              <a:xfrm>
                <a:off x="5602352" y="4302354"/>
                <a:ext cx="288854" cy="288856"/>
                <a:chOff x="5372581" y="1617831"/>
                <a:chExt cx="498112" cy="498112"/>
              </a:xfrm>
              <a:solidFill>
                <a:schemeClr val="bg1"/>
              </a:solidFill>
            </p:grpSpPr>
            <p:sp>
              <p:nvSpPr>
                <p:cNvPr id="75" name="Oval 7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7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74" name="TextBox 73"/>
              <p:cNvSpPr txBox="1"/>
              <p:nvPr/>
            </p:nvSpPr>
            <p:spPr>
              <a:xfrm>
                <a:off x="5880744" y="4129650"/>
                <a:ext cx="6578221" cy="1237310"/>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accessible: streamline the recipient experience to be consistent and available on any device, using a variety of ID</a:t>
                </a:r>
              </a:p>
            </p:txBody>
          </p:sp>
        </p:grpSp>
      </p:grpSp>
      <p:grpSp>
        <p:nvGrpSpPr>
          <p:cNvPr id="22" name="Group 21"/>
          <p:cNvGrpSpPr/>
          <p:nvPr/>
        </p:nvGrpSpPr>
        <p:grpSpPr>
          <a:xfrm>
            <a:off x="6231215" y="1451760"/>
            <a:ext cx="2625199" cy="946989"/>
            <a:chOff x="7554837" y="1614708"/>
            <a:chExt cx="2678219" cy="966114"/>
          </a:xfrm>
          <a:solidFill>
            <a:srgbClr val="00B050">
              <a:alpha val="17000"/>
            </a:srgbClr>
          </a:solidFill>
        </p:grpSpPr>
        <p:sp>
          <p:nvSpPr>
            <p:cNvPr id="90" name="Right Triangle 89"/>
            <p:cNvSpPr/>
            <p:nvPr/>
          </p:nvSpPr>
          <p:spPr bwMode="auto">
            <a:xfrm rot="10800000" flipH="1">
              <a:off x="7554837" y="2183877"/>
              <a:ext cx="396945" cy="396945"/>
            </a:xfrm>
            <a:prstGeom prst="r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sp>
          <p:nvSpPr>
            <p:cNvPr id="39" name="Text Placeholder 1"/>
            <p:cNvSpPr txBox="1">
              <a:spLocks/>
            </p:cNvSpPr>
            <p:nvPr/>
          </p:nvSpPr>
          <p:spPr>
            <a:xfrm>
              <a:off x="7554837" y="1614708"/>
              <a:ext cx="2678219" cy="568924"/>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Flexible policies</a:t>
              </a:r>
            </a:p>
          </p:txBody>
        </p:sp>
      </p:grpSp>
      <p:grpSp>
        <p:nvGrpSpPr>
          <p:cNvPr id="49" name="Group 48"/>
          <p:cNvGrpSpPr/>
          <p:nvPr/>
        </p:nvGrpSpPr>
        <p:grpSpPr>
          <a:xfrm>
            <a:off x="7877225" y="2640982"/>
            <a:ext cx="2837103" cy="796564"/>
            <a:chOff x="7836284" y="3504089"/>
            <a:chExt cx="2894403" cy="812652"/>
          </a:xfrm>
          <a:solidFill>
            <a:srgbClr val="00B050">
              <a:alpha val="17000"/>
            </a:srgbClr>
          </a:solidFill>
        </p:grpSpPr>
        <p:sp>
          <p:nvSpPr>
            <p:cNvPr id="94" name="Right Triangle 93"/>
            <p:cNvSpPr/>
            <p:nvPr/>
          </p:nvSpPr>
          <p:spPr bwMode="auto">
            <a:xfrm rot="16200000">
              <a:off x="7836284" y="3892576"/>
              <a:ext cx="396945" cy="396945"/>
            </a:xfrm>
            <a:prstGeom prst="rtTriangle">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96" name="Text Placeholder 1"/>
            <p:cNvSpPr txBox="1">
              <a:spLocks/>
            </p:cNvSpPr>
            <p:nvPr/>
          </p:nvSpPr>
          <p:spPr>
            <a:xfrm>
              <a:off x="8233229" y="3504089"/>
              <a:ext cx="2497458" cy="812652"/>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000" dirty="0">
                  <a:solidFill>
                    <a:srgbClr val="FFFFFF"/>
                  </a:solidFill>
                  <a:latin typeface="Segoe UI Semilight"/>
                </a:rPr>
                <a:t>Consistent workflow</a:t>
              </a:r>
            </a:p>
          </p:txBody>
        </p:sp>
      </p:grpSp>
      <p:grpSp>
        <p:nvGrpSpPr>
          <p:cNvPr id="13" name="Group 12"/>
          <p:cNvGrpSpPr/>
          <p:nvPr/>
        </p:nvGrpSpPr>
        <p:grpSpPr>
          <a:xfrm>
            <a:off x="8313115" y="4424752"/>
            <a:ext cx="2770489" cy="934313"/>
            <a:chOff x="6904036" y="6135685"/>
            <a:chExt cx="2826444" cy="953183"/>
          </a:xfrm>
          <a:solidFill>
            <a:srgbClr val="00B050">
              <a:alpha val="17000"/>
            </a:srgbClr>
          </a:solidFill>
        </p:grpSpPr>
        <p:sp>
          <p:nvSpPr>
            <p:cNvPr id="99" name="Right Triangle 98"/>
            <p:cNvSpPr/>
            <p:nvPr/>
          </p:nvSpPr>
          <p:spPr bwMode="auto">
            <a:xfrm rot="5400000" flipV="1">
              <a:off x="6904036" y="6303678"/>
              <a:ext cx="396945" cy="396945"/>
            </a:xfrm>
            <a:prstGeom prst="rtTriangle">
              <a:avLst/>
            </a:prstGeom>
            <a:solidFill>
              <a:srgbClr val="00B050"/>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38" name="Text Placeholder 1"/>
            <p:cNvSpPr txBox="1">
              <a:spLocks/>
            </p:cNvSpPr>
            <p:nvPr/>
          </p:nvSpPr>
          <p:spPr>
            <a:xfrm>
              <a:off x="7270814" y="6135685"/>
              <a:ext cx="2459666" cy="953183"/>
            </a:xfrm>
            <a:prstGeom prst="rect">
              <a:avLst/>
            </a:prstGeom>
            <a:solidFill>
              <a:srgbClr val="00B050"/>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Easy to configure</a:t>
              </a:r>
            </a:p>
          </p:txBody>
        </p:sp>
      </p:grpSp>
      <p:grpSp>
        <p:nvGrpSpPr>
          <p:cNvPr id="23" name="Group 22"/>
          <p:cNvGrpSpPr/>
          <p:nvPr/>
        </p:nvGrpSpPr>
        <p:grpSpPr>
          <a:xfrm>
            <a:off x="1592220" y="1561449"/>
            <a:ext cx="3009739" cy="1263844"/>
            <a:chOff x="2301995" y="1117300"/>
            <a:chExt cx="2961841" cy="1257310"/>
          </a:xfrm>
          <a:solidFill>
            <a:schemeClr val="tx1"/>
          </a:solidFill>
        </p:grpSpPr>
        <p:sp>
          <p:nvSpPr>
            <p:cNvPr id="111" name="Right Triangle 110"/>
            <p:cNvSpPr/>
            <p:nvPr/>
          </p:nvSpPr>
          <p:spPr bwMode="auto">
            <a:xfrm>
              <a:off x="4866891" y="1593342"/>
              <a:ext cx="396945" cy="396945"/>
            </a:xfrm>
            <a:prstGeom prst="rtTriangle">
              <a:avLst/>
            </a:prstGeom>
            <a:solidFill>
              <a:srgbClr val="00B050">
                <a:alpha val="13000"/>
              </a:srgbClr>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40" name="Text Placeholder 1"/>
            <p:cNvSpPr txBox="1">
              <a:spLocks/>
            </p:cNvSpPr>
            <p:nvPr/>
          </p:nvSpPr>
          <p:spPr>
            <a:xfrm>
              <a:off x="2301995" y="1117300"/>
              <a:ext cx="2572162" cy="1257310"/>
            </a:xfrm>
            <a:prstGeom prst="rect">
              <a:avLst/>
            </a:prstGeom>
            <a:solidFill>
              <a:srgbClr val="00B050">
                <a:alpha val="13000"/>
              </a:srgbClr>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300" dirty="0">
                  <a:solidFill>
                    <a:srgbClr val="FFFFFF"/>
                  </a:solidFill>
                  <a:latin typeface="Segoe UI Semilight"/>
                </a:rPr>
                <a:t>Compatibility across devices, apps, platforms</a:t>
              </a:r>
            </a:p>
          </p:txBody>
        </p:sp>
      </p:grpSp>
      <p:sp>
        <p:nvSpPr>
          <p:cNvPr id="119" name="Title 2"/>
          <p:cNvSpPr>
            <a:spLocks noGrp="1"/>
          </p:cNvSpPr>
          <p:nvPr>
            <p:ph type="title" idx="4294967295"/>
          </p:nvPr>
        </p:nvSpPr>
        <p:spPr>
          <a:xfrm>
            <a:off x="536575" y="287338"/>
            <a:ext cx="11655425" cy="898525"/>
          </a:xfrm>
        </p:spPr>
        <p:txBody>
          <a:bodyPr/>
          <a:lstStyle/>
          <a:p>
            <a:r>
              <a:rPr lang="en-US" dirty="0"/>
              <a:t>Office Message Encryption</a:t>
            </a:r>
          </a:p>
        </p:txBody>
      </p:sp>
      <p:sp>
        <p:nvSpPr>
          <p:cNvPr id="79" name="Rectangle 78"/>
          <p:cNvSpPr/>
          <p:nvPr/>
        </p:nvSpPr>
        <p:spPr>
          <a:xfrm>
            <a:off x="6116186" y="3683886"/>
            <a:ext cx="1873656" cy="2088736"/>
          </a:xfrm>
          <a:prstGeom prst="rect">
            <a:avLst/>
          </a:prstGeom>
        </p:spPr>
        <p:txBody>
          <a:bodyPr wrap="square">
            <a:spAutoFit/>
          </a:bodyPr>
          <a:lstStyle/>
          <a:p>
            <a:pPr defTabSz="914192">
              <a:lnSpc>
                <a:spcPct val="90000"/>
              </a:lnSpc>
              <a:spcBef>
                <a:spcPct val="20000"/>
              </a:spcBef>
              <a:buSzPct val="90000"/>
              <a:defRPr/>
            </a:pPr>
            <a:r>
              <a:rPr lang="en-US" sz="2400" b="1" dirty="0">
                <a:solidFill>
                  <a:srgbClr val="353535"/>
                </a:solidFill>
                <a:latin typeface="Segoe UI Light"/>
              </a:rPr>
              <a:t>Office </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Message</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Encryption</a:t>
            </a:r>
          </a:p>
        </p:txBody>
      </p:sp>
      <p:grpSp>
        <p:nvGrpSpPr>
          <p:cNvPr id="80" name="Group 79"/>
          <p:cNvGrpSpPr/>
          <p:nvPr/>
        </p:nvGrpSpPr>
        <p:grpSpPr>
          <a:xfrm>
            <a:off x="4246627" y="3410863"/>
            <a:ext cx="1815938" cy="2404132"/>
            <a:chOff x="5326064" y="2597151"/>
            <a:chExt cx="1852613" cy="2452688"/>
          </a:xfrm>
        </p:grpSpPr>
        <p:grpSp>
          <p:nvGrpSpPr>
            <p:cNvPr id="81" name="Group 80"/>
            <p:cNvGrpSpPr>
              <a:grpSpLocks noChangeAspect="1"/>
            </p:cNvGrpSpPr>
            <p:nvPr/>
          </p:nvGrpSpPr>
          <p:grpSpPr bwMode="auto">
            <a:xfrm>
              <a:off x="5402264" y="2636839"/>
              <a:ext cx="1776413" cy="2413000"/>
              <a:chOff x="3403" y="1661"/>
              <a:chExt cx="1119" cy="1520"/>
            </a:xfrm>
          </p:grpSpPr>
          <p:sp>
            <p:nvSpPr>
              <p:cNvPr id="108" name="Rectangle 6"/>
              <p:cNvSpPr>
                <a:spLocks noChangeArrowheads="1"/>
              </p:cNvSpPr>
              <p:nvPr/>
            </p:nvSpPr>
            <p:spPr bwMode="auto">
              <a:xfrm>
                <a:off x="3751" y="2748"/>
                <a:ext cx="685" cy="433"/>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9" name="Rectangle 7"/>
              <p:cNvSpPr>
                <a:spLocks noChangeArrowheads="1"/>
              </p:cNvSpPr>
              <p:nvPr/>
            </p:nvSpPr>
            <p:spPr bwMode="auto">
              <a:xfrm>
                <a:off x="3792" y="2792"/>
                <a:ext cx="601" cy="34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2" name="Rectangle 8"/>
              <p:cNvSpPr>
                <a:spLocks noChangeArrowheads="1"/>
              </p:cNvSpPr>
              <p:nvPr/>
            </p:nvSpPr>
            <p:spPr bwMode="auto">
              <a:xfrm>
                <a:off x="3573" y="2799"/>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3" name="Rectangle 9"/>
              <p:cNvSpPr>
                <a:spLocks noChangeArrowheads="1"/>
              </p:cNvSpPr>
              <p:nvPr/>
            </p:nvSpPr>
            <p:spPr bwMode="auto">
              <a:xfrm>
                <a:off x="3561" y="2787"/>
                <a:ext cx="187" cy="18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4" name="Freeform 10"/>
              <p:cNvSpPr>
                <a:spLocks noEditPoints="1"/>
              </p:cNvSpPr>
              <p:nvPr/>
            </p:nvSpPr>
            <p:spPr bwMode="auto">
              <a:xfrm>
                <a:off x="3558" y="2784"/>
                <a:ext cx="193" cy="191"/>
              </a:xfrm>
              <a:custGeom>
                <a:avLst/>
                <a:gdLst>
                  <a:gd name="T0" fmla="*/ 188 w 193"/>
                  <a:gd name="T1" fmla="*/ 185 h 191"/>
                  <a:gd name="T2" fmla="*/ 5 w 193"/>
                  <a:gd name="T3" fmla="*/ 185 h 191"/>
                  <a:gd name="T4" fmla="*/ 5 w 193"/>
                  <a:gd name="T5" fmla="*/ 5 h 191"/>
                  <a:gd name="T6" fmla="*/ 188 w 193"/>
                  <a:gd name="T7" fmla="*/ 5 h 191"/>
                  <a:gd name="T8" fmla="*/ 188 w 193"/>
                  <a:gd name="T9" fmla="*/ 185 h 191"/>
                  <a:gd name="T10" fmla="*/ 193 w 193"/>
                  <a:gd name="T11" fmla="*/ 0 h 191"/>
                  <a:gd name="T12" fmla="*/ 188 w 193"/>
                  <a:gd name="T13" fmla="*/ 0 h 191"/>
                  <a:gd name="T14" fmla="*/ 5 w 193"/>
                  <a:gd name="T15" fmla="*/ 0 h 191"/>
                  <a:gd name="T16" fmla="*/ 0 w 193"/>
                  <a:gd name="T17" fmla="*/ 0 h 191"/>
                  <a:gd name="T18" fmla="*/ 0 w 193"/>
                  <a:gd name="T19" fmla="*/ 5 h 191"/>
                  <a:gd name="T20" fmla="*/ 0 w 193"/>
                  <a:gd name="T21" fmla="*/ 185 h 191"/>
                  <a:gd name="T22" fmla="*/ 0 w 193"/>
                  <a:gd name="T23" fmla="*/ 191 h 191"/>
                  <a:gd name="T24" fmla="*/ 5 w 193"/>
                  <a:gd name="T25" fmla="*/ 191 h 191"/>
                  <a:gd name="T26" fmla="*/ 188 w 193"/>
                  <a:gd name="T27" fmla="*/ 191 h 191"/>
                  <a:gd name="T28" fmla="*/ 193 w 193"/>
                  <a:gd name="T29" fmla="*/ 191 h 191"/>
                  <a:gd name="T30" fmla="*/ 193 w 193"/>
                  <a:gd name="T31" fmla="*/ 185 h 191"/>
                  <a:gd name="T32" fmla="*/ 193 w 193"/>
                  <a:gd name="T33" fmla="*/ 5 h 191"/>
                  <a:gd name="T34" fmla="*/ 193 w 19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1">
                    <a:moveTo>
                      <a:pt x="188" y="185"/>
                    </a:moveTo>
                    <a:lnTo>
                      <a:pt x="5" y="185"/>
                    </a:lnTo>
                    <a:lnTo>
                      <a:pt x="5" y="5"/>
                    </a:lnTo>
                    <a:lnTo>
                      <a:pt x="188" y="5"/>
                    </a:lnTo>
                    <a:lnTo>
                      <a:pt x="188" y="185"/>
                    </a:lnTo>
                    <a:close/>
                    <a:moveTo>
                      <a:pt x="193" y="0"/>
                    </a:moveTo>
                    <a:lnTo>
                      <a:pt x="188" y="0"/>
                    </a:lnTo>
                    <a:lnTo>
                      <a:pt x="5" y="0"/>
                    </a:lnTo>
                    <a:lnTo>
                      <a:pt x="0" y="0"/>
                    </a:lnTo>
                    <a:lnTo>
                      <a:pt x="0" y="5"/>
                    </a:lnTo>
                    <a:lnTo>
                      <a:pt x="0" y="185"/>
                    </a:lnTo>
                    <a:lnTo>
                      <a:pt x="0" y="191"/>
                    </a:lnTo>
                    <a:lnTo>
                      <a:pt x="5" y="191"/>
                    </a:lnTo>
                    <a:lnTo>
                      <a:pt x="188" y="191"/>
                    </a:lnTo>
                    <a:lnTo>
                      <a:pt x="193" y="191"/>
                    </a:lnTo>
                    <a:lnTo>
                      <a:pt x="193" y="185"/>
                    </a:lnTo>
                    <a:lnTo>
                      <a:pt x="193" y="5"/>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5" name="Freeform 11"/>
              <p:cNvSpPr>
                <a:spLocks/>
              </p:cNvSpPr>
              <p:nvPr/>
            </p:nvSpPr>
            <p:spPr bwMode="auto">
              <a:xfrm>
                <a:off x="3417" y="2913"/>
                <a:ext cx="133" cy="268"/>
              </a:xfrm>
              <a:custGeom>
                <a:avLst/>
                <a:gdLst>
                  <a:gd name="T0" fmla="*/ 5 w 137"/>
                  <a:gd name="T1" fmla="*/ 0 h 277"/>
                  <a:gd name="T2" fmla="*/ 0 w 137"/>
                  <a:gd name="T3" fmla="*/ 6 h 277"/>
                  <a:gd name="T4" fmla="*/ 0 w 137"/>
                  <a:gd name="T5" fmla="*/ 272 h 277"/>
                  <a:gd name="T6" fmla="*/ 5 w 137"/>
                  <a:gd name="T7" fmla="*/ 277 h 277"/>
                  <a:gd name="T8" fmla="*/ 132 w 137"/>
                  <a:gd name="T9" fmla="*/ 277 h 277"/>
                  <a:gd name="T10" fmla="*/ 137 w 137"/>
                  <a:gd name="T11" fmla="*/ 272 h 277"/>
                  <a:gd name="T12" fmla="*/ 137 w 137"/>
                  <a:gd name="T13" fmla="*/ 6 h 277"/>
                  <a:gd name="T14" fmla="*/ 132 w 137"/>
                  <a:gd name="T15" fmla="*/ 0 h 277"/>
                  <a:gd name="T16" fmla="*/ 16 w 137"/>
                  <a:gd name="T17" fmla="*/ 0 h 277"/>
                  <a:gd name="T18" fmla="*/ 5 w 137"/>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77">
                    <a:moveTo>
                      <a:pt x="5" y="0"/>
                    </a:moveTo>
                    <a:cubicBezTo>
                      <a:pt x="5" y="0"/>
                      <a:pt x="0" y="0"/>
                      <a:pt x="0" y="6"/>
                    </a:cubicBezTo>
                    <a:cubicBezTo>
                      <a:pt x="0" y="272"/>
                      <a:pt x="0" y="272"/>
                      <a:pt x="0" y="272"/>
                    </a:cubicBezTo>
                    <a:cubicBezTo>
                      <a:pt x="0" y="272"/>
                      <a:pt x="0" y="277"/>
                      <a:pt x="5" y="277"/>
                    </a:cubicBezTo>
                    <a:cubicBezTo>
                      <a:pt x="132" y="277"/>
                      <a:pt x="132" y="277"/>
                      <a:pt x="132" y="277"/>
                    </a:cubicBezTo>
                    <a:cubicBezTo>
                      <a:pt x="132" y="277"/>
                      <a:pt x="137" y="277"/>
                      <a:pt x="137" y="272"/>
                    </a:cubicBezTo>
                    <a:cubicBezTo>
                      <a:pt x="137" y="6"/>
                      <a:pt x="137" y="6"/>
                      <a:pt x="137" y="6"/>
                    </a:cubicBezTo>
                    <a:cubicBezTo>
                      <a:pt x="137" y="6"/>
                      <a:pt x="137" y="0"/>
                      <a:pt x="132" y="0"/>
                    </a:cubicBezTo>
                    <a:cubicBezTo>
                      <a:pt x="16" y="0"/>
                      <a:pt x="16" y="0"/>
                      <a:pt x="16" y="0"/>
                    </a:cubicBezTo>
                    <a:lnTo>
                      <a:pt x="5"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6" name="Rectangle 12"/>
              <p:cNvSpPr>
                <a:spLocks noChangeArrowheads="1"/>
              </p:cNvSpPr>
              <p:nvPr/>
            </p:nvSpPr>
            <p:spPr bwMode="auto">
              <a:xfrm>
                <a:off x="3430" y="2972"/>
                <a:ext cx="107" cy="16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7" name="Freeform 13"/>
              <p:cNvSpPr>
                <a:spLocks/>
              </p:cNvSpPr>
              <p:nvPr/>
            </p:nvSpPr>
            <p:spPr bwMode="auto">
              <a:xfrm>
                <a:off x="3403" y="1661"/>
                <a:ext cx="638" cy="504"/>
              </a:xfrm>
              <a:custGeom>
                <a:avLst/>
                <a:gdLst>
                  <a:gd name="T0" fmla="*/ 638 w 638"/>
                  <a:gd name="T1" fmla="*/ 400 h 504"/>
                  <a:gd name="T2" fmla="*/ 638 w 638"/>
                  <a:gd name="T3" fmla="*/ 0 h 504"/>
                  <a:gd name="T4" fmla="*/ 0 w 638"/>
                  <a:gd name="T5" fmla="*/ 0 h 504"/>
                  <a:gd name="T6" fmla="*/ 0 w 638"/>
                  <a:gd name="T7" fmla="*/ 400 h 504"/>
                  <a:gd name="T8" fmla="*/ 301 w 638"/>
                  <a:gd name="T9" fmla="*/ 423 h 504"/>
                  <a:gd name="T10" fmla="*/ 291 w 638"/>
                  <a:gd name="T11" fmla="*/ 492 h 504"/>
                  <a:gd name="T12" fmla="*/ 214 w 638"/>
                  <a:gd name="T13" fmla="*/ 492 h 504"/>
                  <a:gd name="T14" fmla="*/ 214 w 638"/>
                  <a:gd name="T15" fmla="*/ 504 h 504"/>
                  <a:gd name="T16" fmla="*/ 428 w 638"/>
                  <a:gd name="T17" fmla="*/ 504 h 504"/>
                  <a:gd name="T18" fmla="*/ 428 w 638"/>
                  <a:gd name="T19" fmla="*/ 492 h 504"/>
                  <a:gd name="T20" fmla="*/ 348 w 638"/>
                  <a:gd name="T21" fmla="*/ 492 h 504"/>
                  <a:gd name="T22" fmla="*/ 337 w 638"/>
                  <a:gd name="T23" fmla="*/ 423 h 504"/>
                  <a:gd name="T24" fmla="*/ 638 w 638"/>
                  <a:gd name="T25" fmla="*/ 40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504">
                    <a:moveTo>
                      <a:pt x="638" y="400"/>
                    </a:moveTo>
                    <a:lnTo>
                      <a:pt x="638" y="0"/>
                    </a:lnTo>
                    <a:lnTo>
                      <a:pt x="0" y="0"/>
                    </a:lnTo>
                    <a:lnTo>
                      <a:pt x="0" y="400"/>
                    </a:lnTo>
                    <a:lnTo>
                      <a:pt x="301" y="423"/>
                    </a:lnTo>
                    <a:lnTo>
                      <a:pt x="291" y="492"/>
                    </a:lnTo>
                    <a:lnTo>
                      <a:pt x="214" y="492"/>
                    </a:lnTo>
                    <a:lnTo>
                      <a:pt x="214" y="504"/>
                    </a:lnTo>
                    <a:lnTo>
                      <a:pt x="428" y="504"/>
                    </a:lnTo>
                    <a:lnTo>
                      <a:pt x="428" y="492"/>
                    </a:lnTo>
                    <a:lnTo>
                      <a:pt x="348" y="492"/>
                    </a:lnTo>
                    <a:lnTo>
                      <a:pt x="337" y="423"/>
                    </a:lnTo>
                    <a:lnTo>
                      <a:pt x="638" y="40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8" name="Rectangle 14"/>
              <p:cNvSpPr>
                <a:spLocks noChangeArrowheads="1"/>
              </p:cNvSpPr>
              <p:nvPr/>
            </p:nvSpPr>
            <p:spPr bwMode="auto">
              <a:xfrm>
                <a:off x="3445" y="1700"/>
                <a:ext cx="557" cy="321"/>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0" name="Freeform 17"/>
              <p:cNvSpPr>
                <a:spLocks noEditPoints="1"/>
              </p:cNvSpPr>
              <p:nvPr/>
            </p:nvSpPr>
            <p:spPr bwMode="auto">
              <a:xfrm>
                <a:off x="3453" y="2102"/>
                <a:ext cx="192" cy="191"/>
              </a:xfrm>
              <a:custGeom>
                <a:avLst/>
                <a:gdLst>
                  <a:gd name="T0" fmla="*/ 187 w 192"/>
                  <a:gd name="T1" fmla="*/ 186 h 191"/>
                  <a:gd name="T2" fmla="*/ 5 w 192"/>
                  <a:gd name="T3" fmla="*/ 186 h 191"/>
                  <a:gd name="T4" fmla="*/ 5 w 192"/>
                  <a:gd name="T5" fmla="*/ 5 h 191"/>
                  <a:gd name="T6" fmla="*/ 187 w 192"/>
                  <a:gd name="T7" fmla="*/ 5 h 191"/>
                  <a:gd name="T8" fmla="*/ 187 w 192"/>
                  <a:gd name="T9" fmla="*/ 186 h 191"/>
                  <a:gd name="T10" fmla="*/ 192 w 192"/>
                  <a:gd name="T11" fmla="*/ 0 h 191"/>
                  <a:gd name="T12" fmla="*/ 187 w 192"/>
                  <a:gd name="T13" fmla="*/ 0 h 191"/>
                  <a:gd name="T14" fmla="*/ 5 w 192"/>
                  <a:gd name="T15" fmla="*/ 0 h 191"/>
                  <a:gd name="T16" fmla="*/ 0 w 192"/>
                  <a:gd name="T17" fmla="*/ 0 h 191"/>
                  <a:gd name="T18" fmla="*/ 0 w 192"/>
                  <a:gd name="T19" fmla="*/ 5 h 191"/>
                  <a:gd name="T20" fmla="*/ 0 w 192"/>
                  <a:gd name="T21" fmla="*/ 186 h 191"/>
                  <a:gd name="T22" fmla="*/ 0 w 192"/>
                  <a:gd name="T23" fmla="*/ 191 h 191"/>
                  <a:gd name="T24" fmla="*/ 5 w 192"/>
                  <a:gd name="T25" fmla="*/ 191 h 191"/>
                  <a:gd name="T26" fmla="*/ 187 w 192"/>
                  <a:gd name="T27" fmla="*/ 191 h 191"/>
                  <a:gd name="T28" fmla="*/ 192 w 192"/>
                  <a:gd name="T29" fmla="*/ 191 h 191"/>
                  <a:gd name="T30" fmla="*/ 192 w 192"/>
                  <a:gd name="T31" fmla="*/ 186 h 191"/>
                  <a:gd name="T32" fmla="*/ 192 w 192"/>
                  <a:gd name="T33" fmla="*/ 5 h 191"/>
                  <a:gd name="T34" fmla="*/ 192 w 192"/>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1">
                    <a:moveTo>
                      <a:pt x="187" y="186"/>
                    </a:moveTo>
                    <a:lnTo>
                      <a:pt x="5" y="186"/>
                    </a:lnTo>
                    <a:lnTo>
                      <a:pt x="5" y="5"/>
                    </a:lnTo>
                    <a:lnTo>
                      <a:pt x="187" y="5"/>
                    </a:lnTo>
                    <a:lnTo>
                      <a:pt x="187" y="186"/>
                    </a:lnTo>
                    <a:close/>
                    <a:moveTo>
                      <a:pt x="192" y="0"/>
                    </a:moveTo>
                    <a:lnTo>
                      <a:pt x="187" y="0"/>
                    </a:lnTo>
                    <a:lnTo>
                      <a:pt x="5" y="0"/>
                    </a:lnTo>
                    <a:lnTo>
                      <a:pt x="0" y="0"/>
                    </a:lnTo>
                    <a:lnTo>
                      <a:pt x="0" y="5"/>
                    </a:lnTo>
                    <a:lnTo>
                      <a:pt x="0" y="186"/>
                    </a:lnTo>
                    <a:lnTo>
                      <a:pt x="0" y="191"/>
                    </a:lnTo>
                    <a:lnTo>
                      <a:pt x="5" y="191"/>
                    </a:lnTo>
                    <a:lnTo>
                      <a:pt x="187" y="191"/>
                    </a:lnTo>
                    <a:lnTo>
                      <a:pt x="192" y="191"/>
                    </a:lnTo>
                    <a:lnTo>
                      <a:pt x="192" y="186"/>
                    </a:lnTo>
                    <a:lnTo>
                      <a:pt x="192" y="5"/>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1" name="Freeform 19"/>
              <p:cNvSpPr>
                <a:spLocks/>
              </p:cNvSpPr>
              <p:nvPr/>
            </p:nvSpPr>
            <p:spPr bwMode="auto">
              <a:xfrm>
                <a:off x="3743" y="3031"/>
                <a:ext cx="21" cy="22"/>
              </a:xfrm>
              <a:custGeom>
                <a:avLst/>
                <a:gdLst>
                  <a:gd name="T0" fmla="*/ 13 w 21"/>
                  <a:gd name="T1" fmla="*/ 22 h 22"/>
                  <a:gd name="T2" fmla="*/ 0 w 21"/>
                  <a:gd name="T3" fmla="*/ 5 h 22"/>
                  <a:gd name="T4" fmla="*/ 10 w 21"/>
                  <a:gd name="T5" fmla="*/ 0 h 22"/>
                  <a:gd name="T6" fmla="*/ 21 w 21"/>
                  <a:gd name="T7" fmla="*/ 17 h 22"/>
                  <a:gd name="T8" fmla="*/ 13 w 21"/>
                  <a:gd name="T9" fmla="*/ 22 h 22"/>
                </a:gdLst>
                <a:ahLst/>
                <a:cxnLst>
                  <a:cxn ang="0">
                    <a:pos x="T0" y="T1"/>
                  </a:cxn>
                  <a:cxn ang="0">
                    <a:pos x="T2" y="T3"/>
                  </a:cxn>
                  <a:cxn ang="0">
                    <a:pos x="T4" y="T5"/>
                  </a:cxn>
                  <a:cxn ang="0">
                    <a:pos x="T6" y="T7"/>
                  </a:cxn>
                  <a:cxn ang="0">
                    <a:pos x="T8" y="T9"/>
                  </a:cxn>
                </a:cxnLst>
                <a:rect l="0" t="0" r="r" b="b"/>
                <a:pathLst>
                  <a:path w="21" h="22">
                    <a:moveTo>
                      <a:pt x="13" y="22"/>
                    </a:moveTo>
                    <a:lnTo>
                      <a:pt x="0" y="5"/>
                    </a:lnTo>
                    <a:lnTo>
                      <a:pt x="10" y="0"/>
                    </a:lnTo>
                    <a:lnTo>
                      <a:pt x="21" y="17"/>
                    </a:lnTo>
                    <a:lnTo>
                      <a:pt x="1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2" name="Oval 20"/>
              <p:cNvSpPr>
                <a:spLocks noChangeArrowheads="1"/>
              </p:cNvSpPr>
              <p:nvPr/>
            </p:nvSpPr>
            <p:spPr bwMode="auto">
              <a:xfrm>
                <a:off x="3907" y="2964"/>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3" name="Freeform 21"/>
              <p:cNvSpPr>
                <a:spLocks/>
              </p:cNvSpPr>
              <p:nvPr/>
            </p:nvSpPr>
            <p:spPr bwMode="auto">
              <a:xfrm>
                <a:off x="3907" y="2944"/>
                <a:ext cx="19" cy="20"/>
              </a:xfrm>
              <a:custGeom>
                <a:avLst/>
                <a:gdLst>
                  <a:gd name="T0" fmla="*/ 8 w 19"/>
                  <a:gd name="T1" fmla="*/ 3 h 21"/>
                  <a:gd name="T2" fmla="*/ 19 w 19"/>
                  <a:gd name="T3" fmla="*/ 11 h 21"/>
                  <a:gd name="T4" fmla="*/ 8 w 19"/>
                  <a:gd name="T5" fmla="*/ 21 h 21"/>
                  <a:gd name="T6" fmla="*/ 0 w 19"/>
                  <a:gd name="T7" fmla="*/ 11 h 21"/>
                  <a:gd name="T8" fmla="*/ 8 w 19"/>
                  <a:gd name="T9" fmla="*/ 3 h 21"/>
                </a:gdLst>
                <a:ahLst/>
                <a:cxnLst>
                  <a:cxn ang="0">
                    <a:pos x="T0" y="T1"/>
                  </a:cxn>
                  <a:cxn ang="0">
                    <a:pos x="T2" y="T3"/>
                  </a:cxn>
                  <a:cxn ang="0">
                    <a:pos x="T4" y="T5"/>
                  </a:cxn>
                  <a:cxn ang="0">
                    <a:pos x="T6" y="T7"/>
                  </a:cxn>
                  <a:cxn ang="0">
                    <a:pos x="T8" y="T9"/>
                  </a:cxn>
                </a:cxnLst>
                <a:rect l="0" t="0" r="r" b="b"/>
                <a:pathLst>
                  <a:path w="19" h="21">
                    <a:moveTo>
                      <a:pt x="8" y="3"/>
                    </a:moveTo>
                    <a:cubicBezTo>
                      <a:pt x="13" y="0"/>
                      <a:pt x="19" y="5"/>
                      <a:pt x="19" y="11"/>
                    </a:cubicBezTo>
                    <a:cubicBezTo>
                      <a:pt x="19" y="16"/>
                      <a:pt x="13" y="21"/>
                      <a:pt x="8" y="21"/>
                    </a:cubicBezTo>
                    <a:cubicBezTo>
                      <a:pt x="3" y="21"/>
                      <a:pt x="0" y="16"/>
                      <a:pt x="0" y="11"/>
                    </a:cubicBezTo>
                    <a:cubicBezTo>
                      <a:pt x="0" y="5"/>
                      <a:pt x="3" y="3"/>
                      <a:pt x="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4" name="Freeform 22"/>
              <p:cNvSpPr>
                <a:spLocks/>
              </p:cNvSpPr>
              <p:nvPr/>
            </p:nvSpPr>
            <p:spPr bwMode="auto">
              <a:xfrm>
                <a:off x="3907" y="2927"/>
                <a:ext cx="19" cy="20"/>
              </a:xfrm>
              <a:custGeom>
                <a:avLst/>
                <a:gdLst>
                  <a:gd name="T0" fmla="*/ 8 w 19"/>
                  <a:gd name="T1" fmla="*/ 0 h 21"/>
                  <a:gd name="T2" fmla="*/ 19 w 19"/>
                  <a:gd name="T3" fmla="*/ 10 h 21"/>
                  <a:gd name="T4" fmla="*/ 8 w 19"/>
                  <a:gd name="T5" fmla="*/ 21 h 21"/>
                  <a:gd name="T6" fmla="*/ 0 w 19"/>
                  <a:gd name="T7" fmla="*/ 10 h 21"/>
                  <a:gd name="T8" fmla="*/ 8 w 19"/>
                  <a:gd name="T9" fmla="*/ 0 h 21"/>
                </a:gdLst>
                <a:ahLst/>
                <a:cxnLst>
                  <a:cxn ang="0">
                    <a:pos x="T0" y="T1"/>
                  </a:cxn>
                  <a:cxn ang="0">
                    <a:pos x="T2" y="T3"/>
                  </a:cxn>
                  <a:cxn ang="0">
                    <a:pos x="T4" y="T5"/>
                  </a:cxn>
                  <a:cxn ang="0">
                    <a:pos x="T6" y="T7"/>
                  </a:cxn>
                  <a:cxn ang="0">
                    <a:pos x="T8" y="T9"/>
                  </a:cxn>
                </a:cxnLst>
                <a:rect l="0" t="0" r="r" b="b"/>
                <a:pathLst>
                  <a:path w="19" h="21">
                    <a:moveTo>
                      <a:pt x="8" y="0"/>
                    </a:moveTo>
                    <a:cubicBezTo>
                      <a:pt x="13" y="0"/>
                      <a:pt x="19" y="5"/>
                      <a:pt x="19" y="10"/>
                    </a:cubicBezTo>
                    <a:cubicBezTo>
                      <a:pt x="19" y="15"/>
                      <a:pt x="13" y="18"/>
                      <a:pt x="8" y="21"/>
                    </a:cubicBezTo>
                    <a:cubicBezTo>
                      <a:pt x="3" y="21"/>
                      <a:pt x="0" y="15"/>
                      <a:pt x="0" y="10"/>
                    </a:cubicBezTo>
                    <a:cubicBezTo>
                      <a:pt x="0" y="5"/>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5" name="Freeform 23"/>
              <p:cNvSpPr>
                <a:spLocks/>
              </p:cNvSpPr>
              <p:nvPr/>
            </p:nvSpPr>
            <p:spPr bwMode="auto">
              <a:xfrm>
                <a:off x="3907" y="2908"/>
                <a:ext cx="19" cy="19"/>
              </a:xfrm>
              <a:custGeom>
                <a:avLst/>
                <a:gdLst>
                  <a:gd name="T0" fmla="*/ 8 w 19"/>
                  <a:gd name="T1" fmla="*/ 0 h 19"/>
                  <a:gd name="T2" fmla="*/ 19 w 19"/>
                  <a:gd name="T3" fmla="*/ 8 h 19"/>
                  <a:gd name="T4" fmla="*/ 8 w 19"/>
                  <a:gd name="T5" fmla="*/ 19 h 19"/>
                  <a:gd name="T6" fmla="*/ 0 w 19"/>
                  <a:gd name="T7" fmla="*/ 8 h 19"/>
                  <a:gd name="T8" fmla="*/ 8 w 19"/>
                  <a:gd name="T9" fmla="*/ 0 h 19"/>
                </a:gdLst>
                <a:ahLst/>
                <a:cxnLst>
                  <a:cxn ang="0">
                    <a:pos x="T0" y="T1"/>
                  </a:cxn>
                  <a:cxn ang="0">
                    <a:pos x="T2" y="T3"/>
                  </a:cxn>
                  <a:cxn ang="0">
                    <a:pos x="T4" y="T5"/>
                  </a:cxn>
                  <a:cxn ang="0">
                    <a:pos x="T6" y="T7"/>
                  </a:cxn>
                  <a:cxn ang="0">
                    <a:pos x="T8" y="T9"/>
                  </a:cxn>
                </a:cxnLst>
                <a:rect l="0" t="0" r="r" b="b"/>
                <a:pathLst>
                  <a:path w="19" h="19">
                    <a:moveTo>
                      <a:pt x="8" y="0"/>
                    </a:moveTo>
                    <a:cubicBezTo>
                      <a:pt x="13" y="0"/>
                      <a:pt x="19" y="3"/>
                      <a:pt x="19" y="8"/>
                    </a:cubicBezTo>
                    <a:cubicBezTo>
                      <a:pt x="19" y="13"/>
                      <a:pt x="13" y="19"/>
                      <a:pt x="8" y="19"/>
                    </a:cubicBezTo>
                    <a:cubicBezTo>
                      <a:pt x="3" y="19"/>
                      <a:pt x="0" y="16"/>
                      <a:pt x="0" y="8"/>
                    </a:cubicBezTo>
                    <a:cubicBezTo>
                      <a:pt x="0" y="3"/>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6" name="Oval 24"/>
              <p:cNvSpPr>
                <a:spLocks noChangeArrowheads="1"/>
              </p:cNvSpPr>
              <p:nvPr/>
            </p:nvSpPr>
            <p:spPr bwMode="auto">
              <a:xfrm>
                <a:off x="3904" y="2888"/>
                <a:ext cx="22"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7" name="Freeform 25"/>
              <p:cNvSpPr>
                <a:spLocks/>
              </p:cNvSpPr>
              <p:nvPr/>
            </p:nvSpPr>
            <p:spPr bwMode="auto">
              <a:xfrm>
                <a:off x="3951" y="2899"/>
                <a:ext cx="442" cy="154"/>
              </a:xfrm>
              <a:custGeom>
                <a:avLst/>
                <a:gdLst>
                  <a:gd name="T0" fmla="*/ 442 w 442"/>
                  <a:gd name="T1" fmla="*/ 154 h 154"/>
                  <a:gd name="T2" fmla="*/ 0 w 442"/>
                  <a:gd name="T3" fmla="*/ 76 h 154"/>
                  <a:gd name="T4" fmla="*/ 0 w 442"/>
                  <a:gd name="T5" fmla="*/ 0 h 154"/>
                  <a:gd name="T6" fmla="*/ 198 w 442"/>
                  <a:gd name="T7" fmla="*/ 0 h 154"/>
                  <a:gd name="T8" fmla="*/ 442 w 442"/>
                  <a:gd name="T9" fmla="*/ 0 h 154"/>
                  <a:gd name="T10" fmla="*/ 442 w 442"/>
                  <a:gd name="T11" fmla="*/ 154 h 154"/>
                </a:gdLst>
                <a:ahLst/>
                <a:cxnLst>
                  <a:cxn ang="0">
                    <a:pos x="T0" y="T1"/>
                  </a:cxn>
                  <a:cxn ang="0">
                    <a:pos x="T2" y="T3"/>
                  </a:cxn>
                  <a:cxn ang="0">
                    <a:pos x="T4" y="T5"/>
                  </a:cxn>
                  <a:cxn ang="0">
                    <a:pos x="T6" y="T7"/>
                  </a:cxn>
                  <a:cxn ang="0">
                    <a:pos x="T8" y="T9"/>
                  </a:cxn>
                  <a:cxn ang="0">
                    <a:pos x="T10" y="T11"/>
                  </a:cxn>
                </a:cxnLst>
                <a:rect l="0" t="0" r="r" b="b"/>
                <a:pathLst>
                  <a:path w="442" h="154">
                    <a:moveTo>
                      <a:pt x="442" y="154"/>
                    </a:moveTo>
                    <a:lnTo>
                      <a:pt x="0" y="76"/>
                    </a:lnTo>
                    <a:lnTo>
                      <a:pt x="0" y="0"/>
                    </a:lnTo>
                    <a:lnTo>
                      <a:pt x="198" y="0"/>
                    </a:lnTo>
                    <a:lnTo>
                      <a:pt x="442" y="0"/>
                    </a:lnTo>
                    <a:lnTo>
                      <a:pt x="442" y="154"/>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8" name="Rectangle 26"/>
              <p:cNvSpPr>
                <a:spLocks noChangeArrowheads="1"/>
              </p:cNvSpPr>
              <p:nvPr/>
            </p:nvSpPr>
            <p:spPr bwMode="auto">
              <a:xfrm>
                <a:off x="4185" y="1745"/>
                <a:ext cx="156"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9" name="Freeform 28"/>
              <p:cNvSpPr>
                <a:spLocks noEditPoints="1"/>
              </p:cNvSpPr>
              <p:nvPr/>
            </p:nvSpPr>
            <p:spPr bwMode="auto">
              <a:xfrm>
                <a:off x="4168" y="1733"/>
                <a:ext cx="189" cy="191"/>
              </a:xfrm>
              <a:custGeom>
                <a:avLst/>
                <a:gdLst>
                  <a:gd name="T0" fmla="*/ 184 w 189"/>
                  <a:gd name="T1" fmla="*/ 186 h 191"/>
                  <a:gd name="T2" fmla="*/ 4 w 189"/>
                  <a:gd name="T3" fmla="*/ 186 h 191"/>
                  <a:gd name="T4" fmla="*/ 4 w 189"/>
                  <a:gd name="T5" fmla="*/ 6 h 191"/>
                  <a:gd name="T6" fmla="*/ 184 w 189"/>
                  <a:gd name="T7" fmla="*/ 6 h 191"/>
                  <a:gd name="T8" fmla="*/ 184 w 189"/>
                  <a:gd name="T9" fmla="*/ 186 h 191"/>
                  <a:gd name="T10" fmla="*/ 189 w 189"/>
                  <a:gd name="T11" fmla="*/ 0 h 191"/>
                  <a:gd name="T12" fmla="*/ 184 w 189"/>
                  <a:gd name="T13" fmla="*/ 0 h 191"/>
                  <a:gd name="T14" fmla="*/ 4 w 189"/>
                  <a:gd name="T15" fmla="*/ 0 h 191"/>
                  <a:gd name="T16" fmla="*/ 0 w 189"/>
                  <a:gd name="T17" fmla="*/ 0 h 191"/>
                  <a:gd name="T18" fmla="*/ 0 w 189"/>
                  <a:gd name="T19" fmla="*/ 6 h 191"/>
                  <a:gd name="T20" fmla="*/ 0 w 189"/>
                  <a:gd name="T21" fmla="*/ 186 h 191"/>
                  <a:gd name="T22" fmla="*/ 0 w 189"/>
                  <a:gd name="T23" fmla="*/ 191 h 191"/>
                  <a:gd name="T24" fmla="*/ 4 w 189"/>
                  <a:gd name="T25" fmla="*/ 191 h 191"/>
                  <a:gd name="T26" fmla="*/ 184 w 189"/>
                  <a:gd name="T27" fmla="*/ 191 h 191"/>
                  <a:gd name="T28" fmla="*/ 189 w 189"/>
                  <a:gd name="T29" fmla="*/ 191 h 191"/>
                  <a:gd name="T30" fmla="*/ 189 w 189"/>
                  <a:gd name="T31" fmla="*/ 186 h 191"/>
                  <a:gd name="T32" fmla="*/ 189 w 189"/>
                  <a:gd name="T33" fmla="*/ 6 h 191"/>
                  <a:gd name="T34" fmla="*/ 189 w 18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91">
                    <a:moveTo>
                      <a:pt x="184" y="186"/>
                    </a:moveTo>
                    <a:lnTo>
                      <a:pt x="4" y="186"/>
                    </a:lnTo>
                    <a:lnTo>
                      <a:pt x="4" y="6"/>
                    </a:lnTo>
                    <a:lnTo>
                      <a:pt x="184" y="6"/>
                    </a:lnTo>
                    <a:lnTo>
                      <a:pt x="184" y="186"/>
                    </a:lnTo>
                    <a:close/>
                    <a:moveTo>
                      <a:pt x="189" y="0"/>
                    </a:moveTo>
                    <a:lnTo>
                      <a:pt x="184" y="0"/>
                    </a:lnTo>
                    <a:lnTo>
                      <a:pt x="4" y="0"/>
                    </a:lnTo>
                    <a:lnTo>
                      <a:pt x="0" y="0"/>
                    </a:lnTo>
                    <a:lnTo>
                      <a:pt x="0" y="6"/>
                    </a:lnTo>
                    <a:lnTo>
                      <a:pt x="0" y="186"/>
                    </a:lnTo>
                    <a:lnTo>
                      <a:pt x="0" y="191"/>
                    </a:lnTo>
                    <a:lnTo>
                      <a:pt x="4" y="191"/>
                    </a:lnTo>
                    <a:lnTo>
                      <a:pt x="184" y="191"/>
                    </a:lnTo>
                    <a:lnTo>
                      <a:pt x="189" y="191"/>
                    </a:lnTo>
                    <a:lnTo>
                      <a:pt x="189" y="186"/>
                    </a:lnTo>
                    <a:lnTo>
                      <a:pt x="189" y="6"/>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0" name="Freeform 30"/>
              <p:cNvSpPr>
                <a:spLocks/>
              </p:cNvSpPr>
              <p:nvPr/>
            </p:nvSpPr>
            <p:spPr bwMode="auto">
              <a:xfrm>
                <a:off x="3998" y="2176"/>
                <a:ext cx="436" cy="316"/>
              </a:xfrm>
              <a:custGeom>
                <a:avLst/>
                <a:gdLst>
                  <a:gd name="T0" fmla="*/ 40 w 450"/>
                  <a:gd name="T1" fmla="*/ 0 h 327"/>
                  <a:gd name="T2" fmla="*/ 0 w 450"/>
                  <a:gd name="T3" fmla="*/ 37 h 327"/>
                  <a:gd name="T4" fmla="*/ 0 w 450"/>
                  <a:gd name="T5" fmla="*/ 327 h 327"/>
                  <a:gd name="T6" fmla="*/ 40 w 450"/>
                  <a:gd name="T7" fmla="*/ 324 h 327"/>
                  <a:gd name="T8" fmla="*/ 413 w 450"/>
                  <a:gd name="T9" fmla="*/ 324 h 327"/>
                  <a:gd name="T10" fmla="*/ 450 w 450"/>
                  <a:gd name="T11" fmla="*/ 327 h 327"/>
                  <a:gd name="T12" fmla="*/ 450 w 450"/>
                  <a:gd name="T13" fmla="*/ 37 h 327"/>
                  <a:gd name="T14" fmla="*/ 413 w 450"/>
                  <a:gd name="T15" fmla="*/ 0 h 327"/>
                  <a:gd name="T16" fmla="*/ 58 w 450"/>
                  <a:gd name="T17" fmla="*/ 0 h 327"/>
                  <a:gd name="T18" fmla="*/ 40 w 450"/>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27">
                    <a:moveTo>
                      <a:pt x="40" y="0"/>
                    </a:moveTo>
                    <a:cubicBezTo>
                      <a:pt x="40" y="0"/>
                      <a:pt x="0" y="0"/>
                      <a:pt x="0" y="37"/>
                    </a:cubicBezTo>
                    <a:cubicBezTo>
                      <a:pt x="0" y="327"/>
                      <a:pt x="0" y="327"/>
                      <a:pt x="0" y="327"/>
                    </a:cubicBezTo>
                    <a:cubicBezTo>
                      <a:pt x="40" y="324"/>
                      <a:pt x="40" y="324"/>
                      <a:pt x="40" y="324"/>
                    </a:cubicBezTo>
                    <a:cubicBezTo>
                      <a:pt x="413" y="324"/>
                      <a:pt x="413" y="324"/>
                      <a:pt x="413" y="324"/>
                    </a:cubicBezTo>
                    <a:cubicBezTo>
                      <a:pt x="450" y="327"/>
                      <a:pt x="450" y="327"/>
                      <a:pt x="450" y="327"/>
                    </a:cubicBezTo>
                    <a:cubicBezTo>
                      <a:pt x="450" y="37"/>
                      <a:pt x="450" y="37"/>
                      <a:pt x="450" y="37"/>
                    </a:cubicBezTo>
                    <a:cubicBezTo>
                      <a:pt x="450" y="37"/>
                      <a:pt x="450" y="0"/>
                      <a:pt x="413" y="0"/>
                    </a:cubicBezTo>
                    <a:cubicBezTo>
                      <a:pt x="58" y="0"/>
                      <a:pt x="58" y="0"/>
                      <a:pt x="58" y="0"/>
                    </a:cubicBezTo>
                    <a:lnTo>
                      <a:pt x="4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1" name="Freeform 31"/>
              <p:cNvSpPr>
                <a:spLocks/>
              </p:cNvSpPr>
              <p:nvPr/>
            </p:nvSpPr>
            <p:spPr bwMode="auto">
              <a:xfrm>
                <a:off x="4018" y="2188"/>
                <a:ext cx="398" cy="288"/>
              </a:xfrm>
              <a:custGeom>
                <a:avLst/>
                <a:gdLst>
                  <a:gd name="T0" fmla="*/ 34 w 410"/>
                  <a:gd name="T1" fmla="*/ 0 h 298"/>
                  <a:gd name="T2" fmla="*/ 0 w 410"/>
                  <a:gd name="T3" fmla="*/ 37 h 298"/>
                  <a:gd name="T4" fmla="*/ 0 w 410"/>
                  <a:gd name="T5" fmla="*/ 261 h 298"/>
                  <a:gd name="T6" fmla="*/ 34 w 410"/>
                  <a:gd name="T7" fmla="*/ 298 h 298"/>
                  <a:gd name="T8" fmla="*/ 45 w 410"/>
                  <a:gd name="T9" fmla="*/ 298 h 298"/>
                  <a:gd name="T10" fmla="*/ 373 w 410"/>
                  <a:gd name="T11" fmla="*/ 298 h 298"/>
                  <a:gd name="T12" fmla="*/ 410 w 410"/>
                  <a:gd name="T13" fmla="*/ 261 h 298"/>
                  <a:gd name="T14" fmla="*/ 410 w 410"/>
                  <a:gd name="T15" fmla="*/ 37 h 298"/>
                  <a:gd name="T16" fmla="*/ 373 w 410"/>
                  <a:gd name="T17" fmla="*/ 0 h 298"/>
                  <a:gd name="T18" fmla="*/ 34 w 410"/>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298">
                    <a:moveTo>
                      <a:pt x="34" y="0"/>
                    </a:moveTo>
                    <a:cubicBezTo>
                      <a:pt x="34" y="0"/>
                      <a:pt x="0" y="0"/>
                      <a:pt x="0" y="37"/>
                    </a:cubicBezTo>
                    <a:cubicBezTo>
                      <a:pt x="0" y="261"/>
                      <a:pt x="0" y="261"/>
                      <a:pt x="0" y="261"/>
                    </a:cubicBezTo>
                    <a:cubicBezTo>
                      <a:pt x="0" y="261"/>
                      <a:pt x="0" y="298"/>
                      <a:pt x="34" y="298"/>
                    </a:cubicBezTo>
                    <a:cubicBezTo>
                      <a:pt x="45" y="298"/>
                      <a:pt x="45" y="298"/>
                      <a:pt x="45" y="298"/>
                    </a:cubicBezTo>
                    <a:cubicBezTo>
                      <a:pt x="373" y="298"/>
                      <a:pt x="373" y="298"/>
                      <a:pt x="373" y="298"/>
                    </a:cubicBezTo>
                    <a:cubicBezTo>
                      <a:pt x="373" y="298"/>
                      <a:pt x="410" y="298"/>
                      <a:pt x="410" y="261"/>
                    </a:cubicBezTo>
                    <a:cubicBezTo>
                      <a:pt x="410" y="37"/>
                      <a:pt x="410" y="37"/>
                      <a:pt x="410" y="37"/>
                    </a:cubicBezTo>
                    <a:cubicBezTo>
                      <a:pt x="410" y="37"/>
                      <a:pt x="410" y="0"/>
                      <a:pt x="373" y="0"/>
                    </a:cubicBezTo>
                    <a:lnTo>
                      <a:pt x="34"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2" name="Freeform 32"/>
              <p:cNvSpPr>
                <a:spLocks/>
              </p:cNvSpPr>
              <p:nvPr/>
            </p:nvSpPr>
            <p:spPr bwMode="auto">
              <a:xfrm>
                <a:off x="3910" y="2504"/>
                <a:ext cx="612" cy="23"/>
              </a:xfrm>
              <a:custGeom>
                <a:avLst/>
                <a:gdLst>
                  <a:gd name="T0" fmla="*/ 0 w 630"/>
                  <a:gd name="T1" fmla="*/ 0 h 24"/>
                  <a:gd name="T2" fmla="*/ 50 w 630"/>
                  <a:gd name="T3" fmla="*/ 24 h 24"/>
                  <a:gd name="T4" fmla="*/ 582 w 630"/>
                  <a:gd name="T5" fmla="*/ 24 h 24"/>
                  <a:gd name="T6" fmla="*/ 630 w 630"/>
                  <a:gd name="T7" fmla="*/ 0 h 24"/>
                  <a:gd name="T8" fmla="*/ 0 w 630"/>
                  <a:gd name="T9" fmla="*/ 0 h 24"/>
                </a:gdLst>
                <a:ahLst/>
                <a:cxnLst>
                  <a:cxn ang="0">
                    <a:pos x="T0" y="T1"/>
                  </a:cxn>
                  <a:cxn ang="0">
                    <a:pos x="T2" y="T3"/>
                  </a:cxn>
                  <a:cxn ang="0">
                    <a:pos x="T4" y="T5"/>
                  </a:cxn>
                  <a:cxn ang="0">
                    <a:pos x="T6" y="T7"/>
                  </a:cxn>
                  <a:cxn ang="0">
                    <a:pos x="T8" y="T9"/>
                  </a:cxn>
                </a:cxnLst>
                <a:rect l="0" t="0" r="r" b="b"/>
                <a:pathLst>
                  <a:path w="630" h="24">
                    <a:moveTo>
                      <a:pt x="0" y="0"/>
                    </a:moveTo>
                    <a:cubicBezTo>
                      <a:pt x="0" y="3"/>
                      <a:pt x="3" y="24"/>
                      <a:pt x="50" y="24"/>
                    </a:cubicBezTo>
                    <a:cubicBezTo>
                      <a:pt x="582" y="24"/>
                      <a:pt x="582" y="24"/>
                      <a:pt x="582" y="24"/>
                    </a:cubicBezTo>
                    <a:cubicBezTo>
                      <a:pt x="582" y="24"/>
                      <a:pt x="630" y="24"/>
                      <a:pt x="630" y="0"/>
                    </a:cubicBezTo>
                    <a:lnTo>
                      <a:pt x="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3" name="Freeform 33"/>
              <p:cNvSpPr>
                <a:spLocks/>
              </p:cNvSpPr>
              <p:nvPr/>
            </p:nvSpPr>
            <p:spPr bwMode="auto">
              <a:xfrm>
                <a:off x="3910" y="2489"/>
                <a:ext cx="612" cy="15"/>
              </a:xfrm>
              <a:custGeom>
                <a:avLst/>
                <a:gdLst>
                  <a:gd name="T0" fmla="*/ 83 w 612"/>
                  <a:gd name="T1" fmla="*/ 0 h 15"/>
                  <a:gd name="T2" fmla="*/ 0 w 612"/>
                  <a:gd name="T3" fmla="*/ 15 h 15"/>
                  <a:gd name="T4" fmla="*/ 612 w 612"/>
                  <a:gd name="T5" fmla="*/ 15 h 15"/>
                  <a:gd name="T6" fmla="*/ 529 w 612"/>
                  <a:gd name="T7" fmla="*/ 0 h 15"/>
                  <a:gd name="T8" fmla="*/ 83 w 612"/>
                  <a:gd name="T9" fmla="*/ 0 h 15"/>
                </a:gdLst>
                <a:ahLst/>
                <a:cxnLst>
                  <a:cxn ang="0">
                    <a:pos x="T0" y="T1"/>
                  </a:cxn>
                  <a:cxn ang="0">
                    <a:pos x="T2" y="T3"/>
                  </a:cxn>
                  <a:cxn ang="0">
                    <a:pos x="T4" y="T5"/>
                  </a:cxn>
                  <a:cxn ang="0">
                    <a:pos x="T6" y="T7"/>
                  </a:cxn>
                  <a:cxn ang="0">
                    <a:pos x="T8" y="T9"/>
                  </a:cxn>
                </a:cxnLst>
                <a:rect l="0" t="0" r="r" b="b"/>
                <a:pathLst>
                  <a:path w="612" h="15">
                    <a:moveTo>
                      <a:pt x="83" y="0"/>
                    </a:moveTo>
                    <a:lnTo>
                      <a:pt x="0" y="15"/>
                    </a:lnTo>
                    <a:lnTo>
                      <a:pt x="612" y="15"/>
                    </a:lnTo>
                    <a:lnTo>
                      <a:pt x="529" y="0"/>
                    </a:lnTo>
                    <a:lnTo>
                      <a:pt x="83"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4" name="Freeform 34"/>
              <p:cNvSpPr>
                <a:spLocks/>
              </p:cNvSpPr>
              <p:nvPr/>
            </p:nvSpPr>
            <p:spPr bwMode="auto">
              <a:xfrm>
                <a:off x="3403" y="2349"/>
                <a:ext cx="399" cy="272"/>
              </a:xfrm>
              <a:custGeom>
                <a:avLst/>
                <a:gdLst>
                  <a:gd name="T0" fmla="*/ 399 w 399"/>
                  <a:gd name="T1" fmla="*/ 272 h 272"/>
                  <a:gd name="T2" fmla="*/ 399 w 399"/>
                  <a:gd name="T3" fmla="*/ 0 h 272"/>
                  <a:gd name="T4" fmla="*/ 201 w 399"/>
                  <a:gd name="T5" fmla="*/ 0 h 272"/>
                  <a:gd name="T6" fmla="*/ 0 w 399"/>
                  <a:gd name="T7" fmla="*/ 0 h 272"/>
                  <a:gd name="T8" fmla="*/ 0 w 399"/>
                  <a:gd name="T9" fmla="*/ 272 h 272"/>
                  <a:gd name="T10" fmla="*/ 201 w 399"/>
                  <a:gd name="T11" fmla="*/ 272 h 272"/>
                  <a:gd name="T12" fmla="*/ 399 w 399"/>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399" h="272">
                    <a:moveTo>
                      <a:pt x="399" y="272"/>
                    </a:moveTo>
                    <a:lnTo>
                      <a:pt x="399" y="0"/>
                    </a:lnTo>
                    <a:lnTo>
                      <a:pt x="201" y="0"/>
                    </a:lnTo>
                    <a:lnTo>
                      <a:pt x="0" y="0"/>
                    </a:lnTo>
                    <a:lnTo>
                      <a:pt x="0" y="272"/>
                    </a:lnTo>
                    <a:lnTo>
                      <a:pt x="201" y="272"/>
                    </a:lnTo>
                    <a:lnTo>
                      <a:pt x="399" y="272"/>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5" name="Rectangle 35"/>
              <p:cNvSpPr>
                <a:spLocks noChangeArrowheads="1"/>
              </p:cNvSpPr>
              <p:nvPr/>
            </p:nvSpPr>
            <p:spPr bwMode="auto">
              <a:xfrm>
                <a:off x="3425" y="2364"/>
                <a:ext cx="356" cy="21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6" name="Freeform 37"/>
              <p:cNvSpPr>
                <a:spLocks noEditPoints="1"/>
              </p:cNvSpPr>
              <p:nvPr/>
            </p:nvSpPr>
            <p:spPr bwMode="auto">
              <a:xfrm>
                <a:off x="4051" y="2619"/>
                <a:ext cx="190" cy="190"/>
              </a:xfrm>
              <a:custGeom>
                <a:avLst/>
                <a:gdLst>
                  <a:gd name="T0" fmla="*/ 188 w 190"/>
                  <a:gd name="T1" fmla="*/ 185 h 190"/>
                  <a:gd name="T2" fmla="*/ 6 w 190"/>
                  <a:gd name="T3" fmla="*/ 185 h 190"/>
                  <a:gd name="T4" fmla="*/ 6 w 190"/>
                  <a:gd name="T5" fmla="*/ 5 h 190"/>
                  <a:gd name="T6" fmla="*/ 188 w 190"/>
                  <a:gd name="T7" fmla="*/ 5 h 190"/>
                  <a:gd name="T8" fmla="*/ 188 w 190"/>
                  <a:gd name="T9" fmla="*/ 185 h 190"/>
                  <a:gd name="T10" fmla="*/ 190 w 190"/>
                  <a:gd name="T11" fmla="*/ 0 h 190"/>
                  <a:gd name="T12" fmla="*/ 188 w 190"/>
                  <a:gd name="T13" fmla="*/ 0 h 190"/>
                  <a:gd name="T14" fmla="*/ 6 w 190"/>
                  <a:gd name="T15" fmla="*/ 0 h 190"/>
                  <a:gd name="T16" fmla="*/ 0 w 190"/>
                  <a:gd name="T17" fmla="*/ 0 h 190"/>
                  <a:gd name="T18" fmla="*/ 0 w 190"/>
                  <a:gd name="T19" fmla="*/ 5 h 190"/>
                  <a:gd name="T20" fmla="*/ 0 w 190"/>
                  <a:gd name="T21" fmla="*/ 185 h 190"/>
                  <a:gd name="T22" fmla="*/ 0 w 190"/>
                  <a:gd name="T23" fmla="*/ 190 h 190"/>
                  <a:gd name="T24" fmla="*/ 6 w 190"/>
                  <a:gd name="T25" fmla="*/ 190 h 190"/>
                  <a:gd name="T26" fmla="*/ 188 w 190"/>
                  <a:gd name="T27" fmla="*/ 190 h 190"/>
                  <a:gd name="T28" fmla="*/ 190 w 190"/>
                  <a:gd name="T29" fmla="*/ 190 h 190"/>
                  <a:gd name="T30" fmla="*/ 190 w 190"/>
                  <a:gd name="T31" fmla="*/ 185 h 190"/>
                  <a:gd name="T32" fmla="*/ 190 w 190"/>
                  <a:gd name="T33" fmla="*/ 5 h 190"/>
                  <a:gd name="T34" fmla="*/ 190 w 190"/>
                  <a:gd name="T3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188" y="185"/>
                    </a:moveTo>
                    <a:lnTo>
                      <a:pt x="6" y="185"/>
                    </a:lnTo>
                    <a:lnTo>
                      <a:pt x="6" y="5"/>
                    </a:lnTo>
                    <a:lnTo>
                      <a:pt x="188" y="5"/>
                    </a:lnTo>
                    <a:lnTo>
                      <a:pt x="188" y="185"/>
                    </a:lnTo>
                    <a:close/>
                    <a:moveTo>
                      <a:pt x="190" y="0"/>
                    </a:moveTo>
                    <a:lnTo>
                      <a:pt x="188" y="0"/>
                    </a:lnTo>
                    <a:lnTo>
                      <a:pt x="6" y="0"/>
                    </a:lnTo>
                    <a:lnTo>
                      <a:pt x="0" y="0"/>
                    </a:lnTo>
                    <a:lnTo>
                      <a:pt x="0" y="5"/>
                    </a:lnTo>
                    <a:lnTo>
                      <a:pt x="0" y="185"/>
                    </a:lnTo>
                    <a:lnTo>
                      <a:pt x="0" y="190"/>
                    </a:lnTo>
                    <a:lnTo>
                      <a:pt x="6" y="190"/>
                    </a:lnTo>
                    <a:lnTo>
                      <a:pt x="188" y="190"/>
                    </a:lnTo>
                    <a:lnTo>
                      <a:pt x="190" y="190"/>
                    </a:lnTo>
                    <a:lnTo>
                      <a:pt x="190" y="185"/>
                    </a:lnTo>
                    <a:lnTo>
                      <a:pt x="190" y="5"/>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7" name="Freeform 39"/>
              <p:cNvSpPr>
                <a:spLocks/>
              </p:cNvSpPr>
              <p:nvPr/>
            </p:nvSpPr>
            <p:spPr bwMode="auto">
              <a:xfrm>
                <a:off x="3502" y="2430"/>
                <a:ext cx="115" cy="147"/>
              </a:xfrm>
              <a:custGeom>
                <a:avLst/>
                <a:gdLst>
                  <a:gd name="T0" fmla="*/ 0 w 115"/>
                  <a:gd name="T1" fmla="*/ 147 h 147"/>
                  <a:gd name="T2" fmla="*/ 115 w 115"/>
                  <a:gd name="T3" fmla="*/ 147 h 147"/>
                  <a:gd name="T4" fmla="*/ 115 w 115"/>
                  <a:gd name="T5" fmla="*/ 0 h 147"/>
                  <a:gd name="T6" fmla="*/ 17 w 115"/>
                  <a:gd name="T7" fmla="*/ 51 h 147"/>
                  <a:gd name="T8" fmla="*/ 0 w 115"/>
                  <a:gd name="T9" fmla="*/ 147 h 147"/>
                </a:gdLst>
                <a:ahLst/>
                <a:cxnLst>
                  <a:cxn ang="0">
                    <a:pos x="T0" y="T1"/>
                  </a:cxn>
                  <a:cxn ang="0">
                    <a:pos x="T2" y="T3"/>
                  </a:cxn>
                  <a:cxn ang="0">
                    <a:pos x="T4" y="T5"/>
                  </a:cxn>
                  <a:cxn ang="0">
                    <a:pos x="T6" y="T7"/>
                  </a:cxn>
                  <a:cxn ang="0">
                    <a:pos x="T8" y="T9"/>
                  </a:cxn>
                </a:cxnLst>
                <a:rect l="0" t="0" r="r" b="b"/>
                <a:pathLst>
                  <a:path w="115" h="147">
                    <a:moveTo>
                      <a:pt x="0" y="147"/>
                    </a:moveTo>
                    <a:lnTo>
                      <a:pt x="115" y="147"/>
                    </a:lnTo>
                    <a:lnTo>
                      <a:pt x="115" y="0"/>
                    </a:lnTo>
                    <a:lnTo>
                      <a:pt x="17" y="51"/>
                    </a:lnTo>
                    <a:lnTo>
                      <a:pt x="0" y="147"/>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8" name="Freeform 40"/>
              <p:cNvSpPr>
                <a:spLocks/>
              </p:cNvSpPr>
              <p:nvPr/>
            </p:nvSpPr>
            <p:spPr bwMode="auto">
              <a:xfrm>
                <a:off x="3509" y="2408"/>
                <a:ext cx="105" cy="71"/>
              </a:xfrm>
              <a:custGeom>
                <a:avLst/>
                <a:gdLst>
                  <a:gd name="T0" fmla="*/ 0 w 105"/>
                  <a:gd name="T1" fmla="*/ 48 h 71"/>
                  <a:gd name="T2" fmla="*/ 13 w 105"/>
                  <a:gd name="T3" fmla="*/ 71 h 71"/>
                  <a:gd name="T4" fmla="*/ 105 w 105"/>
                  <a:gd name="T5" fmla="*/ 22 h 71"/>
                  <a:gd name="T6" fmla="*/ 93 w 105"/>
                  <a:gd name="T7" fmla="*/ 0 h 71"/>
                  <a:gd name="T8" fmla="*/ 0 w 105"/>
                  <a:gd name="T9" fmla="*/ 48 h 71"/>
                </a:gdLst>
                <a:ahLst/>
                <a:cxnLst>
                  <a:cxn ang="0">
                    <a:pos x="T0" y="T1"/>
                  </a:cxn>
                  <a:cxn ang="0">
                    <a:pos x="T2" y="T3"/>
                  </a:cxn>
                  <a:cxn ang="0">
                    <a:pos x="T4" y="T5"/>
                  </a:cxn>
                  <a:cxn ang="0">
                    <a:pos x="T6" y="T7"/>
                  </a:cxn>
                  <a:cxn ang="0">
                    <a:pos x="T8" y="T9"/>
                  </a:cxn>
                </a:cxnLst>
                <a:rect l="0" t="0" r="r" b="b"/>
                <a:pathLst>
                  <a:path w="105" h="71">
                    <a:moveTo>
                      <a:pt x="0" y="48"/>
                    </a:moveTo>
                    <a:lnTo>
                      <a:pt x="13" y="71"/>
                    </a:lnTo>
                    <a:lnTo>
                      <a:pt x="105" y="22"/>
                    </a:lnTo>
                    <a:lnTo>
                      <a:pt x="93"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9" name="Freeform 42"/>
              <p:cNvSpPr>
                <a:spLocks/>
              </p:cNvSpPr>
              <p:nvPr/>
            </p:nvSpPr>
            <p:spPr bwMode="auto">
              <a:xfrm>
                <a:off x="3439" y="1700"/>
                <a:ext cx="579" cy="196"/>
              </a:xfrm>
              <a:custGeom>
                <a:avLst/>
                <a:gdLst>
                  <a:gd name="T0" fmla="*/ 0 w 579"/>
                  <a:gd name="T1" fmla="*/ 0 h 196"/>
                  <a:gd name="T2" fmla="*/ 0 w 579"/>
                  <a:gd name="T3" fmla="*/ 196 h 196"/>
                  <a:gd name="T4" fmla="*/ 579 w 579"/>
                  <a:gd name="T5" fmla="*/ 196 h 196"/>
                  <a:gd name="T6" fmla="*/ 528 w 579"/>
                  <a:gd name="T7" fmla="*/ 100 h 196"/>
                  <a:gd name="T8" fmla="*/ 0 w 579"/>
                  <a:gd name="T9" fmla="*/ 0 h 196"/>
                </a:gdLst>
                <a:ahLst/>
                <a:cxnLst>
                  <a:cxn ang="0">
                    <a:pos x="T0" y="T1"/>
                  </a:cxn>
                  <a:cxn ang="0">
                    <a:pos x="T2" y="T3"/>
                  </a:cxn>
                  <a:cxn ang="0">
                    <a:pos x="T4" y="T5"/>
                  </a:cxn>
                  <a:cxn ang="0">
                    <a:pos x="T6" y="T7"/>
                  </a:cxn>
                  <a:cxn ang="0">
                    <a:pos x="T8" y="T9"/>
                  </a:cxn>
                </a:cxnLst>
                <a:rect l="0" t="0" r="r" b="b"/>
                <a:pathLst>
                  <a:path w="579" h="196">
                    <a:moveTo>
                      <a:pt x="0" y="0"/>
                    </a:moveTo>
                    <a:lnTo>
                      <a:pt x="0" y="196"/>
                    </a:lnTo>
                    <a:lnTo>
                      <a:pt x="579" y="196"/>
                    </a:lnTo>
                    <a:lnTo>
                      <a:pt x="528" y="10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0" name="Freeform 43"/>
              <p:cNvSpPr>
                <a:spLocks/>
              </p:cNvSpPr>
              <p:nvPr/>
            </p:nvSpPr>
            <p:spPr bwMode="auto">
              <a:xfrm>
                <a:off x="3969" y="1789"/>
                <a:ext cx="72" cy="104"/>
              </a:xfrm>
              <a:custGeom>
                <a:avLst/>
                <a:gdLst>
                  <a:gd name="T0" fmla="*/ 24 w 72"/>
                  <a:gd name="T1" fmla="*/ 0 h 104"/>
                  <a:gd name="T2" fmla="*/ 0 w 72"/>
                  <a:gd name="T3" fmla="*/ 12 h 104"/>
                  <a:gd name="T4" fmla="*/ 49 w 72"/>
                  <a:gd name="T5" fmla="*/ 104 h 104"/>
                  <a:gd name="T6" fmla="*/ 72 w 72"/>
                  <a:gd name="T7" fmla="*/ 92 h 104"/>
                  <a:gd name="T8" fmla="*/ 24 w 72"/>
                  <a:gd name="T9" fmla="*/ 0 h 104"/>
                </a:gdLst>
                <a:ahLst/>
                <a:cxnLst>
                  <a:cxn ang="0">
                    <a:pos x="T0" y="T1"/>
                  </a:cxn>
                  <a:cxn ang="0">
                    <a:pos x="T2" y="T3"/>
                  </a:cxn>
                  <a:cxn ang="0">
                    <a:pos x="T4" y="T5"/>
                  </a:cxn>
                  <a:cxn ang="0">
                    <a:pos x="T6" y="T7"/>
                  </a:cxn>
                  <a:cxn ang="0">
                    <a:pos x="T8" y="T9"/>
                  </a:cxn>
                </a:cxnLst>
                <a:rect l="0" t="0" r="r" b="b"/>
                <a:pathLst>
                  <a:path w="72" h="104">
                    <a:moveTo>
                      <a:pt x="24" y="0"/>
                    </a:moveTo>
                    <a:lnTo>
                      <a:pt x="0" y="12"/>
                    </a:lnTo>
                    <a:lnTo>
                      <a:pt x="49" y="104"/>
                    </a:lnTo>
                    <a:lnTo>
                      <a:pt x="72" y="92"/>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1" name="Freeform 45"/>
              <p:cNvSpPr>
                <a:spLocks/>
              </p:cNvSpPr>
              <p:nvPr/>
            </p:nvSpPr>
            <p:spPr bwMode="auto">
              <a:xfrm>
                <a:off x="4071" y="2188"/>
                <a:ext cx="142" cy="288"/>
              </a:xfrm>
              <a:custGeom>
                <a:avLst/>
                <a:gdLst>
                  <a:gd name="T0" fmla="*/ 0 w 142"/>
                  <a:gd name="T1" fmla="*/ 0 h 288"/>
                  <a:gd name="T2" fmla="*/ 45 w 142"/>
                  <a:gd name="T3" fmla="*/ 237 h 288"/>
                  <a:gd name="T4" fmla="*/ 142 w 142"/>
                  <a:gd name="T5" fmla="*/ 288 h 288"/>
                  <a:gd name="T6" fmla="*/ 142 w 142"/>
                  <a:gd name="T7" fmla="*/ 0 h 288"/>
                  <a:gd name="T8" fmla="*/ 0 w 142"/>
                  <a:gd name="T9" fmla="*/ 0 h 288"/>
                </a:gdLst>
                <a:ahLst/>
                <a:cxnLst>
                  <a:cxn ang="0">
                    <a:pos x="T0" y="T1"/>
                  </a:cxn>
                  <a:cxn ang="0">
                    <a:pos x="T2" y="T3"/>
                  </a:cxn>
                  <a:cxn ang="0">
                    <a:pos x="T4" y="T5"/>
                  </a:cxn>
                  <a:cxn ang="0">
                    <a:pos x="T6" y="T7"/>
                  </a:cxn>
                  <a:cxn ang="0">
                    <a:pos x="T8" y="T9"/>
                  </a:cxn>
                </a:cxnLst>
                <a:rect l="0" t="0" r="r" b="b"/>
                <a:pathLst>
                  <a:path w="142" h="288">
                    <a:moveTo>
                      <a:pt x="0" y="0"/>
                    </a:moveTo>
                    <a:lnTo>
                      <a:pt x="45" y="237"/>
                    </a:lnTo>
                    <a:lnTo>
                      <a:pt x="142" y="288"/>
                    </a:lnTo>
                    <a:lnTo>
                      <a:pt x="142" y="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2" name="Freeform 46"/>
              <p:cNvSpPr>
                <a:spLocks/>
              </p:cNvSpPr>
              <p:nvPr/>
            </p:nvSpPr>
            <p:spPr bwMode="auto">
              <a:xfrm>
                <a:off x="4108" y="2428"/>
                <a:ext cx="105" cy="71"/>
              </a:xfrm>
              <a:custGeom>
                <a:avLst/>
                <a:gdLst>
                  <a:gd name="T0" fmla="*/ 0 w 105"/>
                  <a:gd name="T1" fmla="*/ 23 h 71"/>
                  <a:gd name="T2" fmla="*/ 13 w 105"/>
                  <a:gd name="T3" fmla="*/ 0 h 71"/>
                  <a:gd name="T4" fmla="*/ 105 w 105"/>
                  <a:gd name="T5" fmla="*/ 48 h 71"/>
                  <a:gd name="T6" fmla="*/ 93 w 105"/>
                  <a:gd name="T7" fmla="*/ 71 h 71"/>
                  <a:gd name="T8" fmla="*/ 0 w 105"/>
                  <a:gd name="T9" fmla="*/ 23 h 71"/>
                </a:gdLst>
                <a:ahLst/>
                <a:cxnLst>
                  <a:cxn ang="0">
                    <a:pos x="T0" y="T1"/>
                  </a:cxn>
                  <a:cxn ang="0">
                    <a:pos x="T2" y="T3"/>
                  </a:cxn>
                  <a:cxn ang="0">
                    <a:pos x="T4" y="T5"/>
                  </a:cxn>
                  <a:cxn ang="0">
                    <a:pos x="T6" y="T7"/>
                  </a:cxn>
                  <a:cxn ang="0">
                    <a:pos x="T8" y="T9"/>
                  </a:cxn>
                </a:cxnLst>
                <a:rect l="0" t="0" r="r" b="b"/>
                <a:pathLst>
                  <a:path w="105" h="71">
                    <a:moveTo>
                      <a:pt x="0" y="23"/>
                    </a:moveTo>
                    <a:lnTo>
                      <a:pt x="13" y="0"/>
                    </a:lnTo>
                    <a:lnTo>
                      <a:pt x="105" y="48"/>
                    </a:lnTo>
                    <a:lnTo>
                      <a:pt x="93" y="7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3" name="Freeform 48"/>
              <p:cNvSpPr>
                <a:spLocks/>
              </p:cNvSpPr>
              <p:nvPr/>
            </p:nvSpPr>
            <p:spPr bwMode="auto">
              <a:xfrm>
                <a:off x="4080" y="2949"/>
                <a:ext cx="123" cy="188"/>
              </a:xfrm>
              <a:custGeom>
                <a:avLst/>
                <a:gdLst>
                  <a:gd name="T0" fmla="*/ 123 w 123"/>
                  <a:gd name="T1" fmla="*/ 188 h 188"/>
                  <a:gd name="T2" fmla="*/ 97 w 123"/>
                  <a:gd name="T3" fmla="*/ 51 h 188"/>
                  <a:gd name="T4" fmla="*/ 0 w 123"/>
                  <a:gd name="T5" fmla="*/ 0 h 188"/>
                  <a:gd name="T6" fmla="*/ 0 w 123"/>
                  <a:gd name="T7" fmla="*/ 188 h 188"/>
                  <a:gd name="T8" fmla="*/ 123 w 123"/>
                  <a:gd name="T9" fmla="*/ 188 h 188"/>
                </a:gdLst>
                <a:ahLst/>
                <a:cxnLst>
                  <a:cxn ang="0">
                    <a:pos x="T0" y="T1"/>
                  </a:cxn>
                  <a:cxn ang="0">
                    <a:pos x="T2" y="T3"/>
                  </a:cxn>
                  <a:cxn ang="0">
                    <a:pos x="T4" y="T5"/>
                  </a:cxn>
                  <a:cxn ang="0">
                    <a:pos x="T6" y="T7"/>
                  </a:cxn>
                  <a:cxn ang="0">
                    <a:pos x="T8" y="T9"/>
                  </a:cxn>
                </a:cxnLst>
                <a:rect l="0" t="0" r="r" b="b"/>
                <a:pathLst>
                  <a:path w="123" h="188">
                    <a:moveTo>
                      <a:pt x="123" y="188"/>
                    </a:moveTo>
                    <a:lnTo>
                      <a:pt x="97" y="51"/>
                    </a:lnTo>
                    <a:lnTo>
                      <a:pt x="0" y="0"/>
                    </a:lnTo>
                    <a:lnTo>
                      <a:pt x="0" y="188"/>
                    </a:lnTo>
                    <a:lnTo>
                      <a:pt x="123" y="188"/>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4" name="Freeform 49"/>
              <p:cNvSpPr>
                <a:spLocks/>
              </p:cNvSpPr>
              <p:nvPr/>
            </p:nvSpPr>
            <p:spPr bwMode="auto">
              <a:xfrm>
                <a:off x="4080" y="2927"/>
                <a:ext cx="108" cy="70"/>
              </a:xfrm>
              <a:custGeom>
                <a:avLst/>
                <a:gdLst>
                  <a:gd name="T0" fmla="*/ 108 w 108"/>
                  <a:gd name="T1" fmla="*/ 45 h 70"/>
                  <a:gd name="T2" fmla="*/ 94 w 108"/>
                  <a:gd name="T3" fmla="*/ 70 h 70"/>
                  <a:gd name="T4" fmla="*/ 0 w 108"/>
                  <a:gd name="T5" fmla="*/ 22 h 70"/>
                  <a:gd name="T6" fmla="*/ 13 w 108"/>
                  <a:gd name="T7" fmla="*/ 0 h 70"/>
                  <a:gd name="T8" fmla="*/ 108 w 108"/>
                  <a:gd name="T9" fmla="*/ 45 h 70"/>
                </a:gdLst>
                <a:ahLst/>
                <a:cxnLst>
                  <a:cxn ang="0">
                    <a:pos x="T0" y="T1"/>
                  </a:cxn>
                  <a:cxn ang="0">
                    <a:pos x="T2" y="T3"/>
                  </a:cxn>
                  <a:cxn ang="0">
                    <a:pos x="T4" y="T5"/>
                  </a:cxn>
                  <a:cxn ang="0">
                    <a:pos x="T6" y="T7"/>
                  </a:cxn>
                  <a:cxn ang="0">
                    <a:pos x="T8" y="T9"/>
                  </a:cxn>
                </a:cxnLst>
                <a:rect l="0" t="0" r="r" b="b"/>
                <a:pathLst>
                  <a:path w="108" h="70">
                    <a:moveTo>
                      <a:pt x="108" y="45"/>
                    </a:moveTo>
                    <a:lnTo>
                      <a:pt x="94" y="70"/>
                    </a:lnTo>
                    <a:lnTo>
                      <a:pt x="0" y="22"/>
                    </a:lnTo>
                    <a:lnTo>
                      <a:pt x="13" y="0"/>
                    </a:lnTo>
                    <a:lnTo>
                      <a:pt x="10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5" name="Freeform 50"/>
              <p:cNvSpPr>
                <a:spLocks/>
              </p:cNvSpPr>
              <p:nvPr/>
            </p:nvSpPr>
            <p:spPr bwMode="auto">
              <a:xfrm>
                <a:off x="3439" y="2857"/>
                <a:ext cx="142" cy="278"/>
              </a:xfrm>
              <a:custGeom>
                <a:avLst/>
                <a:gdLst>
                  <a:gd name="T0" fmla="*/ 98 w 146"/>
                  <a:gd name="T1" fmla="*/ 288 h 288"/>
                  <a:gd name="T2" fmla="*/ 146 w 146"/>
                  <a:gd name="T3" fmla="*/ 222 h 288"/>
                  <a:gd name="T4" fmla="*/ 146 w 146"/>
                  <a:gd name="T5" fmla="*/ 122 h 288"/>
                  <a:gd name="T6" fmla="*/ 122 w 146"/>
                  <a:gd name="T7" fmla="*/ 143 h 288"/>
                  <a:gd name="T8" fmla="*/ 122 w 146"/>
                  <a:gd name="T9" fmla="*/ 195 h 288"/>
                  <a:gd name="T10" fmla="*/ 101 w 146"/>
                  <a:gd name="T11" fmla="*/ 211 h 288"/>
                  <a:gd name="T12" fmla="*/ 88 w 146"/>
                  <a:gd name="T13" fmla="*/ 166 h 288"/>
                  <a:gd name="T14" fmla="*/ 101 w 146"/>
                  <a:gd name="T15" fmla="*/ 106 h 288"/>
                  <a:gd name="T16" fmla="*/ 120 w 146"/>
                  <a:gd name="T17" fmla="*/ 108 h 288"/>
                  <a:gd name="T18" fmla="*/ 141 w 146"/>
                  <a:gd name="T19" fmla="*/ 90 h 288"/>
                  <a:gd name="T20" fmla="*/ 93 w 146"/>
                  <a:gd name="T21" fmla="*/ 82 h 288"/>
                  <a:gd name="T22" fmla="*/ 69 w 146"/>
                  <a:gd name="T23" fmla="*/ 137 h 288"/>
                  <a:gd name="T24" fmla="*/ 85 w 146"/>
                  <a:gd name="T25" fmla="*/ 90 h 288"/>
                  <a:gd name="T26" fmla="*/ 120 w 146"/>
                  <a:gd name="T27" fmla="*/ 35 h 288"/>
                  <a:gd name="T28" fmla="*/ 114 w 146"/>
                  <a:gd name="T29" fmla="*/ 8 h 288"/>
                  <a:gd name="T30" fmla="*/ 64 w 146"/>
                  <a:gd name="T31" fmla="*/ 85 h 288"/>
                  <a:gd name="T32" fmla="*/ 51 w 146"/>
                  <a:gd name="T33" fmla="*/ 132 h 288"/>
                  <a:gd name="T34" fmla="*/ 56 w 146"/>
                  <a:gd name="T35" fmla="*/ 90 h 288"/>
                  <a:gd name="T36" fmla="*/ 88 w 146"/>
                  <a:gd name="T37" fmla="*/ 27 h 288"/>
                  <a:gd name="T38" fmla="*/ 77 w 146"/>
                  <a:gd name="T39" fmla="*/ 0 h 288"/>
                  <a:gd name="T40" fmla="*/ 38 w 146"/>
                  <a:gd name="T41" fmla="*/ 87 h 288"/>
                  <a:gd name="T42" fmla="*/ 38 w 146"/>
                  <a:gd name="T43" fmla="*/ 87 h 288"/>
                  <a:gd name="T44" fmla="*/ 32 w 146"/>
                  <a:gd name="T45" fmla="*/ 124 h 288"/>
                  <a:gd name="T46" fmla="*/ 27 w 146"/>
                  <a:gd name="T47" fmla="*/ 103 h 288"/>
                  <a:gd name="T48" fmla="*/ 40 w 146"/>
                  <a:gd name="T49" fmla="*/ 66 h 288"/>
                  <a:gd name="T50" fmla="*/ 27 w 146"/>
                  <a:gd name="T51" fmla="*/ 40 h 288"/>
                  <a:gd name="T52" fmla="*/ 6 w 146"/>
                  <a:gd name="T53" fmla="*/ 108 h 288"/>
                  <a:gd name="T54" fmla="*/ 6 w 146"/>
                  <a:gd name="T55" fmla="*/ 108 h 288"/>
                  <a:gd name="T56" fmla="*/ 40 w 146"/>
                  <a:gd name="T57" fmla="*/ 235 h 288"/>
                  <a:gd name="T58" fmla="*/ 0 w 146"/>
                  <a:gd name="T59" fmla="*/ 288 h 288"/>
                  <a:gd name="T60" fmla="*/ 98 w 146"/>
                  <a:gd name="T6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88">
                    <a:moveTo>
                      <a:pt x="98" y="288"/>
                    </a:moveTo>
                    <a:cubicBezTo>
                      <a:pt x="146" y="222"/>
                      <a:pt x="146" y="222"/>
                      <a:pt x="146" y="222"/>
                    </a:cubicBezTo>
                    <a:cubicBezTo>
                      <a:pt x="146" y="122"/>
                      <a:pt x="146" y="122"/>
                      <a:pt x="146" y="122"/>
                    </a:cubicBezTo>
                    <a:cubicBezTo>
                      <a:pt x="135" y="122"/>
                      <a:pt x="122" y="130"/>
                      <a:pt x="122" y="143"/>
                    </a:cubicBezTo>
                    <a:cubicBezTo>
                      <a:pt x="122" y="195"/>
                      <a:pt x="122" y="195"/>
                      <a:pt x="122" y="195"/>
                    </a:cubicBezTo>
                    <a:cubicBezTo>
                      <a:pt x="122" y="195"/>
                      <a:pt x="114" y="201"/>
                      <a:pt x="101" y="211"/>
                    </a:cubicBezTo>
                    <a:cubicBezTo>
                      <a:pt x="77" y="198"/>
                      <a:pt x="88" y="166"/>
                      <a:pt x="88" y="166"/>
                    </a:cubicBezTo>
                    <a:cubicBezTo>
                      <a:pt x="101" y="106"/>
                      <a:pt x="101" y="106"/>
                      <a:pt x="101" y="106"/>
                    </a:cubicBezTo>
                    <a:cubicBezTo>
                      <a:pt x="120" y="108"/>
                      <a:pt x="120" y="108"/>
                      <a:pt x="120" y="108"/>
                    </a:cubicBezTo>
                    <a:cubicBezTo>
                      <a:pt x="130" y="108"/>
                      <a:pt x="138" y="101"/>
                      <a:pt x="141" y="90"/>
                    </a:cubicBezTo>
                    <a:cubicBezTo>
                      <a:pt x="93" y="82"/>
                      <a:pt x="93" y="82"/>
                      <a:pt x="93" y="82"/>
                    </a:cubicBezTo>
                    <a:cubicBezTo>
                      <a:pt x="69" y="137"/>
                      <a:pt x="69" y="137"/>
                      <a:pt x="69" y="137"/>
                    </a:cubicBezTo>
                    <a:cubicBezTo>
                      <a:pt x="85" y="90"/>
                      <a:pt x="85" y="90"/>
                      <a:pt x="85" y="90"/>
                    </a:cubicBezTo>
                    <a:cubicBezTo>
                      <a:pt x="120" y="35"/>
                      <a:pt x="120" y="35"/>
                      <a:pt x="120" y="35"/>
                    </a:cubicBezTo>
                    <a:cubicBezTo>
                      <a:pt x="125" y="27"/>
                      <a:pt x="125" y="14"/>
                      <a:pt x="114" y="8"/>
                    </a:cubicBezTo>
                    <a:cubicBezTo>
                      <a:pt x="64" y="85"/>
                      <a:pt x="64" y="85"/>
                      <a:pt x="64" y="85"/>
                    </a:cubicBezTo>
                    <a:cubicBezTo>
                      <a:pt x="51" y="132"/>
                      <a:pt x="51" y="132"/>
                      <a:pt x="51" y="132"/>
                    </a:cubicBezTo>
                    <a:cubicBezTo>
                      <a:pt x="56" y="90"/>
                      <a:pt x="56" y="90"/>
                      <a:pt x="56" y="90"/>
                    </a:cubicBezTo>
                    <a:cubicBezTo>
                      <a:pt x="88" y="27"/>
                      <a:pt x="88" y="27"/>
                      <a:pt x="88" y="27"/>
                    </a:cubicBezTo>
                    <a:cubicBezTo>
                      <a:pt x="90" y="19"/>
                      <a:pt x="88" y="6"/>
                      <a:pt x="77" y="0"/>
                    </a:cubicBezTo>
                    <a:cubicBezTo>
                      <a:pt x="38" y="87"/>
                      <a:pt x="38" y="87"/>
                      <a:pt x="38" y="87"/>
                    </a:cubicBezTo>
                    <a:cubicBezTo>
                      <a:pt x="38" y="87"/>
                      <a:pt x="38" y="87"/>
                      <a:pt x="38" y="87"/>
                    </a:cubicBezTo>
                    <a:cubicBezTo>
                      <a:pt x="32" y="124"/>
                      <a:pt x="32" y="124"/>
                      <a:pt x="32" y="124"/>
                    </a:cubicBezTo>
                    <a:cubicBezTo>
                      <a:pt x="27" y="103"/>
                      <a:pt x="27" y="103"/>
                      <a:pt x="27" y="103"/>
                    </a:cubicBezTo>
                    <a:cubicBezTo>
                      <a:pt x="40" y="66"/>
                      <a:pt x="40" y="66"/>
                      <a:pt x="40" y="66"/>
                    </a:cubicBezTo>
                    <a:cubicBezTo>
                      <a:pt x="43" y="56"/>
                      <a:pt x="38" y="45"/>
                      <a:pt x="27" y="40"/>
                    </a:cubicBezTo>
                    <a:cubicBezTo>
                      <a:pt x="6" y="108"/>
                      <a:pt x="6" y="108"/>
                      <a:pt x="6" y="108"/>
                    </a:cubicBezTo>
                    <a:cubicBezTo>
                      <a:pt x="6" y="108"/>
                      <a:pt x="6" y="108"/>
                      <a:pt x="6" y="108"/>
                    </a:cubicBezTo>
                    <a:cubicBezTo>
                      <a:pt x="40" y="235"/>
                      <a:pt x="40" y="235"/>
                      <a:pt x="40" y="235"/>
                    </a:cubicBezTo>
                    <a:cubicBezTo>
                      <a:pt x="0" y="288"/>
                      <a:pt x="0" y="288"/>
                      <a:pt x="0" y="288"/>
                    </a:cubicBezTo>
                    <a:lnTo>
                      <a:pt x="98" y="288"/>
                    </a:lnTo>
                    <a:close/>
                  </a:path>
                </a:pathLst>
              </a:custGeom>
              <a:solidFill>
                <a:srgbClr val="D8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6" name="Freeform 51"/>
              <p:cNvSpPr>
                <a:spLocks/>
              </p:cNvSpPr>
              <p:nvPr/>
            </p:nvSpPr>
            <p:spPr bwMode="auto">
              <a:xfrm>
                <a:off x="3470" y="2957"/>
                <a:ext cx="24" cy="10"/>
              </a:xfrm>
              <a:custGeom>
                <a:avLst/>
                <a:gdLst>
                  <a:gd name="T0" fmla="*/ 0 w 24"/>
                  <a:gd name="T1" fmla="*/ 0 h 10"/>
                  <a:gd name="T2" fmla="*/ 24 w 24"/>
                  <a:gd name="T3" fmla="*/ 0 h 10"/>
                  <a:gd name="T4" fmla="*/ 24 w 24"/>
                  <a:gd name="T5" fmla="*/ 10 h 10"/>
                  <a:gd name="T6" fmla="*/ 0 w 24"/>
                  <a:gd name="T7" fmla="*/ 7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24" y="0"/>
                    </a:lnTo>
                    <a:lnTo>
                      <a:pt x="24" y="10"/>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7" name="Freeform 53"/>
              <p:cNvSpPr>
                <a:spLocks/>
              </p:cNvSpPr>
              <p:nvPr/>
            </p:nvSpPr>
            <p:spPr bwMode="auto">
              <a:xfrm>
                <a:off x="4414" y="1916"/>
                <a:ext cx="25" cy="21"/>
              </a:xfrm>
              <a:custGeom>
                <a:avLst/>
                <a:gdLst>
                  <a:gd name="T0" fmla="*/ 25 w 25"/>
                  <a:gd name="T1" fmla="*/ 13 h 21"/>
                  <a:gd name="T2" fmla="*/ 5 w 25"/>
                  <a:gd name="T3" fmla="*/ 0 h 21"/>
                  <a:gd name="T4" fmla="*/ 0 w 25"/>
                  <a:gd name="T5" fmla="*/ 8 h 21"/>
                  <a:gd name="T6" fmla="*/ 20 w 25"/>
                  <a:gd name="T7" fmla="*/ 21 h 21"/>
                  <a:gd name="T8" fmla="*/ 25 w 25"/>
                  <a:gd name="T9" fmla="*/ 13 h 21"/>
                </a:gdLst>
                <a:ahLst/>
                <a:cxnLst>
                  <a:cxn ang="0">
                    <a:pos x="T0" y="T1"/>
                  </a:cxn>
                  <a:cxn ang="0">
                    <a:pos x="T2" y="T3"/>
                  </a:cxn>
                  <a:cxn ang="0">
                    <a:pos x="T4" y="T5"/>
                  </a:cxn>
                  <a:cxn ang="0">
                    <a:pos x="T6" y="T7"/>
                  </a:cxn>
                  <a:cxn ang="0">
                    <a:pos x="T8" y="T9"/>
                  </a:cxn>
                </a:cxnLst>
                <a:rect l="0" t="0" r="r" b="b"/>
                <a:pathLst>
                  <a:path w="25" h="21">
                    <a:moveTo>
                      <a:pt x="25" y="13"/>
                    </a:moveTo>
                    <a:lnTo>
                      <a:pt x="5" y="0"/>
                    </a:lnTo>
                    <a:lnTo>
                      <a:pt x="0" y="8"/>
                    </a:lnTo>
                    <a:lnTo>
                      <a:pt x="20" y="2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8" name="Freeform 54"/>
              <p:cNvSpPr>
                <a:spLocks noEditPoints="1"/>
              </p:cNvSpPr>
              <p:nvPr/>
            </p:nvSpPr>
            <p:spPr bwMode="auto">
              <a:xfrm>
                <a:off x="4272" y="2077"/>
                <a:ext cx="96" cy="18"/>
              </a:xfrm>
              <a:custGeom>
                <a:avLst/>
                <a:gdLst>
                  <a:gd name="T0" fmla="*/ 98 w 98"/>
                  <a:gd name="T1" fmla="*/ 11 h 19"/>
                  <a:gd name="T2" fmla="*/ 87 w 98"/>
                  <a:gd name="T3" fmla="*/ 0 h 19"/>
                  <a:gd name="T4" fmla="*/ 77 w 98"/>
                  <a:gd name="T5" fmla="*/ 11 h 19"/>
                  <a:gd name="T6" fmla="*/ 87 w 98"/>
                  <a:gd name="T7" fmla="*/ 19 h 19"/>
                  <a:gd name="T8" fmla="*/ 98 w 98"/>
                  <a:gd name="T9" fmla="*/ 11 h 19"/>
                  <a:gd name="T10" fmla="*/ 77 w 98"/>
                  <a:gd name="T11" fmla="*/ 11 h 19"/>
                  <a:gd name="T12" fmla="*/ 69 w 98"/>
                  <a:gd name="T13" fmla="*/ 0 h 19"/>
                  <a:gd name="T14" fmla="*/ 58 w 98"/>
                  <a:gd name="T15" fmla="*/ 11 h 19"/>
                  <a:gd name="T16" fmla="*/ 69 w 98"/>
                  <a:gd name="T17" fmla="*/ 19 h 19"/>
                  <a:gd name="T18" fmla="*/ 77 w 98"/>
                  <a:gd name="T19" fmla="*/ 11 h 19"/>
                  <a:gd name="T20" fmla="*/ 58 w 98"/>
                  <a:gd name="T21" fmla="*/ 11 h 19"/>
                  <a:gd name="T22" fmla="*/ 48 w 98"/>
                  <a:gd name="T23" fmla="*/ 0 h 19"/>
                  <a:gd name="T24" fmla="*/ 40 w 98"/>
                  <a:gd name="T25" fmla="*/ 11 h 19"/>
                  <a:gd name="T26" fmla="*/ 48 w 98"/>
                  <a:gd name="T27" fmla="*/ 19 h 19"/>
                  <a:gd name="T28" fmla="*/ 58 w 98"/>
                  <a:gd name="T29" fmla="*/ 11 h 19"/>
                  <a:gd name="T30" fmla="*/ 40 w 98"/>
                  <a:gd name="T31" fmla="*/ 11 h 19"/>
                  <a:gd name="T32" fmla="*/ 29 w 98"/>
                  <a:gd name="T33" fmla="*/ 0 h 19"/>
                  <a:gd name="T34" fmla="*/ 19 w 98"/>
                  <a:gd name="T35" fmla="*/ 11 h 19"/>
                  <a:gd name="T36" fmla="*/ 29 w 98"/>
                  <a:gd name="T37" fmla="*/ 19 h 19"/>
                  <a:gd name="T38" fmla="*/ 40 w 98"/>
                  <a:gd name="T39" fmla="*/ 11 h 19"/>
                  <a:gd name="T40" fmla="*/ 19 w 98"/>
                  <a:gd name="T41" fmla="*/ 11 h 19"/>
                  <a:gd name="T42" fmla="*/ 11 w 98"/>
                  <a:gd name="T43" fmla="*/ 0 h 19"/>
                  <a:gd name="T44" fmla="*/ 0 w 98"/>
                  <a:gd name="T45" fmla="*/ 8 h 19"/>
                  <a:gd name="T46" fmla="*/ 8 w 98"/>
                  <a:gd name="T47" fmla="*/ 19 h 19"/>
                  <a:gd name="T48" fmla="*/ 19 w 98"/>
                  <a:gd name="T4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9">
                    <a:moveTo>
                      <a:pt x="98" y="11"/>
                    </a:moveTo>
                    <a:cubicBezTo>
                      <a:pt x="98" y="5"/>
                      <a:pt x="93" y="0"/>
                      <a:pt x="87" y="0"/>
                    </a:cubicBezTo>
                    <a:cubicBezTo>
                      <a:pt x="82" y="0"/>
                      <a:pt x="77" y="5"/>
                      <a:pt x="77" y="11"/>
                    </a:cubicBezTo>
                    <a:cubicBezTo>
                      <a:pt x="77" y="16"/>
                      <a:pt x="82" y="19"/>
                      <a:pt x="87" y="19"/>
                    </a:cubicBezTo>
                    <a:cubicBezTo>
                      <a:pt x="93" y="19"/>
                      <a:pt x="98" y="16"/>
                      <a:pt x="98" y="11"/>
                    </a:cubicBezTo>
                    <a:close/>
                    <a:moveTo>
                      <a:pt x="77" y="11"/>
                    </a:moveTo>
                    <a:cubicBezTo>
                      <a:pt x="77" y="5"/>
                      <a:pt x="74" y="0"/>
                      <a:pt x="69" y="0"/>
                    </a:cubicBezTo>
                    <a:cubicBezTo>
                      <a:pt x="64" y="0"/>
                      <a:pt x="58" y="5"/>
                      <a:pt x="58" y="11"/>
                    </a:cubicBezTo>
                    <a:cubicBezTo>
                      <a:pt x="58" y="16"/>
                      <a:pt x="64" y="19"/>
                      <a:pt x="69" y="19"/>
                    </a:cubicBezTo>
                    <a:cubicBezTo>
                      <a:pt x="74" y="19"/>
                      <a:pt x="77" y="16"/>
                      <a:pt x="77" y="11"/>
                    </a:cubicBezTo>
                    <a:close/>
                    <a:moveTo>
                      <a:pt x="58" y="11"/>
                    </a:moveTo>
                    <a:cubicBezTo>
                      <a:pt x="58" y="5"/>
                      <a:pt x="53" y="0"/>
                      <a:pt x="48" y="0"/>
                    </a:cubicBezTo>
                    <a:cubicBezTo>
                      <a:pt x="42" y="0"/>
                      <a:pt x="40" y="5"/>
                      <a:pt x="40" y="11"/>
                    </a:cubicBezTo>
                    <a:cubicBezTo>
                      <a:pt x="40" y="16"/>
                      <a:pt x="42" y="19"/>
                      <a:pt x="48" y="19"/>
                    </a:cubicBezTo>
                    <a:cubicBezTo>
                      <a:pt x="53" y="19"/>
                      <a:pt x="58" y="16"/>
                      <a:pt x="58" y="11"/>
                    </a:cubicBezTo>
                    <a:close/>
                    <a:moveTo>
                      <a:pt x="40" y="11"/>
                    </a:moveTo>
                    <a:cubicBezTo>
                      <a:pt x="40" y="5"/>
                      <a:pt x="34" y="0"/>
                      <a:pt x="29" y="0"/>
                    </a:cubicBezTo>
                    <a:cubicBezTo>
                      <a:pt x="24" y="0"/>
                      <a:pt x="19" y="5"/>
                      <a:pt x="19" y="11"/>
                    </a:cubicBezTo>
                    <a:cubicBezTo>
                      <a:pt x="19" y="16"/>
                      <a:pt x="24" y="19"/>
                      <a:pt x="29" y="19"/>
                    </a:cubicBezTo>
                    <a:cubicBezTo>
                      <a:pt x="34" y="19"/>
                      <a:pt x="40" y="16"/>
                      <a:pt x="40" y="11"/>
                    </a:cubicBezTo>
                    <a:close/>
                    <a:moveTo>
                      <a:pt x="19" y="11"/>
                    </a:moveTo>
                    <a:cubicBezTo>
                      <a:pt x="19" y="5"/>
                      <a:pt x="16" y="0"/>
                      <a:pt x="11" y="0"/>
                    </a:cubicBezTo>
                    <a:cubicBezTo>
                      <a:pt x="5" y="0"/>
                      <a:pt x="0" y="3"/>
                      <a:pt x="0" y="8"/>
                    </a:cubicBezTo>
                    <a:cubicBezTo>
                      <a:pt x="0" y="16"/>
                      <a:pt x="3" y="19"/>
                      <a:pt x="8" y="19"/>
                    </a:cubicBezTo>
                    <a:cubicBezTo>
                      <a:pt x="16" y="19"/>
                      <a:pt x="19" y="16"/>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9" name="Freeform 55"/>
              <p:cNvSpPr>
                <a:spLocks/>
              </p:cNvSpPr>
              <p:nvPr/>
            </p:nvSpPr>
            <p:spPr bwMode="auto">
              <a:xfrm>
                <a:off x="4280" y="2122"/>
                <a:ext cx="142" cy="354"/>
              </a:xfrm>
              <a:custGeom>
                <a:avLst/>
                <a:gdLst>
                  <a:gd name="T0" fmla="*/ 82 w 146"/>
                  <a:gd name="T1" fmla="*/ 0 h 367"/>
                  <a:gd name="T2" fmla="*/ 0 w 146"/>
                  <a:gd name="T3" fmla="*/ 0 h 367"/>
                  <a:gd name="T4" fmla="*/ 0 w 146"/>
                  <a:gd name="T5" fmla="*/ 201 h 367"/>
                  <a:gd name="T6" fmla="*/ 0 w 146"/>
                  <a:gd name="T7" fmla="*/ 367 h 367"/>
                  <a:gd name="T8" fmla="*/ 122 w 146"/>
                  <a:gd name="T9" fmla="*/ 367 h 367"/>
                  <a:gd name="T10" fmla="*/ 146 w 146"/>
                  <a:gd name="T11" fmla="*/ 359 h 367"/>
                  <a:gd name="T12" fmla="*/ 82 w 146"/>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46" h="367">
                    <a:moveTo>
                      <a:pt x="82" y="0"/>
                    </a:moveTo>
                    <a:cubicBezTo>
                      <a:pt x="0" y="0"/>
                      <a:pt x="0" y="0"/>
                      <a:pt x="0" y="0"/>
                    </a:cubicBezTo>
                    <a:cubicBezTo>
                      <a:pt x="0" y="201"/>
                      <a:pt x="0" y="201"/>
                      <a:pt x="0" y="201"/>
                    </a:cubicBezTo>
                    <a:cubicBezTo>
                      <a:pt x="0" y="367"/>
                      <a:pt x="0" y="367"/>
                      <a:pt x="0" y="367"/>
                    </a:cubicBezTo>
                    <a:cubicBezTo>
                      <a:pt x="122" y="367"/>
                      <a:pt x="122" y="367"/>
                      <a:pt x="122" y="367"/>
                    </a:cubicBezTo>
                    <a:cubicBezTo>
                      <a:pt x="122" y="367"/>
                      <a:pt x="135" y="367"/>
                      <a:pt x="146" y="359"/>
                    </a:cubicBezTo>
                    <a:lnTo>
                      <a:pt x="82"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0" name="Freeform 57"/>
              <p:cNvSpPr>
                <a:spLocks/>
              </p:cNvSpPr>
              <p:nvPr/>
            </p:nvSpPr>
            <p:spPr bwMode="auto">
              <a:xfrm>
                <a:off x="3548" y="1700"/>
                <a:ext cx="108" cy="160"/>
              </a:xfrm>
              <a:custGeom>
                <a:avLst/>
                <a:gdLst>
                  <a:gd name="T0" fmla="*/ 0 w 108"/>
                  <a:gd name="T1" fmla="*/ 0 h 160"/>
                  <a:gd name="T2" fmla="*/ 0 w 108"/>
                  <a:gd name="T3" fmla="*/ 160 h 160"/>
                  <a:gd name="T4" fmla="*/ 80 w 108"/>
                  <a:gd name="T5" fmla="*/ 160 h 160"/>
                  <a:gd name="T6" fmla="*/ 108 w 108"/>
                  <a:gd name="T7" fmla="*/ 0 h 160"/>
                  <a:gd name="T8" fmla="*/ 0 w 108"/>
                  <a:gd name="T9" fmla="*/ 0 h 160"/>
                </a:gdLst>
                <a:ahLst/>
                <a:cxnLst>
                  <a:cxn ang="0">
                    <a:pos x="T0" y="T1"/>
                  </a:cxn>
                  <a:cxn ang="0">
                    <a:pos x="T2" y="T3"/>
                  </a:cxn>
                  <a:cxn ang="0">
                    <a:pos x="T4" y="T5"/>
                  </a:cxn>
                  <a:cxn ang="0">
                    <a:pos x="T6" y="T7"/>
                  </a:cxn>
                  <a:cxn ang="0">
                    <a:pos x="T8" y="T9"/>
                  </a:cxn>
                </a:cxnLst>
                <a:rect l="0" t="0" r="r" b="b"/>
                <a:pathLst>
                  <a:path w="108" h="160">
                    <a:moveTo>
                      <a:pt x="0" y="0"/>
                    </a:moveTo>
                    <a:lnTo>
                      <a:pt x="0" y="160"/>
                    </a:lnTo>
                    <a:lnTo>
                      <a:pt x="80" y="160"/>
                    </a:lnTo>
                    <a:lnTo>
                      <a:pt x="108" y="0"/>
                    </a:lnTo>
                    <a:lnTo>
                      <a:pt x="0"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1" name="Freeform 58"/>
              <p:cNvSpPr>
                <a:spLocks/>
              </p:cNvSpPr>
              <p:nvPr/>
            </p:nvSpPr>
            <p:spPr bwMode="auto">
              <a:xfrm>
                <a:off x="3681" y="2046"/>
                <a:ext cx="26" cy="20"/>
              </a:xfrm>
              <a:custGeom>
                <a:avLst/>
                <a:gdLst>
                  <a:gd name="T0" fmla="*/ 26 w 26"/>
                  <a:gd name="T1" fmla="*/ 7 h 20"/>
                  <a:gd name="T2" fmla="*/ 6 w 26"/>
                  <a:gd name="T3" fmla="*/ 20 h 20"/>
                  <a:gd name="T4" fmla="*/ 0 w 26"/>
                  <a:gd name="T5" fmla="*/ 13 h 20"/>
                  <a:gd name="T6" fmla="*/ 21 w 26"/>
                  <a:gd name="T7" fmla="*/ 0 h 20"/>
                  <a:gd name="T8" fmla="*/ 26 w 26"/>
                  <a:gd name="T9" fmla="*/ 7 h 20"/>
                </a:gdLst>
                <a:ahLst/>
                <a:cxnLst>
                  <a:cxn ang="0">
                    <a:pos x="T0" y="T1"/>
                  </a:cxn>
                  <a:cxn ang="0">
                    <a:pos x="T2" y="T3"/>
                  </a:cxn>
                  <a:cxn ang="0">
                    <a:pos x="T4" y="T5"/>
                  </a:cxn>
                  <a:cxn ang="0">
                    <a:pos x="T6" y="T7"/>
                  </a:cxn>
                  <a:cxn ang="0">
                    <a:pos x="T8" y="T9"/>
                  </a:cxn>
                </a:cxnLst>
                <a:rect l="0" t="0" r="r" b="b"/>
                <a:pathLst>
                  <a:path w="26" h="20">
                    <a:moveTo>
                      <a:pt x="26" y="7"/>
                    </a:moveTo>
                    <a:lnTo>
                      <a:pt x="6" y="20"/>
                    </a:lnTo>
                    <a:lnTo>
                      <a:pt x="0" y="13"/>
                    </a:lnTo>
                    <a:lnTo>
                      <a:pt x="21" y="0"/>
                    </a:ln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2" name="Freeform 59"/>
              <p:cNvSpPr>
                <a:spLocks noEditPoints="1"/>
              </p:cNvSpPr>
              <p:nvPr/>
            </p:nvSpPr>
            <p:spPr bwMode="auto">
              <a:xfrm>
                <a:off x="3540" y="1885"/>
                <a:ext cx="95" cy="21"/>
              </a:xfrm>
              <a:custGeom>
                <a:avLst/>
                <a:gdLst>
                  <a:gd name="T0" fmla="*/ 98 w 98"/>
                  <a:gd name="T1" fmla="*/ 11 h 21"/>
                  <a:gd name="T2" fmla="*/ 87 w 98"/>
                  <a:gd name="T3" fmla="*/ 3 h 21"/>
                  <a:gd name="T4" fmla="*/ 76 w 98"/>
                  <a:gd name="T5" fmla="*/ 11 h 21"/>
                  <a:gd name="T6" fmla="*/ 87 w 98"/>
                  <a:gd name="T7" fmla="*/ 21 h 21"/>
                  <a:gd name="T8" fmla="*/ 98 w 98"/>
                  <a:gd name="T9" fmla="*/ 11 h 21"/>
                  <a:gd name="T10" fmla="*/ 76 w 98"/>
                  <a:gd name="T11" fmla="*/ 11 h 21"/>
                  <a:gd name="T12" fmla="*/ 68 w 98"/>
                  <a:gd name="T13" fmla="*/ 3 h 21"/>
                  <a:gd name="T14" fmla="*/ 58 w 98"/>
                  <a:gd name="T15" fmla="*/ 11 h 21"/>
                  <a:gd name="T16" fmla="*/ 68 w 98"/>
                  <a:gd name="T17" fmla="*/ 21 h 21"/>
                  <a:gd name="T18" fmla="*/ 76 w 98"/>
                  <a:gd name="T19" fmla="*/ 11 h 21"/>
                  <a:gd name="T20" fmla="*/ 58 w 98"/>
                  <a:gd name="T21" fmla="*/ 11 h 21"/>
                  <a:gd name="T22" fmla="*/ 47 w 98"/>
                  <a:gd name="T23" fmla="*/ 3 h 21"/>
                  <a:gd name="T24" fmla="*/ 39 w 98"/>
                  <a:gd name="T25" fmla="*/ 11 h 21"/>
                  <a:gd name="T26" fmla="*/ 47 w 98"/>
                  <a:gd name="T27" fmla="*/ 21 h 21"/>
                  <a:gd name="T28" fmla="*/ 58 w 98"/>
                  <a:gd name="T29" fmla="*/ 11 h 21"/>
                  <a:gd name="T30" fmla="*/ 39 w 98"/>
                  <a:gd name="T31" fmla="*/ 11 h 21"/>
                  <a:gd name="T32" fmla="*/ 29 w 98"/>
                  <a:gd name="T33" fmla="*/ 3 h 21"/>
                  <a:gd name="T34" fmla="*/ 18 w 98"/>
                  <a:gd name="T35" fmla="*/ 11 h 21"/>
                  <a:gd name="T36" fmla="*/ 29 w 98"/>
                  <a:gd name="T37" fmla="*/ 21 h 21"/>
                  <a:gd name="T38" fmla="*/ 39 w 98"/>
                  <a:gd name="T39" fmla="*/ 11 h 21"/>
                  <a:gd name="T40" fmla="*/ 18 w 98"/>
                  <a:gd name="T41" fmla="*/ 11 h 21"/>
                  <a:gd name="T42" fmla="*/ 10 w 98"/>
                  <a:gd name="T43" fmla="*/ 3 h 21"/>
                  <a:gd name="T44" fmla="*/ 0 w 98"/>
                  <a:gd name="T45" fmla="*/ 11 h 21"/>
                  <a:gd name="T46" fmla="*/ 10 w 98"/>
                  <a:gd name="T47" fmla="*/ 21 h 21"/>
                  <a:gd name="T48" fmla="*/ 18 w 98"/>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21">
                    <a:moveTo>
                      <a:pt x="98" y="11"/>
                    </a:moveTo>
                    <a:cubicBezTo>
                      <a:pt x="98" y="6"/>
                      <a:pt x="92" y="0"/>
                      <a:pt x="87" y="3"/>
                    </a:cubicBezTo>
                    <a:cubicBezTo>
                      <a:pt x="82" y="3"/>
                      <a:pt x="76" y="6"/>
                      <a:pt x="76" y="11"/>
                    </a:cubicBezTo>
                    <a:cubicBezTo>
                      <a:pt x="76" y="16"/>
                      <a:pt x="82" y="21"/>
                      <a:pt x="87" y="21"/>
                    </a:cubicBezTo>
                    <a:cubicBezTo>
                      <a:pt x="92" y="21"/>
                      <a:pt x="98" y="16"/>
                      <a:pt x="98" y="11"/>
                    </a:cubicBezTo>
                    <a:close/>
                    <a:moveTo>
                      <a:pt x="76" y="11"/>
                    </a:moveTo>
                    <a:cubicBezTo>
                      <a:pt x="76" y="6"/>
                      <a:pt x="74" y="3"/>
                      <a:pt x="68" y="3"/>
                    </a:cubicBezTo>
                    <a:cubicBezTo>
                      <a:pt x="63" y="3"/>
                      <a:pt x="58" y="6"/>
                      <a:pt x="58" y="11"/>
                    </a:cubicBezTo>
                    <a:cubicBezTo>
                      <a:pt x="58" y="16"/>
                      <a:pt x="63" y="21"/>
                      <a:pt x="68" y="21"/>
                    </a:cubicBezTo>
                    <a:cubicBezTo>
                      <a:pt x="74" y="21"/>
                      <a:pt x="76" y="16"/>
                      <a:pt x="76" y="11"/>
                    </a:cubicBezTo>
                    <a:close/>
                    <a:moveTo>
                      <a:pt x="58" y="11"/>
                    </a:moveTo>
                    <a:cubicBezTo>
                      <a:pt x="58" y="6"/>
                      <a:pt x="53" y="3"/>
                      <a:pt x="47" y="3"/>
                    </a:cubicBezTo>
                    <a:cubicBezTo>
                      <a:pt x="42" y="3"/>
                      <a:pt x="39" y="6"/>
                      <a:pt x="39" y="11"/>
                    </a:cubicBezTo>
                    <a:cubicBezTo>
                      <a:pt x="39" y="16"/>
                      <a:pt x="42" y="21"/>
                      <a:pt x="47" y="21"/>
                    </a:cubicBezTo>
                    <a:cubicBezTo>
                      <a:pt x="53" y="21"/>
                      <a:pt x="58" y="16"/>
                      <a:pt x="58" y="11"/>
                    </a:cubicBezTo>
                    <a:close/>
                    <a:moveTo>
                      <a:pt x="39" y="11"/>
                    </a:moveTo>
                    <a:cubicBezTo>
                      <a:pt x="39" y="6"/>
                      <a:pt x="34" y="3"/>
                      <a:pt x="29" y="3"/>
                    </a:cubicBezTo>
                    <a:cubicBezTo>
                      <a:pt x="23" y="3"/>
                      <a:pt x="18" y="6"/>
                      <a:pt x="18" y="11"/>
                    </a:cubicBezTo>
                    <a:cubicBezTo>
                      <a:pt x="18" y="16"/>
                      <a:pt x="23" y="21"/>
                      <a:pt x="29" y="21"/>
                    </a:cubicBezTo>
                    <a:cubicBezTo>
                      <a:pt x="34" y="21"/>
                      <a:pt x="39" y="16"/>
                      <a:pt x="39" y="11"/>
                    </a:cubicBezTo>
                    <a:close/>
                    <a:moveTo>
                      <a:pt x="18" y="11"/>
                    </a:moveTo>
                    <a:cubicBezTo>
                      <a:pt x="18" y="6"/>
                      <a:pt x="16" y="3"/>
                      <a:pt x="10" y="3"/>
                    </a:cubicBezTo>
                    <a:cubicBezTo>
                      <a:pt x="5" y="3"/>
                      <a:pt x="0" y="6"/>
                      <a:pt x="0" y="11"/>
                    </a:cubicBezTo>
                    <a:cubicBezTo>
                      <a:pt x="0" y="19"/>
                      <a:pt x="5" y="21"/>
                      <a:pt x="10" y="21"/>
                    </a:cubicBezTo>
                    <a:cubicBezTo>
                      <a:pt x="16" y="21"/>
                      <a:pt x="18" y="16"/>
                      <a:pt x="1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3" name="Freeform 62"/>
              <p:cNvSpPr>
                <a:spLocks/>
              </p:cNvSpPr>
              <p:nvPr/>
            </p:nvSpPr>
            <p:spPr bwMode="auto">
              <a:xfrm>
                <a:off x="3563" y="2199"/>
                <a:ext cx="31" cy="56"/>
              </a:xfrm>
              <a:custGeom>
                <a:avLst/>
                <a:gdLst>
                  <a:gd name="T0" fmla="*/ 8 w 32"/>
                  <a:gd name="T1" fmla="*/ 18 h 58"/>
                  <a:gd name="T2" fmla="*/ 16 w 32"/>
                  <a:gd name="T3" fmla="*/ 58 h 58"/>
                  <a:gd name="T4" fmla="*/ 32 w 32"/>
                  <a:gd name="T5" fmla="*/ 23 h 58"/>
                  <a:gd name="T6" fmla="*/ 22 w 32"/>
                  <a:gd name="T7" fmla="*/ 0 h 58"/>
                  <a:gd name="T8" fmla="*/ 8 w 32"/>
                  <a:gd name="T9" fmla="*/ 18 h 58"/>
                </a:gdLst>
                <a:ahLst/>
                <a:cxnLst>
                  <a:cxn ang="0">
                    <a:pos x="T0" y="T1"/>
                  </a:cxn>
                  <a:cxn ang="0">
                    <a:pos x="T2" y="T3"/>
                  </a:cxn>
                  <a:cxn ang="0">
                    <a:pos x="T4" y="T5"/>
                  </a:cxn>
                  <a:cxn ang="0">
                    <a:pos x="T6" y="T7"/>
                  </a:cxn>
                  <a:cxn ang="0">
                    <a:pos x="T8" y="T9"/>
                  </a:cxn>
                </a:cxnLst>
                <a:rect l="0" t="0" r="r" b="b"/>
                <a:pathLst>
                  <a:path w="32" h="58">
                    <a:moveTo>
                      <a:pt x="8" y="18"/>
                    </a:moveTo>
                    <a:cubicBezTo>
                      <a:pt x="8" y="34"/>
                      <a:pt x="0" y="58"/>
                      <a:pt x="16" y="58"/>
                    </a:cubicBezTo>
                    <a:cubicBezTo>
                      <a:pt x="22" y="58"/>
                      <a:pt x="32" y="47"/>
                      <a:pt x="32" y="23"/>
                    </a:cubicBezTo>
                    <a:cubicBezTo>
                      <a:pt x="32" y="13"/>
                      <a:pt x="27" y="0"/>
                      <a:pt x="22" y="0"/>
                    </a:cubicBezTo>
                    <a:cubicBezTo>
                      <a:pt x="14" y="0"/>
                      <a:pt x="8" y="5"/>
                      <a:pt x="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4" name="Freeform 63"/>
              <p:cNvSpPr>
                <a:spLocks/>
              </p:cNvSpPr>
              <p:nvPr/>
            </p:nvSpPr>
            <p:spPr bwMode="auto">
              <a:xfrm>
                <a:off x="3499" y="2199"/>
                <a:ext cx="31" cy="56"/>
              </a:xfrm>
              <a:custGeom>
                <a:avLst/>
                <a:gdLst>
                  <a:gd name="T0" fmla="*/ 21 w 32"/>
                  <a:gd name="T1" fmla="*/ 18 h 58"/>
                  <a:gd name="T2" fmla="*/ 16 w 32"/>
                  <a:gd name="T3" fmla="*/ 58 h 58"/>
                  <a:gd name="T4" fmla="*/ 0 w 32"/>
                  <a:gd name="T5" fmla="*/ 23 h 58"/>
                  <a:gd name="T6" fmla="*/ 11 w 32"/>
                  <a:gd name="T7" fmla="*/ 0 h 58"/>
                  <a:gd name="T8" fmla="*/ 21 w 32"/>
                  <a:gd name="T9" fmla="*/ 18 h 58"/>
                </a:gdLst>
                <a:ahLst/>
                <a:cxnLst>
                  <a:cxn ang="0">
                    <a:pos x="T0" y="T1"/>
                  </a:cxn>
                  <a:cxn ang="0">
                    <a:pos x="T2" y="T3"/>
                  </a:cxn>
                  <a:cxn ang="0">
                    <a:pos x="T4" y="T5"/>
                  </a:cxn>
                  <a:cxn ang="0">
                    <a:pos x="T6" y="T7"/>
                  </a:cxn>
                  <a:cxn ang="0">
                    <a:pos x="T8" y="T9"/>
                  </a:cxn>
                </a:cxnLst>
                <a:rect l="0" t="0" r="r" b="b"/>
                <a:pathLst>
                  <a:path w="32" h="58">
                    <a:moveTo>
                      <a:pt x="21" y="18"/>
                    </a:moveTo>
                    <a:cubicBezTo>
                      <a:pt x="21" y="34"/>
                      <a:pt x="32" y="58"/>
                      <a:pt x="16" y="58"/>
                    </a:cubicBezTo>
                    <a:cubicBezTo>
                      <a:pt x="11" y="58"/>
                      <a:pt x="0" y="47"/>
                      <a:pt x="0" y="23"/>
                    </a:cubicBezTo>
                    <a:cubicBezTo>
                      <a:pt x="0" y="13"/>
                      <a:pt x="3" y="0"/>
                      <a:pt x="11" y="0"/>
                    </a:cubicBezTo>
                    <a:cubicBezTo>
                      <a:pt x="19" y="0"/>
                      <a:pt x="21" y="5"/>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5" name="Freeform 64"/>
              <p:cNvSpPr>
                <a:spLocks/>
              </p:cNvSpPr>
              <p:nvPr/>
            </p:nvSpPr>
            <p:spPr bwMode="auto">
              <a:xfrm>
                <a:off x="3481" y="2130"/>
                <a:ext cx="131" cy="71"/>
              </a:xfrm>
              <a:custGeom>
                <a:avLst/>
                <a:gdLst>
                  <a:gd name="T0" fmla="*/ 135 w 135"/>
                  <a:gd name="T1" fmla="*/ 72 h 74"/>
                  <a:gd name="T2" fmla="*/ 69 w 135"/>
                  <a:gd name="T3" fmla="*/ 0 h 74"/>
                  <a:gd name="T4" fmla="*/ 0 w 135"/>
                  <a:gd name="T5" fmla="*/ 72 h 74"/>
                  <a:gd name="T6" fmla="*/ 2 w 135"/>
                  <a:gd name="T7" fmla="*/ 74 h 74"/>
                  <a:gd name="T8" fmla="*/ 10 w 135"/>
                  <a:gd name="T9" fmla="*/ 74 h 74"/>
                  <a:gd name="T10" fmla="*/ 10 w 135"/>
                  <a:gd name="T11" fmla="*/ 74 h 74"/>
                  <a:gd name="T12" fmla="*/ 10 w 135"/>
                  <a:gd name="T13" fmla="*/ 72 h 74"/>
                  <a:gd name="T14" fmla="*/ 69 w 135"/>
                  <a:gd name="T15" fmla="*/ 11 h 74"/>
                  <a:gd name="T16" fmla="*/ 124 w 135"/>
                  <a:gd name="T17" fmla="*/ 72 h 74"/>
                  <a:gd name="T18" fmla="*/ 124 w 135"/>
                  <a:gd name="T19" fmla="*/ 74 h 74"/>
                  <a:gd name="T20" fmla="*/ 132 w 135"/>
                  <a:gd name="T21" fmla="*/ 74 h 74"/>
                  <a:gd name="T22" fmla="*/ 132 w 135"/>
                  <a:gd name="T23" fmla="*/ 74 h 74"/>
                  <a:gd name="T24" fmla="*/ 135 w 135"/>
                  <a:gd name="T2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74">
                    <a:moveTo>
                      <a:pt x="135" y="72"/>
                    </a:moveTo>
                    <a:cubicBezTo>
                      <a:pt x="135" y="29"/>
                      <a:pt x="108" y="0"/>
                      <a:pt x="69" y="0"/>
                    </a:cubicBezTo>
                    <a:cubicBezTo>
                      <a:pt x="26" y="0"/>
                      <a:pt x="0" y="32"/>
                      <a:pt x="0" y="72"/>
                    </a:cubicBezTo>
                    <a:cubicBezTo>
                      <a:pt x="0" y="74"/>
                      <a:pt x="0" y="74"/>
                      <a:pt x="2" y="74"/>
                    </a:cubicBezTo>
                    <a:cubicBezTo>
                      <a:pt x="10" y="74"/>
                      <a:pt x="10" y="74"/>
                      <a:pt x="10" y="74"/>
                    </a:cubicBezTo>
                    <a:cubicBezTo>
                      <a:pt x="10" y="74"/>
                      <a:pt x="10" y="74"/>
                      <a:pt x="10" y="74"/>
                    </a:cubicBezTo>
                    <a:cubicBezTo>
                      <a:pt x="10" y="74"/>
                      <a:pt x="10" y="74"/>
                      <a:pt x="10" y="72"/>
                    </a:cubicBezTo>
                    <a:cubicBezTo>
                      <a:pt x="10" y="37"/>
                      <a:pt x="32" y="11"/>
                      <a:pt x="69" y="11"/>
                    </a:cubicBezTo>
                    <a:cubicBezTo>
                      <a:pt x="106" y="11"/>
                      <a:pt x="124" y="37"/>
                      <a:pt x="124" y="72"/>
                    </a:cubicBezTo>
                    <a:cubicBezTo>
                      <a:pt x="124" y="74"/>
                      <a:pt x="124" y="74"/>
                      <a:pt x="124" y="74"/>
                    </a:cubicBezTo>
                    <a:cubicBezTo>
                      <a:pt x="132" y="74"/>
                      <a:pt x="132" y="74"/>
                      <a:pt x="132" y="74"/>
                    </a:cubicBezTo>
                    <a:cubicBezTo>
                      <a:pt x="132" y="74"/>
                      <a:pt x="132" y="74"/>
                      <a:pt x="132" y="74"/>
                    </a:cubicBezTo>
                    <a:cubicBezTo>
                      <a:pt x="135" y="74"/>
                      <a:pt x="135" y="74"/>
                      <a:pt x="13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6" name="Freeform 65"/>
              <p:cNvSpPr>
                <a:spLocks/>
              </p:cNvSpPr>
              <p:nvPr/>
            </p:nvSpPr>
            <p:spPr bwMode="auto">
              <a:xfrm>
                <a:off x="3481" y="2188"/>
                <a:ext cx="18" cy="61"/>
              </a:xfrm>
              <a:custGeom>
                <a:avLst/>
                <a:gdLst>
                  <a:gd name="T0" fmla="*/ 16 w 18"/>
                  <a:gd name="T1" fmla="*/ 63 h 63"/>
                  <a:gd name="T2" fmla="*/ 13 w 18"/>
                  <a:gd name="T3" fmla="*/ 63 h 63"/>
                  <a:gd name="T4" fmla="*/ 2 w 18"/>
                  <a:gd name="T5" fmla="*/ 3 h 63"/>
                  <a:gd name="T6" fmla="*/ 5 w 18"/>
                  <a:gd name="T7" fmla="*/ 0 h 63"/>
                  <a:gd name="T8" fmla="*/ 10 w 18"/>
                  <a:gd name="T9" fmla="*/ 3 h 63"/>
                  <a:gd name="T10" fmla="*/ 18 w 18"/>
                  <a:gd name="T11" fmla="*/ 61 h 63"/>
                  <a:gd name="T12" fmla="*/ 16 w 18"/>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8" h="63">
                    <a:moveTo>
                      <a:pt x="16" y="63"/>
                    </a:moveTo>
                    <a:cubicBezTo>
                      <a:pt x="13" y="63"/>
                      <a:pt x="13" y="63"/>
                      <a:pt x="13" y="63"/>
                    </a:cubicBezTo>
                    <a:cubicBezTo>
                      <a:pt x="0" y="34"/>
                      <a:pt x="2" y="5"/>
                      <a:pt x="2" y="3"/>
                    </a:cubicBezTo>
                    <a:cubicBezTo>
                      <a:pt x="5" y="0"/>
                      <a:pt x="5" y="0"/>
                      <a:pt x="5" y="0"/>
                    </a:cubicBezTo>
                    <a:cubicBezTo>
                      <a:pt x="8" y="0"/>
                      <a:pt x="10" y="3"/>
                      <a:pt x="10" y="3"/>
                    </a:cubicBezTo>
                    <a:cubicBezTo>
                      <a:pt x="8" y="5"/>
                      <a:pt x="5" y="34"/>
                      <a:pt x="18" y="61"/>
                    </a:cubicBezTo>
                    <a:cubicBezTo>
                      <a:pt x="18" y="61"/>
                      <a:pt x="18" y="63"/>
                      <a:pt x="1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7" name="Freeform 66"/>
              <p:cNvSpPr>
                <a:spLocks/>
              </p:cNvSpPr>
              <p:nvPr/>
            </p:nvSpPr>
            <p:spPr bwMode="auto">
              <a:xfrm>
                <a:off x="3594" y="2188"/>
                <a:ext cx="18" cy="61"/>
              </a:xfrm>
              <a:custGeom>
                <a:avLst/>
                <a:gdLst>
                  <a:gd name="T0" fmla="*/ 3 w 19"/>
                  <a:gd name="T1" fmla="*/ 63 h 63"/>
                  <a:gd name="T2" fmla="*/ 0 w 19"/>
                  <a:gd name="T3" fmla="*/ 63 h 63"/>
                  <a:gd name="T4" fmla="*/ 0 w 19"/>
                  <a:gd name="T5" fmla="*/ 61 h 63"/>
                  <a:gd name="T6" fmla="*/ 8 w 19"/>
                  <a:gd name="T7" fmla="*/ 3 h 63"/>
                  <a:gd name="T8" fmla="*/ 11 w 19"/>
                  <a:gd name="T9" fmla="*/ 0 h 63"/>
                  <a:gd name="T10" fmla="*/ 16 w 19"/>
                  <a:gd name="T11" fmla="*/ 3 h 63"/>
                  <a:gd name="T12" fmla="*/ 6 w 19"/>
                  <a:gd name="T13" fmla="*/ 63 h 63"/>
                  <a:gd name="T14" fmla="*/ 3 w 19"/>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63">
                    <a:moveTo>
                      <a:pt x="3" y="63"/>
                    </a:moveTo>
                    <a:cubicBezTo>
                      <a:pt x="3" y="63"/>
                      <a:pt x="3" y="63"/>
                      <a:pt x="0" y="63"/>
                    </a:cubicBezTo>
                    <a:cubicBezTo>
                      <a:pt x="0" y="61"/>
                      <a:pt x="0" y="61"/>
                      <a:pt x="0" y="61"/>
                    </a:cubicBezTo>
                    <a:cubicBezTo>
                      <a:pt x="11" y="34"/>
                      <a:pt x="8" y="5"/>
                      <a:pt x="8" y="3"/>
                    </a:cubicBezTo>
                    <a:cubicBezTo>
                      <a:pt x="11" y="0"/>
                      <a:pt x="11" y="0"/>
                      <a:pt x="11" y="0"/>
                    </a:cubicBezTo>
                    <a:cubicBezTo>
                      <a:pt x="13" y="0"/>
                      <a:pt x="16" y="3"/>
                      <a:pt x="16" y="3"/>
                    </a:cubicBezTo>
                    <a:cubicBezTo>
                      <a:pt x="16" y="5"/>
                      <a:pt x="19" y="34"/>
                      <a:pt x="6" y="63"/>
                    </a:cubicBezTo>
                    <a:lnTo>
                      <a:pt x="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
          <p:nvSpPr>
            <p:cNvPr id="82" name="Rectangle 9"/>
            <p:cNvSpPr>
              <a:spLocks noChangeArrowheads="1"/>
            </p:cNvSpPr>
            <p:nvPr/>
          </p:nvSpPr>
          <p:spPr bwMode="auto">
            <a:xfrm>
              <a:off x="6441588" y="4168775"/>
              <a:ext cx="280041" cy="2841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4" name="Rectangle 9"/>
            <p:cNvSpPr>
              <a:spLocks noChangeArrowheads="1"/>
            </p:cNvSpPr>
            <p:nvPr/>
          </p:nvSpPr>
          <p:spPr bwMode="auto">
            <a:xfrm>
              <a:off x="5488783" y="3346451"/>
              <a:ext cx="292894" cy="2873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5" name="Freeform 38"/>
            <p:cNvSpPr>
              <a:spLocks/>
            </p:cNvSpPr>
            <p:nvPr/>
          </p:nvSpPr>
          <p:spPr bwMode="auto">
            <a:xfrm>
              <a:off x="5326064" y="3562351"/>
              <a:ext cx="376238" cy="331788"/>
            </a:xfrm>
            <a:custGeom>
              <a:avLst/>
              <a:gdLst>
                <a:gd name="T0" fmla="*/ 220 w 244"/>
                <a:gd name="T1" fmla="*/ 79 h 216"/>
                <a:gd name="T2" fmla="*/ 220 w 244"/>
                <a:gd name="T3" fmla="*/ 79 h 216"/>
                <a:gd name="T4" fmla="*/ 196 w 244"/>
                <a:gd name="T5" fmla="*/ 63 h 216"/>
                <a:gd name="T6" fmla="*/ 159 w 244"/>
                <a:gd name="T7" fmla="*/ 37 h 216"/>
                <a:gd name="T8" fmla="*/ 117 w 244"/>
                <a:gd name="T9" fmla="*/ 8 h 216"/>
                <a:gd name="T10" fmla="*/ 122 w 244"/>
                <a:gd name="T11" fmla="*/ 42 h 216"/>
                <a:gd name="T12" fmla="*/ 177 w 244"/>
                <a:gd name="T13" fmla="*/ 82 h 216"/>
                <a:gd name="T14" fmla="*/ 177 w 244"/>
                <a:gd name="T15" fmla="*/ 116 h 216"/>
                <a:gd name="T16" fmla="*/ 119 w 244"/>
                <a:gd name="T17" fmla="*/ 100 h 216"/>
                <a:gd name="T18" fmla="*/ 69 w 244"/>
                <a:gd name="T19" fmla="*/ 45 h 216"/>
                <a:gd name="T20" fmla="*/ 87 w 244"/>
                <a:gd name="T21" fmla="*/ 34 h 216"/>
                <a:gd name="T22" fmla="*/ 98 w 244"/>
                <a:gd name="T23" fmla="*/ 0 h 216"/>
                <a:gd name="T24" fmla="*/ 37 w 244"/>
                <a:gd name="T25" fmla="*/ 34 h 216"/>
                <a:gd name="T26" fmla="*/ 77 w 244"/>
                <a:gd name="T27" fmla="*/ 98 h 216"/>
                <a:gd name="T28" fmla="*/ 37 w 244"/>
                <a:gd name="T29" fmla="*/ 47 h 216"/>
                <a:gd name="T30" fmla="*/ 19 w 244"/>
                <a:gd name="T31" fmla="*/ 63 h 216"/>
                <a:gd name="T32" fmla="*/ 58 w 244"/>
                <a:gd name="T33" fmla="*/ 114 h 216"/>
                <a:gd name="T34" fmla="*/ 21 w 244"/>
                <a:gd name="T35" fmla="*/ 77 h 216"/>
                <a:gd name="T36" fmla="*/ 0 w 244"/>
                <a:gd name="T37" fmla="*/ 95 h 216"/>
                <a:gd name="T38" fmla="*/ 37 w 244"/>
                <a:gd name="T39" fmla="*/ 127 h 216"/>
                <a:gd name="T40" fmla="*/ 11 w 244"/>
                <a:gd name="T41" fmla="*/ 116 h 216"/>
                <a:gd name="T42" fmla="*/ 11 w 244"/>
                <a:gd name="T43" fmla="*/ 145 h 216"/>
                <a:gd name="T44" fmla="*/ 156 w 244"/>
                <a:gd name="T45" fmla="*/ 203 h 216"/>
                <a:gd name="T46" fmla="*/ 164 w 244"/>
                <a:gd name="T47" fmla="*/ 216 h 216"/>
                <a:gd name="T48" fmla="*/ 244 w 244"/>
                <a:gd name="T49" fmla="*/ 174 h 216"/>
                <a:gd name="T50" fmla="*/ 220 w 244"/>
                <a:gd name="T51"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0" y="79"/>
                  </a:moveTo>
                  <a:cubicBezTo>
                    <a:pt x="220" y="79"/>
                    <a:pt x="220" y="79"/>
                    <a:pt x="220" y="79"/>
                  </a:cubicBezTo>
                  <a:cubicBezTo>
                    <a:pt x="196" y="63"/>
                    <a:pt x="196" y="63"/>
                    <a:pt x="196" y="63"/>
                  </a:cubicBezTo>
                  <a:cubicBezTo>
                    <a:pt x="159" y="37"/>
                    <a:pt x="159" y="37"/>
                    <a:pt x="159" y="37"/>
                  </a:cubicBezTo>
                  <a:cubicBezTo>
                    <a:pt x="117" y="8"/>
                    <a:pt x="117" y="8"/>
                    <a:pt x="117" y="8"/>
                  </a:cubicBezTo>
                  <a:cubicBezTo>
                    <a:pt x="109" y="19"/>
                    <a:pt x="111" y="34"/>
                    <a:pt x="122" y="42"/>
                  </a:cubicBezTo>
                  <a:cubicBezTo>
                    <a:pt x="177" y="82"/>
                    <a:pt x="177" y="82"/>
                    <a:pt x="177" y="82"/>
                  </a:cubicBezTo>
                  <a:cubicBezTo>
                    <a:pt x="193" y="95"/>
                    <a:pt x="191" y="108"/>
                    <a:pt x="177" y="116"/>
                  </a:cubicBezTo>
                  <a:cubicBezTo>
                    <a:pt x="146" y="137"/>
                    <a:pt x="119" y="100"/>
                    <a:pt x="119" y="100"/>
                  </a:cubicBezTo>
                  <a:cubicBezTo>
                    <a:pt x="69" y="45"/>
                    <a:pt x="69" y="45"/>
                    <a:pt x="69" y="45"/>
                  </a:cubicBezTo>
                  <a:cubicBezTo>
                    <a:pt x="87" y="34"/>
                    <a:pt x="87" y="34"/>
                    <a:pt x="87" y="34"/>
                  </a:cubicBezTo>
                  <a:cubicBezTo>
                    <a:pt x="101" y="26"/>
                    <a:pt x="103" y="13"/>
                    <a:pt x="98" y="0"/>
                  </a:cubicBezTo>
                  <a:cubicBezTo>
                    <a:pt x="37" y="34"/>
                    <a:pt x="37" y="34"/>
                    <a:pt x="37" y="34"/>
                  </a:cubicBezTo>
                  <a:cubicBezTo>
                    <a:pt x="77" y="98"/>
                    <a:pt x="77" y="98"/>
                    <a:pt x="77" y="98"/>
                  </a:cubicBezTo>
                  <a:cubicBezTo>
                    <a:pt x="37" y="47"/>
                    <a:pt x="37" y="47"/>
                    <a:pt x="37" y="47"/>
                  </a:cubicBezTo>
                  <a:cubicBezTo>
                    <a:pt x="19" y="63"/>
                    <a:pt x="19" y="63"/>
                    <a:pt x="19" y="63"/>
                  </a:cubicBezTo>
                  <a:cubicBezTo>
                    <a:pt x="58" y="114"/>
                    <a:pt x="58" y="114"/>
                    <a:pt x="58" y="114"/>
                  </a:cubicBezTo>
                  <a:cubicBezTo>
                    <a:pt x="21" y="77"/>
                    <a:pt x="21" y="77"/>
                    <a:pt x="21" y="77"/>
                  </a:cubicBezTo>
                  <a:cubicBezTo>
                    <a:pt x="0" y="95"/>
                    <a:pt x="0" y="95"/>
                    <a:pt x="0" y="95"/>
                  </a:cubicBezTo>
                  <a:cubicBezTo>
                    <a:pt x="37" y="127"/>
                    <a:pt x="37" y="127"/>
                    <a:pt x="37" y="127"/>
                  </a:cubicBezTo>
                  <a:cubicBezTo>
                    <a:pt x="11" y="116"/>
                    <a:pt x="11" y="116"/>
                    <a:pt x="11" y="116"/>
                  </a:cubicBezTo>
                  <a:cubicBezTo>
                    <a:pt x="11" y="145"/>
                    <a:pt x="11" y="145"/>
                    <a:pt x="11" y="145"/>
                  </a:cubicBezTo>
                  <a:cubicBezTo>
                    <a:pt x="156" y="203"/>
                    <a:pt x="156" y="203"/>
                    <a:pt x="156" y="203"/>
                  </a:cubicBezTo>
                  <a:cubicBezTo>
                    <a:pt x="164" y="216"/>
                    <a:pt x="164" y="216"/>
                    <a:pt x="164" y="216"/>
                  </a:cubicBezTo>
                  <a:cubicBezTo>
                    <a:pt x="244" y="174"/>
                    <a:pt x="244" y="174"/>
                    <a:pt x="244" y="174"/>
                  </a:cubicBezTo>
                  <a:cubicBezTo>
                    <a:pt x="220" y="79"/>
                    <a:pt x="220" y="79"/>
                    <a:pt x="220" y="79"/>
                  </a:cubicBezTo>
                  <a:close/>
                </a:path>
              </a:pathLst>
            </a:custGeom>
            <a:solidFill>
              <a:srgbClr val="F0B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6" name="Freeform 56"/>
            <p:cNvSpPr>
              <a:spLocks/>
            </p:cNvSpPr>
            <p:nvPr/>
          </p:nvSpPr>
          <p:spPr bwMode="auto">
            <a:xfrm>
              <a:off x="5632451" y="2952751"/>
              <a:ext cx="314325" cy="496888"/>
            </a:xfrm>
            <a:custGeom>
              <a:avLst/>
              <a:gdLst>
                <a:gd name="T0" fmla="*/ 0 w 204"/>
                <a:gd name="T1" fmla="*/ 0 h 324"/>
                <a:gd name="T2" fmla="*/ 79 w 204"/>
                <a:gd name="T3" fmla="*/ 0 h 324"/>
                <a:gd name="T4" fmla="*/ 79 w 204"/>
                <a:gd name="T5" fmla="*/ 98 h 324"/>
                <a:gd name="T6" fmla="*/ 182 w 204"/>
                <a:gd name="T7" fmla="*/ 182 h 324"/>
                <a:gd name="T8" fmla="*/ 182 w 204"/>
                <a:gd name="T9" fmla="*/ 182 h 324"/>
                <a:gd name="T10" fmla="*/ 204 w 204"/>
                <a:gd name="T11" fmla="*/ 248 h 324"/>
                <a:gd name="T12" fmla="*/ 180 w 204"/>
                <a:gd name="T13" fmla="*/ 235 h 324"/>
                <a:gd name="T14" fmla="*/ 166 w 204"/>
                <a:gd name="T15" fmla="*/ 198 h 324"/>
                <a:gd name="T16" fmla="*/ 148 w 204"/>
                <a:gd name="T17" fmla="*/ 182 h 324"/>
                <a:gd name="T18" fmla="*/ 169 w 204"/>
                <a:gd name="T19" fmla="*/ 216 h 324"/>
                <a:gd name="T20" fmla="*/ 169 w 204"/>
                <a:gd name="T21" fmla="*/ 216 h 324"/>
                <a:gd name="T22" fmla="*/ 185 w 204"/>
                <a:gd name="T23" fmla="*/ 308 h 324"/>
                <a:gd name="T24" fmla="*/ 164 w 204"/>
                <a:gd name="T25" fmla="*/ 293 h 324"/>
                <a:gd name="T26" fmla="*/ 150 w 204"/>
                <a:gd name="T27" fmla="*/ 224 h 324"/>
                <a:gd name="T28" fmla="*/ 129 w 204"/>
                <a:gd name="T29" fmla="*/ 187 h 324"/>
                <a:gd name="T30" fmla="*/ 148 w 204"/>
                <a:gd name="T31" fmla="*/ 235 h 324"/>
                <a:gd name="T32" fmla="*/ 150 w 204"/>
                <a:gd name="T33" fmla="*/ 324 h 324"/>
                <a:gd name="T34" fmla="*/ 132 w 204"/>
                <a:gd name="T35" fmla="*/ 306 h 324"/>
                <a:gd name="T36" fmla="*/ 129 w 204"/>
                <a:gd name="T37" fmla="*/ 243 h 324"/>
                <a:gd name="T38" fmla="*/ 113 w 204"/>
                <a:gd name="T39" fmla="*/ 195 h 324"/>
                <a:gd name="T40" fmla="*/ 127 w 204"/>
                <a:gd name="T41" fmla="*/ 250 h 324"/>
                <a:gd name="T42" fmla="*/ 84 w 204"/>
                <a:gd name="T43" fmla="*/ 274 h 324"/>
                <a:gd name="T44" fmla="*/ 90 w 204"/>
                <a:gd name="T45" fmla="*/ 245 h 324"/>
                <a:gd name="T46" fmla="*/ 105 w 204"/>
                <a:gd name="T47" fmla="*/ 237 h 324"/>
                <a:gd name="T48" fmla="*/ 82 w 204"/>
                <a:gd name="T49" fmla="*/ 182 h 324"/>
                <a:gd name="T50" fmla="*/ 42 w 204"/>
                <a:gd name="T51" fmla="*/ 153 h 324"/>
                <a:gd name="T52" fmla="*/ 34 w 204"/>
                <a:gd name="T53" fmla="*/ 177 h 324"/>
                <a:gd name="T54" fmla="*/ 66 w 204"/>
                <a:gd name="T55" fmla="*/ 221 h 324"/>
                <a:gd name="T56" fmla="*/ 58 w 204"/>
                <a:gd name="T57" fmla="*/ 250 h 324"/>
                <a:gd name="T58" fmla="*/ 0 w 204"/>
                <a:gd name="T59" fmla="*/ 171 h 324"/>
                <a:gd name="T60" fmla="*/ 0 w 204"/>
                <a:gd name="T6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0"/>
                  </a:moveTo>
                  <a:cubicBezTo>
                    <a:pt x="79" y="0"/>
                    <a:pt x="79" y="0"/>
                    <a:pt x="79" y="0"/>
                  </a:cubicBezTo>
                  <a:cubicBezTo>
                    <a:pt x="79" y="98"/>
                    <a:pt x="79" y="98"/>
                    <a:pt x="79" y="98"/>
                  </a:cubicBezTo>
                  <a:cubicBezTo>
                    <a:pt x="182" y="182"/>
                    <a:pt x="182" y="182"/>
                    <a:pt x="182" y="182"/>
                  </a:cubicBezTo>
                  <a:cubicBezTo>
                    <a:pt x="182" y="182"/>
                    <a:pt x="182" y="182"/>
                    <a:pt x="182" y="182"/>
                  </a:cubicBezTo>
                  <a:cubicBezTo>
                    <a:pt x="204" y="248"/>
                    <a:pt x="204" y="248"/>
                    <a:pt x="204" y="248"/>
                  </a:cubicBezTo>
                  <a:cubicBezTo>
                    <a:pt x="193" y="250"/>
                    <a:pt x="182" y="245"/>
                    <a:pt x="180" y="235"/>
                  </a:cubicBezTo>
                  <a:cubicBezTo>
                    <a:pt x="166" y="198"/>
                    <a:pt x="166" y="198"/>
                    <a:pt x="166" y="198"/>
                  </a:cubicBezTo>
                  <a:cubicBezTo>
                    <a:pt x="148" y="182"/>
                    <a:pt x="148" y="182"/>
                    <a:pt x="148" y="182"/>
                  </a:cubicBezTo>
                  <a:cubicBezTo>
                    <a:pt x="169" y="216"/>
                    <a:pt x="169" y="216"/>
                    <a:pt x="169" y="216"/>
                  </a:cubicBezTo>
                  <a:cubicBezTo>
                    <a:pt x="169" y="216"/>
                    <a:pt x="169" y="216"/>
                    <a:pt x="169" y="216"/>
                  </a:cubicBezTo>
                  <a:cubicBezTo>
                    <a:pt x="185" y="308"/>
                    <a:pt x="185" y="308"/>
                    <a:pt x="185" y="308"/>
                  </a:cubicBezTo>
                  <a:cubicBezTo>
                    <a:pt x="174" y="311"/>
                    <a:pt x="166" y="303"/>
                    <a:pt x="164" y="293"/>
                  </a:cubicBezTo>
                  <a:cubicBezTo>
                    <a:pt x="150" y="224"/>
                    <a:pt x="150" y="224"/>
                    <a:pt x="150" y="224"/>
                  </a:cubicBezTo>
                  <a:cubicBezTo>
                    <a:pt x="129" y="187"/>
                    <a:pt x="129" y="187"/>
                    <a:pt x="129" y="187"/>
                  </a:cubicBezTo>
                  <a:cubicBezTo>
                    <a:pt x="148" y="235"/>
                    <a:pt x="148" y="235"/>
                    <a:pt x="148" y="235"/>
                  </a:cubicBezTo>
                  <a:cubicBezTo>
                    <a:pt x="150" y="324"/>
                    <a:pt x="150" y="324"/>
                    <a:pt x="150" y="324"/>
                  </a:cubicBezTo>
                  <a:cubicBezTo>
                    <a:pt x="140" y="324"/>
                    <a:pt x="132" y="316"/>
                    <a:pt x="132" y="306"/>
                  </a:cubicBezTo>
                  <a:cubicBezTo>
                    <a:pt x="129" y="243"/>
                    <a:pt x="129" y="243"/>
                    <a:pt x="129" y="243"/>
                  </a:cubicBezTo>
                  <a:cubicBezTo>
                    <a:pt x="113" y="195"/>
                    <a:pt x="113" y="195"/>
                    <a:pt x="113" y="195"/>
                  </a:cubicBezTo>
                  <a:cubicBezTo>
                    <a:pt x="127" y="250"/>
                    <a:pt x="127" y="250"/>
                    <a:pt x="127" y="250"/>
                  </a:cubicBezTo>
                  <a:cubicBezTo>
                    <a:pt x="84" y="274"/>
                    <a:pt x="84" y="274"/>
                    <a:pt x="84" y="274"/>
                  </a:cubicBezTo>
                  <a:cubicBezTo>
                    <a:pt x="76" y="264"/>
                    <a:pt x="79" y="253"/>
                    <a:pt x="90" y="245"/>
                  </a:cubicBezTo>
                  <a:cubicBezTo>
                    <a:pt x="105" y="237"/>
                    <a:pt x="105" y="237"/>
                    <a:pt x="105" y="237"/>
                  </a:cubicBezTo>
                  <a:cubicBezTo>
                    <a:pt x="82" y="182"/>
                    <a:pt x="82" y="182"/>
                    <a:pt x="82" y="182"/>
                  </a:cubicBezTo>
                  <a:cubicBezTo>
                    <a:pt x="82" y="182"/>
                    <a:pt x="71" y="148"/>
                    <a:pt x="42" y="153"/>
                  </a:cubicBezTo>
                  <a:cubicBezTo>
                    <a:pt x="37" y="169"/>
                    <a:pt x="34" y="177"/>
                    <a:pt x="34" y="177"/>
                  </a:cubicBezTo>
                  <a:cubicBezTo>
                    <a:pt x="66" y="221"/>
                    <a:pt x="66" y="221"/>
                    <a:pt x="66" y="221"/>
                  </a:cubicBezTo>
                  <a:cubicBezTo>
                    <a:pt x="74" y="232"/>
                    <a:pt x="68" y="245"/>
                    <a:pt x="58" y="250"/>
                  </a:cubicBezTo>
                  <a:cubicBezTo>
                    <a:pt x="0" y="171"/>
                    <a:pt x="0" y="171"/>
                    <a:pt x="0" y="171"/>
                  </a:cubicBezTo>
                  <a:lnTo>
                    <a:pt x="0" y="0"/>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8" name="Rectangle 9"/>
            <p:cNvSpPr>
              <a:spLocks noChangeArrowheads="1"/>
            </p:cNvSpPr>
            <p:nvPr/>
          </p:nvSpPr>
          <p:spPr bwMode="auto">
            <a:xfrm>
              <a:off x="6627814" y="2759078"/>
              <a:ext cx="284958" cy="28892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91" name="Freeform 41"/>
            <p:cNvSpPr>
              <a:spLocks/>
            </p:cNvSpPr>
            <p:nvPr/>
          </p:nvSpPr>
          <p:spPr bwMode="auto">
            <a:xfrm>
              <a:off x="6342064" y="2597151"/>
              <a:ext cx="333375" cy="371475"/>
            </a:xfrm>
            <a:custGeom>
              <a:avLst/>
              <a:gdLst>
                <a:gd name="T0" fmla="*/ 180 w 217"/>
                <a:gd name="T1" fmla="*/ 37 h 242"/>
                <a:gd name="T2" fmla="*/ 117 w 217"/>
                <a:gd name="T3" fmla="*/ 76 h 242"/>
                <a:gd name="T4" fmla="*/ 167 w 217"/>
                <a:gd name="T5" fmla="*/ 37 h 242"/>
                <a:gd name="T6" fmla="*/ 151 w 217"/>
                <a:gd name="T7" fmla="*/ 16 h 242"/>
                <a:gd name="T8" fmla="*/ 103 w 217"/>
                <a:gd name="T9" fmla="*/ 58 h 242"/>
                <a:gd name="T10" fmla="*/ 138 w 217"/>
                <a:gd name="T11" fmla="*/ 21 h 242"/>
                <a:gd name="T12" fmla="*/ 122 w 217"/>
                <a:gd name="T13" fmla="*/ 0 h 242"/>
                <a:gd name="T14" fmla="*/ 122 w 217"/>
                <a:gd name="T15" fmla="*/ 0 h 242"/>
                <a:gd name="T16" fmla="*/ 90 w 217"/>
                <a:gd name="T17" fmla="*/ 37 h 242"/>
                <a:gd name="T18" fmla="*/ 98 w 217"/>
                <a:gd name="T19" fmla="*/ 11 h 242"/>
                <a:gd name="T20" fmla="*/ 72 w 217"/>
                <a:gd name="T21" fmla="*/ 8 h 242"/>
                <a:gd name="T22" fmla="*/ 11 w 217"/>
                <a:gd name="T23" fmla="*/ 156 h 242"/>
                <a:gd name="T24" fmla="*/ 0 w 217"/>
                <a:gd name="T25" fmla="*/ 163 h 242"/>
                <a:gd name="T26" fmla="*/ 43 w 217"/>
                <a:gd name="T27" fmla="*/ 242 h 242"/>
                <a:gd name="T28" fmla="*/ 135 w 217"/>
                <a:gd name="T29" fmla="*/ 219 h 242"/>
                <a:gd name="T30" fmla="*/ 135 w 217"/>
                <a:gd name="T31" fmla="*/ 219 h 242"/>
                <a:gd name="T32" fmla="*/ 154 w 217"/>
                <a:gd name="T33" fmla="*/ 195 h 242"/>
                <a:gd name="T34" fmla="*/ 180 w 217"/>
                <a:gd name="T35" fmla="*/ 158 h 242"/>
                <a:gd name="T36" fmla="*/ 209 w 217"/>
                <a:gd name="T37" fmla="*/ 116 h 242"/>
                <a:gd name="T38" fmla="*/ 172 w 217"/>
                <a:gd name="T39" fmla="*/ 121 h 242"/>
                <a:gd name="T40" fmla="*/ 133 w 217"/>
                <a:gd name="T41" fmla="*/ 177 h 242"/>
                <a:gd name="T42" fmla="*/ 98 w 217"/>
                <a:gd name="T43" fmla="*/ 177 h 242"/>
                <a:gd name="T44" fmla="*/ 117 w 217"/>
                <a:gd name="T45" fmla="*/ 119 h 242"/>
                <a:gd name="T46" fmla="*/ 170 w 217"/>
                <a:gd name="T47" fmla="*/ 69 h 242"/>
                <a:gd name="T48" fmla="*/ 183 w 217"/>
                <a:gd name="T49" fmla="*/ 87 h 242"/>
                <a:gd name="T50" fmla="*/ 217 w 217"/>
                <a:gd name="T51" fmla="*/ 98 h 242"/>
                <a:gd name="T52" fmla="*/ 180 w 217"/>
                <a:gd name="T53"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42">
                  <a:moveTo>
                    <a:pt x="180" y="37"/>
                  </a:moveTo>
                  <a:cubicBezTo>
                    <a:pt x="117" y="76"/>
                    <a:pt x="117" y="76"/>
                    <a:pt x="117" y="76"/>
                  </a:cubicBezTo>
                  <a:cubicBezTo>
                    <a:pt x="167" y="37"/>
                    <a:pt x="167" y="37"/>
                    <a:pt x="167" y="37"/>
                  </a:cubicBezTo>
                  <a:cubicBezTo>
                    <a:pt x="151" y="16"/>
                    <a:pt x="151" y="16"/>
                    <a:pt x="151" y="16"/>
                  </a:cubicBezTo>
                  <a:cubicBezTo>
                    <a:pt x="103" y="58"/>
                    <a:pt x="103" y="58"/>
                    <a:pt x="103" y="58"/>
                  </a:cubicBezTo>
                  <a:cubicBezTo>
                    <a:pt x="138" y="21"/>
                    <a:pt x="138" y="21"/>
                    <a:pt x="138" y="21"/>
                  </a:cubicBezTo>
                  <a:cubicBezTo>
                    <a:pt x="122" y="0"/>
                    <a:pt x="122" y="0"/>
                    <a:pt x="122" y="0"/>
                  </a:cubicBezTo>
                  <a:cubicBezTo>
                    <a:pt x="122" y="0"/>
                    <a:pt x="122" y="0"/>
                    <a:pt x="122" y="0"/>
                  </a:cubicBezTo>
                  <a:cubicBezTo>
                    <a:pt x="90" y="37"/>
                    <a:pt x="90" y="37"/>
                    <a:pt x="90" y="37"/>
                  </a:cubicBezTo>
                  <a:cubicBezTo>
                    <a:pt x="98" y="11"/>
                    <a:pt x="98" y="11"/>
                    <a:pt x="98" y="11"/>
                  </a:cubicBezTo>
                  <a:cubicBezTo>
                    <a:pt x="72" y="8"/>
                    <a:pt x="72" y="8"/>
                    <a:pt x="72" y="8"/>
                  </a:cubicBezTo>
                  <a:cubicBezTo>
                    <a:pt x="11" y="156"/>
                    <a:pt x="11" y="156"/>
                    <a:pt x="11" y="156"/>
                  </a:cubicBezTo>
                  <a:cubicBezTo>
                    <a:pt x="0" y="163"/>
                    <a:pt x="0" y="163"/>
                    <a:pt x="0" y="163"/>
                  </a:cubicBezTo>
                  <a:cubicBezTo>
                    <a:pt x="43" y="242"/>
                    <a:pt x="43" y="242"/>
                    <a:pt x="43" y="242"/>
                  </a:cubicBezTo>
                  <a:cubicBezTo>
                    <a:pt x="135" y="219"/>
                    <a:pt x="135" y="219"/>
                    <a:pt x="135" y="219"/>
                  </a:cubicBezTo>
                  <a:cubicBezTo>
                    <a:pt x="135" y="219"/>
                    <a:pt x="135" y="219"/>
                    <a:pt x="135" y="219"/>
                  </a:cubicBezTo>
                  <a:cubicBezTo>
                    <a:pt x="154" y="195"/>
                    <a:pt x="154" y="195"/>
                    <a:pt x="154" y="195"/>
                  </a:cubicBezTo>
                  <a:cubicBezTo>
                    <a:pt x="180" y="158"/>
                    <a:pt x="180" y="158"/>
                    <a:pt x="180" y="158"/>
                  </a:cubicBezTo>
                  <a:cubicBezTo>
                    <a:pt x="209" y="116"/>
                    <a:pt x="209" y="116"/>
                    <a:pt x="209" y="116"/>
                  </a:cubicBezTo>
                  <a:cubicBezTo>
                    <a:pt x="199" y="108"/>
                    <a:pt x="183" y="111"/>
                    <a:pt x="172" y="121"/>
                  </a:cubicBezTo>
                  <a:cubicBezTo>
                    <a:pt x="133" y="177"/>
                    <a:pt x="133" y="177"/>
                    <a:pt x="133" y="177"/>
                  </a:cubicBezTo>
                  <a:cubicBezTo>
                    <a:pt x="122" y="193"/>
                    <a:pt x="109" y="190"/>
                    <a:pt x="98" y="177"/>
                  </a:cubicBezTo>
                  <a:cubicBezTo>
                    <a:pt x="79" y="145"/>
                    <a:pt x="117" y="119"/>
                    <a:pt x="117" y="119"/>
                  </a:cubicBezTo>
                  <a:cubicBezTo>
                    <a:pt x="170" y="69"/>
                    <a:pt x="170" y="69"/>
                    <a:pt x="170" y="69"/>
                  </a:cubicBezTo>
                  <a:cubicBezTo>
                    <a:pt x="183" y="87"/>
                    <a:pt x="183" y="87"/>
                    <a:pt x="183" y="87"/>
                  </a:cubicBezTo>
                  <a:cubicBezTo>
                    <a:pt x="188" y="100"/>
                    <a:pt x="204" y="103"/>
                    <a:pt x="217" y="98"/>
                  </a:cubicBezTo>
                  <a:lnTo>
                    <a:pt x="180" y="37"/>
                  </a:ln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pic>
          <p:nvPicPr>
            <p:cNvPr id="92" name="Picture 91"/>
            <p:cNvPicPr>
              <a:picLocks noChangeAspect="1"/>
            </p:cNvPicPr>
            <p:nvPr/>
          </p:nvPicPr>
          <p:blipFill>
            <a:blip r:embed="rId3"/>
            <a:stretch>
              <a:fillRect/>
            </a:stretch>
          </p:blipFill>
          <p:spPr>
            <a:xfrm>
              <a:off x="5503864" y="3371851"/>
              <a:ext cx="264971" cy="231247"/>
            </a:xfrm>
            <a:prstGeom prst="rect">
              <a:avLst/>
            </a:prstGeom>
          </p:spPr>
        </p:pic>
        <p:pic>
          <p:nvPicPr>
            <p:cNvPr id="95" name="Picture 94"/>
            <p:cNvPicPr>
              <a:picLocks noChangeAspect="1"/>
            </p:cNvPicPr>
            <p:nvPr/>
          </p:nvPicPr>
          <p:blipFill>
            <a:blip r:embed="rId3"/>
            <a:stretch>
              <a:fillRect/>
            </a:stretch>
          </p:blipFill>
          <p:spPr>
            <a:xfrm>
              <a:off x="6635338" y="2790327"/>
              <a:ext cx="264971" cy="231247"/>
            </a:xfrm>
            <a:prstGeom prst="rect">
              <a:avLst/>
            </a:prstGeom>
          </p:spPr>
        </p:pic>
        <p:pic>
          <p:nvPicPr>
            <p:cNvPr id="100" name="Picture 99"/>
            <p:cNvPicPr>
              <a:picLocks noChangeAspect="1"/>
            </p:cNvPicPr>
            <p:nvPr/>
          </p:nvPicPr>
          <p:blipFill>
            <a:blip r:embed="rId3"/>
            <a:stretch>
              <a:fillRect/>
            </a:stretch>
          </p:blipFill>
          <p:spPr>
            <a:xfrm>
              <a:off x="6462714" y="4191496"/>
              <a:ext cx="264971" cy="231247"/>
            </a:xfrm>
            <a:prstGeom prst="rect">
              <a:avLst/>
            </a:prstGeom>
          </p:spPr>
        </p:pic>
        <p:pic>
          <p:nvPicPr>
            <p:cNvPr id="101" name="Picture 100"/>
            <p:cNvPicPr>
              <a:picLocks noChangeAspect="1"/>
            </p:cNvPicPr>
            <p:nvPr/>
          </p:nvPicPr>
          <p:blipFill>
            <a:blip r:embed="rId3"/>
            <a:stretch>
              <a:fillRect/>
            </a:stretch>
          </p:blipFill>
          <p:spPr>
            <a:xfrm>
              <a:off x="5675794" y="4452938"/>
              <a:ext cx="264971" cy="231247"/>
            </a:xfrm>
            <a:prstGeom prst="rect">
              <a:avLst/>
            </a:prstGeom>
          </p:spPr>
        </p:pic>
        <p:sp>
          <p:nvSpPr>
            <p:cNvPr id="104" name="Freeform 52"/>
            <p:cNvSpPr>
              <a:spLocks/>
            </p:cNvSpPr>
            <p:nvPr/>
          </p:nvSpPr>
          <p:spPr bwMode="auto">
            <a:xfrm>
              <a:off x="6794501" y="2871789"/>
              <a:ext cx="314325" cy="496888"/>
            </a:xfrm>
            <a:custGeom>
              <a:avLst/>
              <a:gdLst>
                <a:gd name="T0" fmla="*/ 0 w 204"/>
                <a:gd name="T1" fmla="*/ 324 h 324"/>
                <a:gd name="T2" fmla="*/ 79 w 204"/>
                <a:gd name="T3" fmla="*/ 324 h 324"/>
                <a:gd name="T4" fmla="*/ 79 w 204"/>
                <a:gd name="T5" fmla="*/ 227 h 324"/>
                <a:gd name="T6" fmla="*/ 183 w 204"/>
                <a:gd name="T7" fmla="*/ 143 h 324"/>
                <a:gd name="T8" fmla="*/ 183 w 204"/>
                <a:gd name="T9" fmla="*/ 143 h 324"/>
                <a:gd name="T10" fmla="*/ 204 w 204"/>
                <a:gd name="T11" fmla="*/ 77 h 324"/>
                <a:gd name="T12" fmla="*/ 180 w 204"/>
                <a:gd name="T13" fmla="*/ 90 h 324"/>
                <a:gd name="T14" fmla="*/ 167 w 204"/>
                <a:gd name="T15" fmla="*/ 127 h 324"/>
                <a:gd name="T16" fmla="*/ 148 w 204"/>
                <a:gd name="T17" fmla="*/ 143 h 324"/>
                <a:gd name="T18" fmla="*/ 169 w 204"/>
                <a:gd name="T19" fmla="*/ 108 h 324"/>
                <a:gd name="T20" fmla="*/ 169 w 204"/>
                <a:gd name="T21" fmla="*/ 108 h 324"/>
                <a:gd name="T22" fmla="*/ 185 w 204"/>
                <a:gd name="T23" fmla="*/ 16 h 324"/>
                <a:gd name="T24" fmla="*/ 164 w 204"/>
                <a:gd name="T25" fmla="*/ 32 h 324"/>
                <a:gd name="T26" fmla="*/ 151 w 204"/>
                <a:gd name="T27" fmla="*/ 100 h 324"/>
                <a:gd name="T28" fmla="*/ 130 w 204"/>
                <a:gd name="T29" fmla="*/ 137 h 324"/>
                <a:gd name="T30" fmla="*/ 148 w 204"/>
                <a:gd name="T31" fmla="*/ 90 h 324"/>
                <a:gd name="T32" fmla="*/ 151 w 204"/>
                <a:gd name="T33" fmla="*/ 0 h 324"/>
                <a:gd name="T34" fmla="*/ 132 w 204"/>
                <a:gd name="T35" fmla="*/ 19 h 324"/>
                <a:gd name="T36" fmla="*/ 130 w 204"/>
                <a:gd name="T37" fmla="*/ 82 h 324"/>
                <a:gd name="T38" fmla="*/ 114 w 204"/>
                <a:gd name="T39" fmla="*/ 130 h 324"/>
                <a:gd name="T40" fmla="*/ 127 w 204"/>
                <a:gd name="T41" fmla="*/ 74 h 324"/>
                <a:gd name="T42" fmla="*/ 85 w 204"/>
                <a:gd name="T43" fmla="*/ 50 h 324"/>
                <a:gd name="T44" fmla="*/ 90 w 204"/>
                <a:gd name="T45" fmla="*/ 79 h 324"/>
                <a:gd name="T46" fmla="*/ 106 w 204"/>
                <a:gd name="T47" fmla="*/ 87 h 324"/>
                <a:gd name="T48" fmla="*/ 82 w 204"/>
                <a:gd name="T49" fmla="*/ 143 h 324"/>
                <a:gd name="T50" fmla="*/ 42 w 204"/>
                <a:gd name="T51" fmla="*/ 171 h 324"/>
                <a:gd name="T52" fmla="*/ 34 w 204"/>
                <a:gd name="T53" fmla="*/ 148 h 324"/>
                <a:gd name="T54" fmla="*/ 66 w 204"/>
                <a:gd name="T55" fmla="*/ 103 h 324"/>
                <a:gd name="T56" fmla="*/ 58 w 204"/>
                <a:gd name="T57" fmla="*/ 72 h 324"/>
                <a:gd name="T58" fmla="*/ 0 w 204"/>
                <a:gd name="T59" fmla="*/ 153 h 324"/>
                <a:gd name="T60" fmla="*/ 0 w 204"/>
                <a:gd name="T61"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324"/>
                  </a:moveTo>
                  <a:cubicBezTo>
                    <a:pt x="79" y="324"/>
                    <a:pt x="79" y="324"/>
                    <a:pt x="79" y="324"/>
                  </a:cubicBezTo>
                  <a:cubicBezTo>
                    <a:pt x="79" y="227"/>
                    <a:pt x="79" y="227"/>
                    <a:pt x="79" y="227"/>
                  </a:cubicBezTo>
                  <a:cubicBezTo>
                    <a:pt x="183" y="143"/>
                    <a:pt x="183" y="143"/>
                    <a:pt x="183" y="143"/>
                  </a:cubicBezTo>
                  <a:cubicBezTo>
                    <a:pt x="183" y="143"/>
                    <a:pt x="183" y="143"/>
                    <a:pt x="183" y="143"/>
                  </a:cubicBezTo>
                  <a:cubicBezTo>
                    <a:pt x="204" y="77"/>
                    <a:pt x="204" y="77"/>
                    <a:pt x="204" y="77"/>
                  </a:cubicBezTo>
                  <a:cubicBezTo>
                    <a:pt x="193" y="74"/>
                    <a:pt x="183" y="79"/>
                    <a:pt x="180" y="90"/>
                  </a:cubicBezTo>
                  <a:cubicBezTo>
                    <a:pt x="167" y="127"/>
                    <a:pt x="167" y="127"/>
                    <a:pt x="167" y="127"/>
                  </a:cubicBezTo>
                  <a:cubicBezTo>
                    <a:pt x="148" y="143"/>
                    <a:pt x="148" y="143"/>
                    <a:pt x="148" y="143"/>
                  </a:cubicBezTo>
                  <a:cubicBezTo>
                    <a:pt x="169" y="108"/>
                    <a:pt x="169" y="108"/>
                    <a:pt x="169" y="108"/>
                  </a:cubicBezTo>
                  <a:cubicBezTo>
                    <a:pt x="169" y="108"/>
                    <a:pt x="169" y="108"/>
                    <a:pt x="169" y="108"/>
                  </a:cubicBezTo>
                  <a:cubicBezTo>
                    <a:pt x="185" y="16"/>
                    <a:pt x="185" y="16"/>
                    <a:pt x="185" y="16"/>
                  </a:cubicBezTo>
                  <a:cubicBezTo>
                    <a:pt x="175" y="14"/>
                    <a:pt x="164" y="21"/>
                    <a:pt x="164" y="32"/>
                  </a:cubicBezTo>
                  <a:cubicBezTo>
                    <a:pt x="151" y="100"/>
                    <a:pt x="151" y="100"/>
                    <a:pt x="151" y="100"/>
                  </a:cubicBezTo>
                  <a:cubicBezTo>
                    <a:pt x="130" y="137"/>
                    <a:pt x="130" y="137"/>
                    <a:pt x="130" y="137"/>
                  </a:cubicBezTo>
                  <a:cubicBezTo>
                    <a:pt x="148" y="90"/>
                    <a:pt x="148" y="90"/>
                    <a:pt x="148" y="90"/>
                  </a:cubicBezTo>
                  <a:cubicBezTo>
                    <a:pt x="151" y="0"/>
                    <a:pt x="151" y="0"/>
                    <a:pt x="151" y="0"/>
                  </a:cubicBezTo>
                  <a:cubicBezTo>
                    <a:pt x="140" y="0"/>
                    <a:pt x="132" y="8"/>
                    <a:pt x="132" y="19"/>
                  </a:cubicBezTo>
                  <a:cubicBezTo>
                    <a:pt x="130" y="82"/>
                    <a:pt x="130" y="82"/>
                    <a:pt x="130" y="82"/>
                  </a:cubicBezTo>
                  <a:cubicBezTo>
                    <a:pt x="114" y="130"/>
                    <a:pt x="114" y="130"/>
                    <a:pt x="114" y="130"/>
                  </a:cubicBezTo>
                  <a:cubicBezTo>
                    <a:pt x="127" y="74"/>
                    <a:pt x="127" y="74"/>
                    <a:pt x="127" y="74"/>
                  </a:cubicBezTo>
                  <a:cubicBezTo>
                    <a:pt x="85" y="50"/>
                    <a:pt x="85" y="50"/>
                    <a:pt x="85" y="50"/>
                  </a:cubicBezTo>
                  <a:cubicBezTo>
                    <a:pt x="77" y="61"/>
                    <a:pt x="79" y="72"/>
                    <a:pt x="90" y="79"/>
                  </a:cubicBezTo>
                  <a:cubicBezTo>
                    <a:pt x="106" y="87"/>
                    <a:pt x="106" y="87"/>
                    <a:pt x="106" y="87"/>
                  </a:cubicBezTo>
                  <a:cubicBezTo>
                    <a:pt x="82" y="143"/>
                    <a:pt x="82" y="143"/>
                    <a:pt x="82" y="143"/>
                  </a:cubicBezTo>
                  <a:cubicBezTo>
                    <a:pt x="82" y="143"/>
                    <a:pt x="71" y="177"/>
                    <a:pt x="42" y="171"/>
                  </a:cubicBezTo>
                  <a:cubicBezTo>
                    <a:pt x="37" y="156"/>
                    <a:pt x="34" y="148"/>
                    <a:pt x="34" y="148"/>
                  </a:cubicBezTo>
                  <a:cubicBezTo>
                    <a:pt x="66" y="103"/>
                    <a:pt x="66" y="103"/>
                    <a:pt x="66" y="103"/>
                  </a:cubicBezTo>
                  <a:cubicBezTo>
                    <a:pt x="74" y="93"/>
                    <a:pt x="69" y="79"/>
                    <a:pt x="58" y="72"/>
                  </a:cubicBezTo>
                  <a:cubicBezTo>
                    <a:pt x="0" y="153"/>
                    <a:pt x="0" y="153"/>
                    <a:pt x="0" y="153"/>
                  </a:cubicBezTo>
                  <a:lnTo>
                    <a:pt x="0" y="324"/>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5" name="Freeform 47"/>
            <p:cNvSpPr>
              <a:spLocks/>
            </p:cNvSpPr>
            <p:nvPr/>
          </p:nvSpPr>
          <p:spPr bwMode="auto">
            <a:xfrm>
              <a:off x="6511926" y="4387851"/>
              <a:ext cx="376238" cy="330200"/>
            </a:xfrm>
            <a:custGeom>
              <a:avLst/>
              <a:gdLst>
                <a:gd name="T0" fmla="*/ 225 w 244"/>
                <a:gd name="T1" fmla="*/ 76 h 216"/>
                <a:gd name="T2" fmla="*/ 186 w 244"/>
                <a:gd name="T3" fmla="*/ 113 h 216"/>
                <a:gd name="T4" fmla="*/ 228 w 244"/>
                <a:gd name="T5" fmla="*/ 63 h 216"/>
                <a:gd name="T6" fmla="*/ 207 w 244"/>
                <a:gd name="T7" fmla="*/ 47 h 216"/>
                <a:gd name="T8" fmla="*/ 170 w 244"/>
                <a:gd name="T9" fmla="*/ 97 h 216"/>
                <a:gd name="T10" fmla="*/ 209 w 244"/>
                <a:gd name="T11" fmla="*/ 34 h 216"/>
                <a:gd name="T12" fmla="*/ 149 w 244"/>
                <a:gd name="T13" fmla="*/ 0 h 216"/>
                <a:gd name="T14" fmla="*/ 157 w 244"/>
                <a:gd name="T15" fmla="*/ 34 h 216"/>
                <a:gd name="T16" fmla="*/ 178 w 244"/>
                <a:gd name="T17" fmla="*/ 45 h 216"/>
                <a:gd name="T18" fmla="*/ 127 w 244"/>
                <a:gd name="T19" fmla="*/ 100 h 216"/>
                <a:gd name="T20" fmla="*/ 69 w 244"/>
                <a:gd name="T21" fmla="*/ 116 h 216"/>
                <a:gd name="T22" fmla="*/ 67 w 244"/>
                <a:gd name="T23" fmla="*/ 82 h 216"/>
                <a:gd name="T24" fmla="*/ 122 w 244"/>
                <a:gd name="T25" fmla="*/ 42 h 216"/>
                <a:gd name="T26" fmla="*/ 127 w 244"/>
                <a:gd name="T27" fmla="*/ 8 h 216"/>
                <a:gd name="T28" fmla="*/ 85 w 244"/>
                <a:gd name="T29" fmla="*/ 37 h 216"/>
                <a:gd name="T30" fmla="*/ 51 w 244"/>
                <a:gd name="T31" fmla="*/ 63 h 216"/>
                <a:gd name="T32" fmla="*/ 24 w 244"/>
                <a:gd name="T33" fmla="*/ 79 h 216"/>
                <a:gd name="T34" fmla="*/ 24 w 244"/>
                <a:gd name="T35" fmla="*/ 79 h 216"/>
                <a:gd name="T36" fmla="*/ 0 w 244"/>
                <a:gd name="T37" fmla="*/ 174 h 216"/>
                <a:gd name="T38" fmla="*/ 82 w 244"/>
                <a:gd name="T39" fmla="*/ 216 h 216"/>
                <a:gd name="T40" fmla="*/ 88 w 244"/>
                <a:gd name="T41" fmla="*/ 203 h 216"/>
                <a:gd name="T42" fmla="*/ 236 w 244"/>
                <a:gd name="T43" fmla="*/ 142 h 216"/>
                <a:gd name="T44" fmla="*/ 233 w 244"/>
                <a:gd name="T45" fmla="*/ 116 h 216"/>
                <a:gd name="T46" fmla="*/ 207 w 244"/>
                <a:gd name="T47" fmla="*/ 126 h 216"/>
                <a:gd name="T48" fmla="*/ 244 w 244"/>
                <a:gd name="T49" fmla="*/ 95 h 216"/>
                <a:gd name="T50" fmla="*/ 225 w 244"/>
                <a:gd name="T51" fmla="*/ 7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5" y="76"/>
                  </a:moveTo>
                  <a:cubicBezTo>
                    <a:pt x="186" y="113"/>
                    <a:pt x="186" y="113"/>
                    <a:pt x="186" y="113"/>
                  </a:cubicBezTo>
                  <a:cubicBezTo>
                    <a:pt x="228" y="63"/>
                    <a:pt x="228" y="63"/>
                    <a:pt x="228" y="63"/>
                  </a:cubicBezTo>
                  <a:cubicBezTo>
                    <a:pt x="207" y="47"/>
                    <a:pt x="207" y="47"/>
                    <a:pt x="207" y="47"/>
                  </a:cubicBezTo>
                  <a:cubicBezTo>
                    <a:pt x="170" y="97"/>
                    <a:pt x="170" y="97"/>
                    <a:pt x="170" y="97"/>
                  </a:cubicBezTo>
                  <a:cubicBezTo>
                    <a:pt x="209" y="34"/>
                    <a:pt x="209" y="34"/>
                    <a:pt x="209" y="34"/>
                  </a:cubicBezTo>
                  <a:cubicBezTo>
                    <a:pt x="149" y="0"/>
                    <a:pt x="149" y="0"/>
                    <a:pt x="149" y="0"/>
                  </a:cubicBezTo>
                  <a:cubicBezTo>
                    <a:pt x="141" y="13"/>
                    <a:pt x="146" y="26"/>
                    <a:pt x="157" y="34"/>
                  </a:cubicBezTo>
                  <a:cubicBezTo>
                    <a:pt x="178" y="45"/>
                    <a:pt x="178" y="45"/>
                    <a:pt x="178" y="45"/>
                  </a:cubicBezTo>
                  <a:cubicBezTo>
                    <a:pt x="127" y="100"/>
                    <a:pt x="127" y="100"/>
                    <a:pt x="127" y="100"/>
                  </a:cubicBezTo>
                  <a:cubicBezTo>
                    <a:pt x="127" y="100"/>
                    <a:pt x="101" y="134"/>
                    <a:pt x="69" y="116"/>
                  </a:cubicBezTo>
                  <a:cubicBezTo>
                    <a:pt x="56" y="108"/>
                    <a:pt x="53" y="95"/>
                    <a:pt x="67" y="82"/>
                  </a:cubicBezTo>
                  <a:cubicBezTo>
                    <a:pt x="122" y="42"/>
                    <a:pt x="122" y="42"/>
                    <a:pt x="122" y="42"/>
                  </a:cubicBezTo>
                  <a:cubicBezTo>
                    <a:pt x="135" y="34"/>
                    <a:pt x="138" y="18"/>
                    <a:pt x="127" y="8"/>
                  </a:cubicBezTo>
                  <a:cubicBezTo>
                    <a:pt x="85" y="37"/>
                    <a:pt x="85" y="37"/>
                    <a:pt x="85" y="37"/>
                  </a:cubicBezTo>
                  <a:cubicBezTo>
                    <a:pt x="51" y="63"/>
                    <a:pt x="51" y="63"/>
                    <a:pt x="51" y="63"/>
                  </a:cubicBezTo>
                  <a:cubicBezTo>
                    <a:pt x="24" y="79"/>
                    <a:pt x="24" y="79"/>
                    <a:pt x="24" y="79"/>
                  </a:cubicBezTo>
                  <a:cubicBezTo>
                    <a:pt x="24" y="79"/>
                    <a:pt x="24" y="79"/>
                    <a:pt x="24" y="79"/>
                  </a:cubicBezTo>
                  <a:cubicBezTo>
                    <a:pt x="0" y="174"/>
                    <a:pt x="0" y="174"/>
                    <a:pt x="0" y="174"/>
                  </a:cubicBezTo>
                  <a:cubicBezTo>
                    <a:pt x="82" y="216"/>
                    <a:pt x="82" y="216"/>
                    <a:pt x="82" y="216"/>
                  </a:cubicBezTo>
                  <a:cubicBezTo>
                    <a:pt x="88" y="203"/>
                    <a:pt x="88" y="203"/>
                    <a:pt x="88" y="203"/>
                  </a:cubicBezTo>
                  <a:cubicBezTo>
                    <a:pt x="236" y="142"/>
                    <a:pt x="236" y="142"/>
                    <a:pt x="236" y="142"/>
                  </a:cubicBezTo>
                  <a:cubicBezTo>
                    <a:pt x="233" y="116"/>
                    <a:pt x="233" y="116"/>
                    <a:pt x="233" y="116"/>
                  </a:cubicBezTo>
                  <a:cubicBezTo>
                    <a:pt x="207" y="126"/>
                    <a:pt x="207" y="126"/>
                    <a:pt x="207" y="126"/>
                  </a:cubicBezTo>
                  <a:cubicBezTo>
                    <a:pt x="244" y="95"/>
                    <a:pt x="244" y="95"/>
                    <a:pt x="244" y="95"/>
                  </a:cubicBezTo>
                  <a:lnTo>
                    <a:pt x="225" y="76"/>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6" name="Freeform 44"/>
            <p:cNvSpPr>
              <a:spLocks/>
            </p:cNvSpPr>
            <p:nvPr/>
          </p:nvSpPr>
          <p:spPr bwMode="auto">
            <a:xfrm>
              <a:off x="6276976" y="3894139"/>
              <a:ext cx="374650" cy="330200"/>
            </a:xfrm>
            <a:custGeom>
              <a:avLst/>
              <a:gdLst>
                <a:gd name="T0" fmla="*/ 164 w 243"/>
                <a:gd name="T1" fmla="*/ 0 h 216"/>
                <a:gd name="T2" fmla="*/ 156 w 243"/>
                <a:gd name="T3" fmla="*/ 13 h 216"/>
                <a:gd name="T4" fmla="*/ 8 w 243"/>
                <a:gd name="T5" fmla="*/ 74 h 216"/>
                <a:gd name="T6" fmla="*/ 10 w 243"/>
                <a:gd name="T7" fmla="*/ 100 h 216"/>
                <a:gd name="T8" fmla="*/ 37 w 243"/>
                <a:gd name="T9" fmla="*/ 90 h 216"/>
                <a:gd name="T10" fmla="*/ 0 w 243"/>
                <a:gd name="T11" fmla="*/ 122 h 216"/>
                <a:gd name="T12" fmla="*/ 0 w 243"/>
                <a:gd name="T13" fmla="*/ 122 h 216"/>
                <a:gd name="T14" fmla="*/ 18 w 243"/>
                <a:gd name="T15" fmla="*/ 140 h 216"/>
                <a:gd name="T16" fmla="*/ 58 w 243"/>
                <a:gd name="T17" fmla="*/ 103 h 216"/>
                <a:gd name="T18" fmla="*/ 16 w 243"/>
                <a:gd name="T19" fmla="*/ 153 h 216"/>
                <a:gd name="T20" fmla="*/ 37 w 243"/>
                <a:gd name="T21" fmla="*/ 169 h 216"/>
                <a:gd name="T22" fmla="*/ 74 w 243"/>
                <a:gd name="T23" fmla="*/ 119 h 216"/>
                <a:gd name="T24" fmla="*/ 37 w 243"/>
                <a:gd name="T25" fmla="*/ 182 h 216"/>
                <a:gd name="T26" fmla="*/ 98 w 243"/>
                <a:gd name="T27" fmla="*/ 216 h 216"/>
                <a:gd name="T28" fmla="*/ 87 w 243"/>
                <a:gd name="T29" fmla="*/ 182 h 216"/>
                <a:gd name="T30" fmla="*/ 69 w 243"/>
                <a:gd name="T31" fmla="*/ 172 h 216"/>
                <a:gd name="T32" fmla="*/ 119 w 243"/>
                <a:gd name="T33" fmla="*/ 116 h 216"/>
                <a:gd name="T34" fmla="*/ 175 w 243"/>
                <a:gd name="T35" fmla="*/ 100 h 216"/>
                <a:gd name="T36" fmla="*/ 177 w 243"/>
                <a:gd name="T37" fmla="*/ 135 h 216"/>
                <a:gd name="T38" fmla="*/ 121 w 243"/>
                <a:gd name="T39" fmla="*/ 174 h 216"/>
                <a:gd name="T40" fmla="*/ 116 w 243"/>
                <a:gd name="T41" fmla="*/ 208 h 216"/>
                <a:gd name="T42" fmla="*/ 159 w 243"/>
                <a:gd name="T43" fmla="*/ 180 h 216"/>
                <a:gd name="T44" fmla="*/ 196 w 243"/>
                <a:gd name="T45" fmla="*/ 153 h 216"/>
                <a:gd name="T46" fmla="*/ 220 w 243"/>
                <a:gd name="T47" fmla="*/ 137 h 216"/>
                <a:gd name="T48" fmla="*/ 220 w 243"/>
                <a:gd name="T49" fmla="*/ 137 h 216"/>
                <a:gd name="T50" fmla="*/ 243 w 243"/>
                <a:gd name="T51" fmla="*/ 42 h 216"/>
                <a:gd name="T52" fmla="*/ 164 w 243"/>
                <a:gd name="T5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216">
                  <a:moveTo>
                    <a:pt x="164" y="0"/>
                  </a:moveTo>
                  <a:cubicBezTo>
                    <a:pt x="156" y="13"/>
                    <a:pt x="156" y="13"/>
                    <a:pt x="156" y="13"/>
                  </a:cubicBezTo>
                  <a:cubicBezTo>
                    <a:pt x="8" y="74"/>
                    <a:pt x="8" y="74"/>
                    <a:pt x="8" y="74"/>
                  </a:cubicBezTo>
                  <a:cubicBezTo>
                    <a:pt x="10" y="100"/>
                    <a:pt x="10" y="100"/>
                    <a:pt x="10" y="100"/>
                  </a:cubicBezTo>
                  <a:cubicBezTo>
                    <a:pt x="37" y="90"/>
                    <a:pt x="37" y="90"/>
                    <a:pt x="37" y="90"/>
                  </a:cubicBezTo>
                  <a:cubicBezTo>
                    <a:pt x="0" y="122"/>
                    <a:pt x="0" y="122"/>
                    <a:pt x="0" y="122"/>
                  </a:cubicBezTo>
                  <a:cubicBezTo>
                    <a:pt x="0" y="122"/>
                    <a:pt x="0" y="122"/>
                    <a:pt x="0" y="122"/>
                  </a:cubicBezTo>
                  <a:cubicBezTo>
                    <a:pt x="18" y="140"/>
                    <a:pt x="18" y="140"/>
                    <a:pt x="18" y="140"/>
                  </a:cubicBezTo>
                  <a:cubicBezTo>
                    <a:pt x="58" y="103"/>
                    <a:pt x="58" y="103"/>
                    <a:pt x="58" y="103"/>
                  </a:cubicBezTo>
                  <a:cubicBezTo>
                    <a:pt x="16" y="153"/>
                    <a:pt x="16" y="153"/>
                    <a:pt x="16" y="153"/>
                  </a:cubicBezTo>
                  <a:cubicBezTo>
                    <a:pt x="37" y="169"/>
                    <a:pt x="37" y="169"/>
                    <a:pt x="37" y="169"/>
                  </a:cubicBezTo>
                  <a:cubicBezTo>
                    <a:pt x="74" y="119"/>
                    <a:pt x="74" y="119"/>
                    <a:pt x="74" y="119"/>
                  </a:cubicBezTo>
                  <a:cubicBezTo>
                    <a:pt x="37" y="182"/>
                    <a:pt x="37" y="182"/>
                    <a:pt x="37" y="182"/>
                  </a:cubicBezTo>
                  <a:cubicBezTo>
                    <a:pt x="98" y="216"/>
                    <a:pt x="98" y="216"/>
                    <a:pt x="98" y="216"/>
                  </a:cubicBezTo>
                  <a:cubicBezTo>
                    <a:pt x="103" y="203"/>
                    <a:pt x="100" y="190"/>
                    <a:pt x="87" y="182"/>
                  </a:cubicBezTo>
                  <a:cubicBezTo>
                    <a:pt x="69" y="172"/>
                    <a:pt x="69" y="172"/>
                    <a:pt x="69" y="172"/>
                  </a:cubicBezTo>
                  <a:cubicBezTo>
                    <a:pt x="119" y="116"/>
                    <a:pt x="119" y="116"/>
                    <a:pt x="119" y="116"/>
                  </a:cubicBezTo>
                  <a:cubicBezTo>
                    <a:pt x="119" y="116"/>
                    <a:pt x="145" y="79"/>
                    <a:pt x="175" y="100"/>
                  </a:cubicBezTo>
                  <a:cubicBezTo>
                    <a:pt x="190" y="108"/>
                    <a:pt x="193" y="122"/>
                    <a:pt x="177" y="135"/>
                  </a:cubicBezTo>
                  <a:cubicBezTo>
                    <a:pt x="121" y="174"/>
                    <a:pt x="121" y="174"/>
                    <a:pt x="121" y="174"/>
                  </a:cubicBezTo>
                  <a:cubicBezTo>
                    <a:pt x="111" y="182"/>
                    <a:pt x="108" y="198"/>
                    <a:pt x="116" y="208"/>
                  </a:cubicBezTo>
                  <a:cubicBezTo>
                    <a:pt x="159" y="180"/>
                    <a:pt x="159" y="180"/>
                    <a:pt x="159" y="180"/>
                  </a:cubicBezTo>
                  <a:cubicBezTo>
                    <a:pt x="196" y="153"/>
                    <a:pt x="196" y="153"/>
                    <a:pt x="196" y="153"/>
                  </a:cubicBezTo>
                  <a:cubicBezTo>
                    <a:pt x="220" y="137"/>
                    <a:pt x="220" y="137"/>
                    <a:pt x="220" y="137"/>
                  </a:cubicBezTo>
                  <a:cubicBezTo>
                    <a:pt x="220" y="137"/>
                    <a:pt x="220" y="137"/>
                    <a:pt x="220" y="137"/>
                  </a:cubicBezTo>
                  <a:cubicBezTo>
                    <a:pt x="243" y="42"/>
                    <a:pt x="243" y="42"/>
                    <a:pt x="243" y="42"/>
                  </a:cubicBezTo>
                  <a:lnTo>
                    <a:pt x="164" y="0"/>
                  </a:lnTo>
                  <a:close/>
                </a:path>
              </a:pathLst>
            </a:custGeom>
            <a:solidFill>
              <a:srgbClr val="8E5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7" name="Freeform 18"/>
            <p:cNvSpPr>
              <a:spLocks/>
            </p:cNvSpPr>
            <p:nvPr/>
          </p:nvSpPr>
          <p:spPr bwMode="auto">
            <a:xfrm>
              <a:off x="5770564" y="4602164"/>
              <a:ext cx="501650" cy="311150"/>
            </a:xfrm>
            <a:custGeom>
              <a:avLst/>
              <a:gdLst>
                <a:gd name="T0" fmla="*/ 325 w 325"/>
                <a:gd name="T1" fmla="*/ 0 h 203"/>
                <a:gd name="T2" fmla="*/ 325 w 325"/>
                <a:gd name="T3" fmla="*/ 79 h 203"/>
                <a:gd name="T4" fmla="*/ 227 w 325"/>
                <a:gd name="T5" fmla="*/ 76 h 203"/>
                <a:gd name="T6" fmla="*/ 145 w 325"/>
                <a:gd name="T7" fmla="*/ 179 h 203"/>
                <a:gd name="T8" fmla="*/ 145 w 325"/>
                <a:gd name="T9" fmla="*/ 179 h 203"/>
                <a:gd name="T10" fmla="*/ 79 w 325"/>
                <a:gd name="T11" fmla="*/ 203 h 203"/>
                <a:gd name="T12" fmla="*/ 90 w 325"/>
                <a:gd name="T13" fmla="*/ 176 h 203"/>
                <a:gd name="T14" fmla="*/ 129 w 325"/>
                <a:gd name="T15" fmla="*/ 166 h 203"/>
                <a:gd name="T16" fmla="*/ 142 w 325"/>
                <a:gd name="T17" fmla="*/ 147 h 203"/>
                <a:gd name="T18" fmla="*/ 111 w 325"/>
                <a:gd name="T19" fmla="*/ 166 h 203"/>
                <a:gd name="T20" fmla="*/ 111 w 325"/>
                <a:gd name="T21" fmla="*/ 166 h 203"/>
                <a:gd name="T22" fmla="*/ 18 w 325"/>
                <a:gd name="T23" fmla="*/ 184 h 203"/>
                <a:gd name="T24" fmla="*/ 34 w 325"/>
                <a:gd name="T25" fmla="*/ 160 h 203"/>
                <a:gd name="T26" fmla="*/ 103 w 325"/>
                <a:gd name="T27" fmla="*/ 147 h 203"/>
                <a:gd name="T28" fmla="*/ 137 w 325"/>
                <a:gd name="T29" fmla="*/ 129 h 203"/>
                <a:gd name="T30" fmla="*/ 92 w 325"/>
                <a:gd name="T31" fmla="*/ 147 h 203"/>
                <a:gd name="T32" fmla="*/ 0 w 325"/>
                <a:gd name="T33" fmla="*/ 150 h 203"/>
                <a:gd name="T34" fmla="*/ 21 w 325"/>
                <a:gd name="T35" fmla="*/ 129 h 203"/>
                <a:gd name="T36" fmla="*/ 84 w 325"/>
                <a:gd name="T37" fmla="*/ 126 h 203"/>
                <a:gd name="T38" fmla="*/ 132 w 325"/>
                <a:gd name="T39" fmla="*/ 113 h 203"/>
                <a:gd name="T40" fmla="*/ 74 w 325"/>
                <a:gd name="T41" fmla="*/ 123 h 203"/>
                <a:gd name="T42" fmla="*/ 53 w 325"/>
                <a:gd name="T43" fmla="*/ 81 h 203"/>
                <a:gd name="T44" fmla="*/ 79 w 325"/>
                <a:gd name="T45" fmla="*/ 87 h 203"/>
                <a:gd name="T46" fmla="*/ 90 w 325"/>
                <a:gd name="T47" fmla="*/ 105 h 203"/>
                <a:gd name="T48" fmla="*/ 145 w 325"/>
                <a:gd name="T49" fmla="*/ 79 h 203"/>
                <a:gd name="T50" fmla="*/ 172 w 325"/>
                <a:gd name="T51" fmla="*/ 42 h 203"/>
                <a:gd name="T52" fmla="*/ 148 w 325"/>
                <a:gd name="T53" fmla="*/ 34 h 203"/>
                <a:gd name="T54" fmla="*/ 105 w 325"/>
                <a:gd name="T55" fmla="*/ 65 h 203"/>
                <a:gd name="T56" fmla="*/ 74 w 325"/>
                <a:gd name="T57" fmla="*/ 58 h 203"/>
                <a:gd name="T58" fmla="*/ 156 w 325"/>
                <a:gd name="T59" fmla="*/ 0 h 203"/>
                <a:gd name="T60" fmla="*/ 325 w 325"/>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03">
                  <a:moveTo>
                    <a:pt x="325" y="0"/>
                  </a:moveTo>
                  <a:cubicBezTo>
                    <a:pt x="325" y="79"/>
                    <a:pt x="325" y="79"/>
                    <a:pt x="325" y="79"/>
                  </a:cubicBezTo>
                  <a:cubicBezTo>
                    <a:pt x="227" y="76"/>
                    <a:pt x="227" y="76"/>
                    <a:pt x="227" y="76"/>
                  </a:cubicBezTo>
                  <a:cubicBezTo>
                    <a:pt x="145" y="179"/>
                    <a:pt x="145" y="179"/>
                    <a:pt x="145" y="179"/>
                  </a:cubicBezTo>
                  <a:cubicBezTo>
                    <a:pt x="145" y="179"/>
                    <a:pt x="145" y="179"/>
                    <a:pt x="145" y="179"/>
                  </a:cubicBezTo>
                  <a:cubicBezTo>
                    <a:pt x="79" y="203"/>
                    <a:pt x="79" y="203"/>
                    <a:pt x="79" y="203"/>
                  </a:cubicBezTo>
                  <a:cubicBezTo>
                    <a:pt x="74" y="192"/>
                    <a:pt x="82" y="181"/>
                    <a:pt x="90" y="176"/>
                  </a:cubicBezTo>
                  <a:cubicBezTo>
                    <a:pt x="129" y="166"/>
                    <a:pt x="129" y="166"/>
                    <a:pt x="129" y="166"/>
                  </a:cubicBezTo>
                  <a:cubicBezTo>
                    <a:pt x="142" y="147"/>
                    <a:pt x="142" y="147"/>
                    <a:pt x="142" y="147"/>
                  </a:cubicBezTo>
                  <a:cubicBezTo>
                    <a:pt x="111" y="166"/>
                    <a:pt x="111" y="166"/>
                    <a:pt x="111" y="166"/>
                  </a:cubicBezTo>
                  <a:cubicBezTo>
                    <a:pt x="111" y="166"/>
                    <a:pt x="111" y="166"/>
                    <a:pt x="111" y="166"/>
                  </a:cubicBezTo>
                  <a:cubicBezTo>
                    <a:pt x="18" y="184"/>
                    <a:pt x="18" y="184"/>
                    <a:pt x="18" y="184"/>
                  </a:cubicBezTo>
                  <a:cubicBezTo>
                    <a:pt x="15" y="173"/>
                    <a:pt x="21" y="163"/>
                    <a:pt x="34" y="160"/>
                  </a:cubicBezTo>
                  <a:cubicBezTo>
                    <a:pt x="103" y="147"/>
                    <a:pt x="103" y="147"/>
                    <a:pt x="103" y="147"/>
                  </a:cubicBezTo>
                  <a:cubicBezTo>
                    <a:pt x="137" y="129"/>
                    <a:pt x="137" y="129"/>
                    <a:pt x="137" y="129"/>
                  </a:cubicBezTo>
                  <a:cubicBezTo>
                    <a:pt x="92" y="147"/>
                    <a:pt x="92" y="147"/>
                    <a:pt x="92" y="147"/>
                  </a:cubicBezTo>
                  <a:cubicBezTo>
                    <a:pt x="0" y="150"/>
                    <a:pt x="0" y="150"/>
                    <a:pt x="0" y="150"/>
                  </a:cubicBezTo>
                  <a:cubicBezTo>
                    <a:pt x="0" y="139"/>
                    <a:pt x="8" y="129"/>
                    <a:pt x="21" y="129"/>
                  </a:cubicBezTo>
                  <a:cubicBezTo>
                    <a:pt x="84" y="126"/>
                    <a:pt x="84" y="126"/>
                    <a:pt x="84" y="126"/>
                  </a:cubicBezTo>
                  <a:cubicBezTo>
                    <a:pt x="132" y="113"/>
                    <a:pt x="132" y="113"/>
                    <a:pt x="132" y="113"/>
                  </a:cubicBezTo>
                  <a:cubicBezTo>
                    <a:pt x="74" y="123"/>
                    <a:pt x="74" y="123"/>
                    <a:pt x="74" y="123"/>
                  </a:cubicBezTo>
                  <a:cubicBezTo>
                    <a:pt x="53" y="81"/>
                    <a:pt x="53" y="81"/>
                    <a:pt x="53" y="81"/>
                  </a:cubicBezTo>
                  <a:cubicBezTo>
                    <a:pt x="60" y="76"/>
                    <a:pt x="74" y="79"/>
                    <a:pt x="79" y="87"/>
                  </a:cubicBezTo>
                  <a:cubicBezTo>
                    <a:pt x="90" y="105"/>
                    <a:pt x="90" y="105"/>
                    <a:pt x="90" y="105"/>
                  </a:cubicBezTo>
                  <a:cubicBezTo>
                    <a:pt x="145" y="79"/>
                    <a:pt x="145" y="79"/>
                    <a:pt x="145" y="79"/>
                  </a:cubicBezTo>
                  <a:cubicBezTo>
                    <a:pt x="145" y="79"/>
                    <a:pt x="180" y="71"/>
                    <a:pt x="172" y="42"/>
                  </a:cubicBezTo>
                  <a:cubicBezTo>
                    <a:pt x="159" y="37"/>
                    <a:pt x="148" y="34"/>
                    <a:pt x="148" y="34"/>
                  </a:cubicBezTo>
                  <a:cubicBezTo>
                    <a:pt x="105" y="65"/>
                    <a:pt x="105" y="65"/>
                    <a:pt x="105" y="65"/>
                  </a:cubicBezTo>
                  <a:cubicBezTo>
                    <a:pt x="95" y="71"/>
                    <a:pt x="82" y="65"/>
                    <a:pt x="74" y="58"/>
                  </a:cubicBezTo>
                  <a:cubicBezTo>
                    <a:pt x="156" y="0"/>
                    <a:pt x="156" y="0"/>
                    <a:pt x="156" y="0"/>
                  </a:cubicBezTo>
                  <a:lnTo>
                    <a:pt x="325" y="0"/>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Tree>
    <p:extLst>
      <p:ext uri="{BB962C8B-B14F-4D97-AF65-F5344CB8AC3E}">
        <p14:creationId xmlns:p14="http://schemas.microsoft.com/office/powerpoint/2010/main" val="16592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65">
            <a:extLst>
              <a:ext uri="{FF2B5EF4-FFF2-40B4-BE49-F238E27FC236}">
                <a16:creationId xmlns:a16="http://schemas.microsoft.com/office/drawing/2014/main" id="{C96A8E5D-867C-4B04-8AFF-2D81B5D5A6C8}"/>
              </a:ext>
            </a:extLst>
          </p:cNvPr>
          <p:cNvSpPr>
            <a:spLocks/>
          </p:cNvSpPr>
          <p:nvPr/>
        </p:nvSpPr>
        <p:spPr bwMode="auto">
          <a:xfrm>
            <a:off x="1" y="1429823"/>
            <a:ext cx="6308597" cy="3350728"/>
          </a:xfrm>
          <a:custGeom>
            <a:avLst/>
            <a:gdLst>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376349 w 3412758"/>
              <a:gd name="connsiteY8" fmla="*/ 379778 h 2245529"/>
              <a:gd name="connsiteX9" fmla="*/ 1444561 w 3412758"/>
              <a:gd name="connsiteY9" fmla="*/ 448063 h 2245529"/>
              <a:gd name="connsiteX10" fmla="*/ 3101497 w 3412758"/>
              <a:gd name="connsiteY10" fmla="*/ 2106767 h 2245529"/>
              <a:gd name="connsiteX11" fmla="*/ 2749186 w 3412758"/>
              <a:gd name="connsiteY11" fmla="*/ 2245529 h 2245529"/>
              <a:gd name="connsiteX12" fmla="*/ 2668327 w 3412758"/>
              <a:gd name="connsiteY12" fmla="*/ 2245529 h 2245529"/>
              <a:gd name="connsiteX13" fmla="*/ 2593244 w 3412758"/>
              <a:gd name="connsiteY13" fmla="*/ 2245529 h 2245529"/>
              <a:gd name="connsiteX14" fmla="*/ 1056935 w 3412758"/>
              <a:gd name="connsiteY14" fmla="*/ 2245529 h 2245529"/>
              <a:gd name="connsiteX15" fmla="*/ 1028057 w 3412758"/>
              <a:gd name="connsiteY15" fmla="*/ 2245529 h 2245529"/>
              <a:gd name="connsiteX16" fmla="*/ 987628 w 3412758"/>
              <a:gd name="connsiteY16" fmla="*/ 2245529 h 2245529"/>
              <a:gd name="connsiteX17" fmla="*/ 877891 w 3412758"/>
              <a:gd name="connsiteY17" fmla="*/ 2245529 h 2245529"/>
              <a:gd name="connsiteX18" fmla="*/ 632428 w 3412758"/>
              <a:gd name="connsiteY18" fmla="*/ 2245529 h 2245529"/>
              <a:gd name="connsiteX19" fmla="*/ 0 w 3412758"/>
              <a:gd name="connsiteY19" fmla="*/ 1612426 h 2245529"/>
              <a:gd name="connsiteX20" fmla="*/ 548682 w 3412758"/>
              <a:gd name="connsiteY20" fmla="*/ 982214 h 2245529"/>
              <a:gd name="connsiteX21" fmla="*/ 548682 w 3412758"/>
              <a:gd name="connsiteY21" fmla="*/ 941742 h 2245529"/>
              <a:gd name="connsiteX22" fmla="*/ 1085813 w 3412758"/>
              <a:gd name="connsiteY22" fmla="*/ 88932 h 2245529"/>
              <a:gd name="connsiteX23" fmla="*/ 1086192 w 3412758"/>
              <a:gd name="connsiteY23" fmla="*/ 89311 h 2245529"/>
              <a:gd name="connsiteX24" fmla="*/ 1180155 w 3412758"/>
              <a:gd name="connsiteY24" fmla="*/ 52374 h 2245529"/>
              <a:gd name="connsiteX25" fmla="*/ 1484632 w 3412758"/>
              <a:gd name="connsiteY25"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444561 w 3412758"/>
              <a:gd name="connsiteY8" fmla="*/ 448063 h 2245529"/>
              <a:gd name="connsiteX9" fmla="*/ 3101497 w 3412758"/>
              <a:gd name="connsiteY9" fmla="*/ 2106767 h 2245529"/>
              <a:gd name="connsiteX10" fmla="*/ 2749186 w 3412758"/>
              <a:gd name="connsiteY10" fmla="*/ 2245529 h 2245529"/>
              <a:gd name="connsiteX11" fmla="*/ 2668327 w 3412758"/>
              <a:gd name="connsiteY11" fmla="*/ 2245529 h 2245529"/>
              <a:gd name="connsiteX12" fmla="*/ 2593244 w 3412758"/>
              <a:gd name="connsiteY12" fmla="*/ 2245529 h 2245529"/>
              <a:gd name="connsiteX13" fmla="*/ 1056935 w 3412758"/>
              <a:gd name="connsiteY13" fmla="*/ 2245529 h 2245529"/>
              <a:gd name="connsiteX14" fmla="*/ 1028057 w 3412758"/>
              <a:gd name="connsiteY14" fmla="*/ 2245529 h 2245529"/>
              <a:gd name="connsiteX15" fmla="*/ 987628 w 3412758"/>
              <a:gd name="connsiteY15" fmla="*/ 2245529 h 2245529"/>
              <a:gd name="connsiteX16" fmla="*/ 877891 w 3412758"/>
              <a:gd name="connsiteY16" fmla="*/ 2245529 h 2245529"/>
              <a:gd name="connsiteX17" fmla="*/ 632428 w 3412758"/>
              <a:gd name="connsiteY17" fmla="*/ 2245529 h 2245529"/>
              <a:gd name="connsiteX18" fmla="*/ 0 w 3412758"/>
              <a:gd name="connsiteY18" fmla="*/ 1612426 h 2245529"/>
              <a:gd name="connsiteX19" fmla="*/ 548682 w 3412758"/>
              <a:gd name="connsiteY19" fmla="*/ 982214 h 2245529"/>
              <a:gd name="connsiteX20" fmla="*/ 548682 w 3412758"/>
              <a:gd name="connsiteY20" fmla="*/ 941742 h 2245529"/>
              <a:gd name="connsiteX21" fmla="*/ 1085813 w 3412758"/>
              <a:gd name="connsiteY21" fmla="*/ 88932 h 2245529"/>
              <a:gd name="connsiteX22" fmla="*/ 1086192 w 3412758"/>
              <a:gd name="connsiteY22" fmla="*/ 89311 h 2245529"/>
              <a:gd name="connsiteX23" fmla="*/ 1180155 w 3412758"/>
              <a:gd name="connsiteY23" fmla="*/ 52374 h 2245529"/>
              <a:gd name="connsiteX24" fmla="*/ 1484632 w 3412758"/>
              <a:gd name="connsiteY24"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3101497 w 3412758"/>
              <a:gd name="connsiteY8" fmla="*/ 2106767 h 2245529"/>
              <a:gd name="connsiteX9" fmla="*/ 2749186 w 3412758"/>
              <a:gd name="connsiteY9" fmla="*/ 2245529 h 2245529"/>
              <a:gd name="connsiteX10" fmla="*/ 2668327 w 3412758"/>
              <a:gd name="connsiteY10" fmla="*/ 2245529 h 2245529"/>
              <a:gd name="connsiteX11" fmla="*/ 2593244 w 3412758"/>
              <a:gd name="connsiteY11" fmla="*/ 2245529 h 2245529"/>
              <a:gd name="connsiteX12" fmla="*/ 1056935 w 3412758"/>
              <a:gd name="connsiteY12" fmla="*/ 2245529 h 2245529"/>
              <a:gd name="connsiteX13" fmla="*/ 1028057 w 3412758"/>
              <a:gd name="connsiteY13" fmla="*/ 2245529 h 2245529"/>
              <a:gd name="connsiteX14" fmla="*/ 987628 w 3412758"/>
              <a:gd name="connsiteY14" fmla="*/ 2245529 h 2245529"/>
              <a:gd name="connsiteX15" fmla="*/ 877891 w 3412758"/>
              <a:gd name="connsiteY15" fmla="*/ 2245529 h 2245529"/>
              <a:gd name="connsiteX16" fmla="*/ 632428 w 3412758"/>
              <a:gd name="connsiteY16" fmla="*/ 2245529 h 2245529"/>
              <a:gd name="connsiteX17" fmla="*/ 0 w 3412758"/>
              <a:gd name="connsiteY17" fmla="*/ 1612426 h 2245529"/>
              <a:gd name="connsiteX18" fmla="*/ 548682 w 3412758"/>
              <a:gd name="connsiteY18" fmla="*/ 982214 h 2245529"/>
              <a:gd name="connsiteX19" fmla="*/ 548682 w 3412758"/>
              <a:gd name="connsiteY19" fmla="*/ 941742 h 2245529"/>
              <a:gd name="connsiteX20" fmla="*/ 1085813 w 3412758"/>
              <a:gd name="connsiteY20" fmla="*/ 88932 h 2245529"/>
              <a:gd name="connsiteX21" fmla="*/ 1086192 w 3412758"/>
              <a:gd name="connsiteY21" fmla="*/ 89311 h 2245529"/>
              <a:gd name="connsiteX22" fmla="*/ 1180155 w 3412758"/>
              <a:gd name="connsiteY22" fmla="*/ 52374 h 2245529"/>
              <a:gd name="connsiteX23" fmla="*/ 1484632 w 3412758"/>
              <a:gd name="connsiteY23"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3101497 w 3412758"/>
              <a:gd name="connsiteY7" fmla="*/ 2106767 h 2245529"/>
              <a:gd name="connsiteX8" fmla="*/ 2749186 w 3412758"/>
              <a:gd name="connsiteY8" fmla="*/ 2245529 h 2245529"/>
              <a:gd name="connsiteX9" fmla="*/ 2668327 w 3412758"/>
              <a:gd name="connsiteY9" fmla="*/ 2245529 h 2245529"/>
              <a:gd name="connsiteX10" fmla="*/ 2593244 w 3412758"/>
              <a:gd name="connsiteY10" fmla="*/ 2245529 h 2245529"/>
              <a:gd name="connsiteX11" fmla="*/ 1056935 w 3412758"/>
              <a:gd name="connsiteY11" fmla="*/ 2245529 h 2245529"/>
              <a:gd name="connsiteX12" fmla="*/ 1028057 w 3412758"/>
              <a:gd name="connsiteY12" fmla="*/ 2245529 h 2245529"/>
              <a:gd name="connsiteX13" fmla="*/ 987628 w 3412758"/>
              <a:gd name="connsiteY13" fmla="*/ 2245529 h 2245529"/>
              <a:gd name="connsiteX14" fmla="*/ 877891 w 3412758"/>
              <a:gd name="connsiteY14" fmla="*/ 2245529 h 2245529"/>
              <a:gd name="connsiteX15" fmla="*/ 632428 w 3412758"/>
              <a:gd name="connsiteY15" fmla="*/ 2245529 h 2245529"/>
              <a:gd name="connsiteX16" fmla="*/ 0 w 3412758"/>
              <a:gd name="connsiteY16" fmla="*/ 1612426 h 2245529"/>
              <a:gd name="connsiteX17" fmla="*/ 548682 w 3412758"/>
              <a:gd name="connsiteY17" fmla="*/ 982214 h 2245529"/>
              <a:gd name="connsiteX18" fmla="*/ 548682 w 3412758"/>
              <a:gd name="connsiteY18" fmla="*/ 941742 h 2245529"/>
              <a:gd name="connsiteX19" fmla="*/ 1085813 w 3412758"/>
              <a:gd name="connsiteY19" fmla="*/ 88932 h 2245529"/>
              <a:gd name="connsiteX20" fmla="*/ 1086192 w 3412758"/>
              <a:gd name="connsiteY20" fmla="*/ 89311 h 2245529"/>
              <a:gd name="connsiteX21" fmla="*/ 1180155 w 3412758"/>
              <a:gd name="connsiteY21" fmla="*/ 52374 h 2245529"/>
              <a:gd name="connsiteX22" fmla="*/ 1484632 w 3412758"/>
              <a:gd name="connsiteY22" fmla="*/ 0 h 224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2758" h="2245529">
                <a:moveTo>
                  <a:pt x="1484632" y="0"/>
                </a:moveTo>
                <a:cubicBezTo>
                  <a:pt x="1814176" y="0"/>
                  <a:pt x="2097469" y="170341"/>
                  <a:pt x="2268023" y="418634"/>
                </a:cubicBezTo>
                <a:cubicBezTo>
                  <a:pt x="2343183" y="381102"/>
                  <a:pt x="2432796" y="355118"/>
                  <a:pt x="2528190" y="355118"/>
                </a:cubicBezTo>
                <a:cubicBezTo>
                  <a:pt x="2638039" y="355118"/>
                  <a:pt x="2742105" y="389763"/>
                  <a:pt x="2828828" y="444619"/>
                </a:cubicBezTo>
                <a:cubicBezTo>
                  <a:pt x="2973365" y="539894"/>
                  <a:pt x="3068760" y="698686"/>
                  <a:pt x="3071650" y="883463"/>
                </a:cubicBezTo>
                <a:cubicBezTo>
                  <a:pt x="3271112" y="1019158"/>
                  <a:pt x="3412758" y="1253016"/>
                  <a:pt x="3412758" y="1507084"/>
                </a:cubicBezTo>
                <a:cubicBezTo>
                  <a:pt x="3412758" y="1755377"/>
                  <a:pt x="3291347" y="1971912"/>
                  <a:pt x="3103448" y="2104720"/>
                </a:cubicBezTo>
                <a:lnTo>
                  <a:pt x="3101497" y="2106767"/>
                </a:lnTo>
                <a:cubicBezTo>
                  <a:pt x="2997536" y="2176148"/>
                  <a:pt x="2882024" y="2231075"/>
                  <a:pt x="2749186" y="2245529"/>
                </a:cubicBezTo>
                <a:lnTo>
                  <a:pt x="2668327" y="2245529"/>
                </a:lnTo>
                <a:lnTo>
                  <a:pt x="2593244" y="2245529"/>
                </a:lnTo>
                <a:lnTo>
                  <a:pt x="1056935" y="2245529"/>
                </a:lnTo>
                <a:lnTo>
                  <a:pt x="1028057" y="2245529"/>
                </a:lnTo>
                <a:lnTo>
                  <a:pt x="987628" y="2245529"/>
                </a:lnTo>
                <a:lnTo>
                  <a:pt x="877891" y="2245529"/>
                </a:lnTo>
                <a:lnTo>
                  <a:pt x="632428" y="2245529"/>
                </a:lnTo>
                <a:cubicBezTo>
                  <a:pt x="277229" y="2236856"/>
                  <a:pt x="0" y="1956441"/>
                  <a:pt x="0" y="1612426"/>
                </a:cubicBezTo>
                <a:cubicBezTo>
                  <a:pt x="0" y="1291539"/>
                  <a:pt x="239687" y="1028468"/>
                  <a:pt x="548682" y="982214"/>
                </a:cubicBezTo>
                <a:lnTo>
                  <a:pt x="548682" y="941742"/>
                </a:lnTo>
                <a:cubicBezTo>
                  <a:pt x="548682" y="563037"/>
                  <a:pt x="768155" y="239258"/>
                  <a:pt x="1085813" y="88932"/>
                </a:cubicBezTo>
                <a:lnTo>
                  <a:pt x="1086192" y="89311"/>
                </a:lnTo>
                <a:lnTo>
                  <a:pt x="1180155" y="52374"/>
                </a:lnTo>
                <a:cubicBezTo>
                  <a:pt x="1275956" y="19488"/>
                  <a:pt x="1376229" y="0"/>
                  <a:pt x="1484632" y="0"/>
                </a:cubicBezTo>
                <a:close/>
              </a:path>
            </a:pathLst>
          </a:custGeom>
          <a:solidFill>
            <a:schemeClr val="bg1"/>
          </a:solidFill>
          <a:ln w="28575">
            <a:solidFill>
              <a:schemeClr val="accent4"/>
            </a:solidFill>
          </a:ln>
        </p:spPr>
        <p:txBody>
          <a:bodyPr vert="horz" wrap="square" lIns="91414" tIns="45706" rIns="91414" bIns="45706" numCol="1" anchor="t" anchorCtr="0" compatLnSpc="1">
            <a:prstTxWarp prst="textNoShape">
              <a:avLst/>
            </a:prstTxWarp>
            <a:noAutofit/>
          </a:bodyPr>
          <a:lstStyle/>
          <a:p>
            <a:pPr defTabSz="914049">
              <a:defRPr/>
            </a:pPr>
            <a:endParaRPr lang="en-US" kern="0" dirty="0">
              <a:solidFill>
                <a:sysClr val="windowText" lastClr="000000"/>
              </a:solidFill>
              <a:latin typeface="Segoe UI Semilight"/>
            </a:endParaRPr>
          </a:p>
        </p:txBody>
      </p:sp>
      <p:sp>
        <p:nvSpPr>
          <p:cNvPr id="5" name="Title 4">
            <a:extLst>
              <a:ext uri="{FF2B5EF4-FFF2-40B4-BE49-F238E27FC236}">
                <a16:creationId xmlns:a16="http://schemas.microsoft.com/office/drawing/2014/main" id="{34E81471-7B32-41D4-8421-728D60BD3CBF}"/>
              </a:ext>
            </a:extLst>
          </p:cNvPr>
          <p:cNvSpPr>
            <a:spLocks noGrp="1"/>
          </p:cNvSpPr>
          <p:nvPr>
            <p:ph type="title" idx="4294967295"/>
          </p:nvPr>
        </p:nvSpPr>
        <p:spPr>
          <a:xfrm>
            <a:off x="539750" y="249238"/>
            <a:ext cx="11652250" cy="900112"/>
          </a:xfrm>
        </p:spPr>
        <p:txBody>
          <a:bodyPr/>
          <a:lstStyle/>
          <a:p>
            <a:r>
              <a:rPr lang="en-US" dirty="0"/>
              <a:t>EXO + Your Keys</a:t>
            </a:r>
          </a:p>
        </p:txBody>
      </p:sp>
      <p:pic>
        <p:nvPicPr>
          <p:cNvPr id="6" name="Picture 5">
            <a:extLst>
              <a:ext uri="{FF2B5EF4-FFF2-40B4-BE49-F238E27FC236}">
                <a16:creationId xmlns:a16="http://schemas.microsoft.com/office/drawing/2014/main" id="{6BD2BD65-1C0F-425D-AFC2-2DD11B70D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9264" y="2668459"/>
            <a:ext cx="873456" cy="873456"/>
          </a:xfrm>
          <a:prstGeom prst="rect">
            <a:avLst/>
          </a:prstGeom>
        </p:spPr>
      </p:pic>
      <p:pic>
        <p:nvPicPr>
          <p:cNvPr id="40" name="Picture 39">
            <a:extLst>
              <a:ext uri="{FF2B5EF4-FFF2-40B4-BE49-F238E27FC236}">
                <a16:creationId xmlns:a16="http://schemas.microsoft.com/office/drawing/2014/main" id="{66978BB2-0450-4C66-AD6E-5F86E33FF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940" y="2617075"/>
            <a:ext cx="1026035" cy="1026035"/>
          </a:xfrm>
          <a:prstGeom prst="rect">
            <a:avLst/>
          </a:prstGeom>
        </p:spPr>
      </p:pic>
      <p:sp>
        <p:nvSpPr>
          <p:cNvPr id="44" name="TextBox 43">
            <a:extLst>
              <a:ext uri="{FF2B5EF4-FFF2-40B4-BE49-F238E27FC236}">
                <a16:creationId xmlns:a16="http://schemas.microsoft.com/office/drawing/2014/main" id="{F274F3F3-C28E-4774-98D2-AC555743D2B7}"/>
              </a:ext>
            </a:extLst>
          </p:cNvPr>
          <p:cNvSpPr txBox="1"/>
          <p:nvPr/>
        </p:nvSpPr>
        <p:spPr>
          <a:xfrm>
            <a:off x="717452" y="3757116"/>
            <a:ext cx="1667008" cy="844833"/>
          </a:xfrm>
          <a:prstGeom prst="rect">
            <a:avLst/>
          </a:prstGeom>
          <a:noFill/>
        </p:spPr>
        <p:txBody>
          <a:bodyPr wrap="square" lIns="0" tIns="0" rIns="0" bIns="0" rtlCol="0">
            <a:spAutoFit/>
          </a:bodyPr>
          <a:lstStyle/>
          <a:p>
            <a:pPr defTabSz="914192">
              <a:defRPr/>
            </a:pPr>
            <a:r>
              <a:rPr lang="en-US" sz="2745" dirty="0">
                <a:gradFill>
                  <a:gsLst>
                    <a:gs pos="2917">
                      <a:srgbClr val="353535"/>
                    </a:gs>
                    <a:gs pos="30000">
                      <a:srgbClr val="353535"/>
                    </a:gs>
                  </a:gsLst>
                  <a:lin ang="5400000" scaled="0"/>
                </a:gradFill>
                <a:latin typeface="Segoe UI Semilight"/>
              </a:rPr>
              <a:t>Azure Key Vault</a:t>
            </a:r>
          </a:p>
        </p:txBody>
      </p:sp>
      <p:sp>
        <p:nvSpPr>
          <p:cNvPr id="46" name="TextBox 45">
            <a:extLst>
              <a:ext uri="{FF2B5EF4-FFF2-40B4-BE49-F238E27FC236}">
                <a16:creationId xmlns:a16="http://schemas.microsoft.com/office/drawing/2014/main" id="{C5097ACD-F6E3-4BB5-844A-04EF814AC3B8}"/>
              </a:ext>
            </a:extLst>
          </p:cNvPr>
          <p:cNvSpPr txBox="1"/>
          <p:nvPr/>
        </p:nvSpPr>
        <p:spPr>
          <a:xfrm>
            <a:off x="2307095" y="3655922"/>
            <a:ext cx="3449925" cy="844833"/>
          </a:xfrm>
          <a:prstGeom prst="rect">
            <a:avLst/>
          </a:prstGeom>
          <a:noFill/>
        </p:spPr>
        <p:txBody>
          <a:bodyPr wrap="square" lIns="0" tIns="0" rIns="0" bIns="0" rtlCol="0">
            <a:spAutoFit/>
          </a:bodyPr>
          <a:lstStyle/>
          <a:p>
            <a:pPr algn="ctr" defTabSz="914192">
              <a:defRPr/>
            </a:pPr>
            <a:r>
              <a:rPr lang="en-US" sz="2745" dirty="0">
                <a:gradFill>
                  <a:gsLst>
                    <a:gs pos="2917">
                      <a:srgbClr val="353535"/>
                    </a:gs>
                    <a:gs pos="30000">
                      <a:srgbClr val="353535"/>
                    </a:gs>
                  </a:gsLst>
                  <a:lin ang="5400000" scaled="0"/>
                </a:gradFill>
                <a:latin typeface="Segoe UI Semilight"/>
              </a:rPr>
              <a:t>Azure Information </a:t>
            </a:r>
          </a:p>
          <a:p>
            <a:pPr algn="ctr" defTabSz="914192">
              <a:defRPr/>
            </a:pPr>
            <a:r>
              <a:rPr lang="en-US" sz="2745" dirty="0">
                <a:gradFill>
                  <a:gsLst>
                    <a:gs pos="2917">
                      <a:srgbClr val="353535"/>
                    </a:gs>
                    <a:gs pos="30000">
                      <a:srgbClr val="353535"/>
                    </a:gs>
                  </a:gsLst>
                  <a:lin ang="5400000" scaled="0"/>
                </a:gradFill>
                <a:latin typeface="Segoe UI Semilight"/>
              </a:rPr>
              <a:t>Protection</a:t>
            </a:r>
          </a:p>
        </p:txBody>
      </p:sp>
      <p:sp>
        <p:nvSpPr>
          <p:cNvPr id="77" name="Rectangle 40">
            <a:extLst>
              <a:ext uri="{FF2B5EF4-FFF2-40B4-BE49-F238E27FC236}">
                <a16:creationId xmlns:a16="http://schemas.microsoft.com/office/drawing/2014/main" id="{D1EC2E02-9B91-4959-B037-5EB4783CDC16}"/>
              </a:ext>
            </a:extLst>
          </p:cNvPr>
          <p:cNvSpPr/>
          <p:nvPr/>
        </p:nvSpPr>
        <p:spPr bwMode="auto">
          <a:xfrm>
            <a:off x="1060220" y="2224430"/>
            <a:ext cx="884978" cy="444029"/>
          </a:xfrm>
          <a:custGeom>
            <a:avLst/>
            <a:gdLst/>
            <a:ahLst/>
            <a:cxnLst/>
            <a:rect l="l" t="t" r="r" b="b"/>
            <a:pathLst>
              <a:path w="2814123" h="1162742">
                <a:moveTo>
                  <a:pt x="2232752" y="301490"/>
                </a:moveTo>
                <a:cubicBezTo>
                  <a:pt x="2078178" y="301490"/>
                  <a:pt x="1952871" y="426797"/>
                  <a:pt x="1952871" y="581371"/>
                </a:cubicBezTo>
                <a:cubicBezTo>
                  <a:pt x="1952871" y="735945"/>
                  <a:pt x="2078178" y="861252"/>
                  <a:pt x="2232752" y="861252"/>
                </a:cubicBezTo>
                <a:cubicBezTo>
                  <a:pt x="2387326" y="861252"/>
                  <a:pt x="2512633" y="735945"/>
                  <a:pt x="2512633" y="581371"/>
                </a:cubicBezTo>
                <a:cubicBezTo>
                  <a:pt x="2512633" y="426797"/>
                  <a:pt x="2387326" y="301490"/>
                  <a:pt x="2232752" y="301490"/>
                </a:cubicBezTo>
                <a:close/>
                <a:moveTo>
                  <a:pt x="2232752" y="0"/>
                </a:moveTo>
                <a:cubicBezTo>
                  <a:pt x="2553834" y="0"/>
                  <a:pt x="2814123" y="260289"/>
                  <a:pt x="2814123" y="581371"/>
                </a:cubicBezTo>
                <a:cubicBezTo>
                  <a:pt x="2814123" y="902453"/>
                  <a:pt x="2553834" y="1162742"/>
                  <a:pt x="2232752" y="1162742"/>
                </a:cubicBezTo>
                <a:cubicBezTo>
                  <a:pt x="1982009" y="1162742"/>
                  <a:pt x="1768342" y="1004004"/>
                  <a:pt x="1688733" y="780815"/>
                </a:cubicBezTo>
                <a:lnTo>
                  <a:pt x="1095650" y="780815"/>
                </a:lnTo>
                <a:lnTo>
                  <a:pt x="1095650" y="876349"/>
                </a:lnTo>
                <a:lnTo>
                  <a:pt x="922059" y="876349"/>
                </a:lnTo>
                <a:lnTo>
                  <a:pt x="922059" y="780815"/>
                </a:lnTo>
                <a:lnTo>
                  <a:pt x="668742" y="780815"/>
                </a:lnTo>
                <a:lnTo>
                  <a:pt x="668742" y="931491"/>
                </a:lnTo>
                <a:lnTo>
                  <a:pt x="313307" y="931491"/>
                </a:lnTo>
                <a:lnTo>
                  <a:pt x="313307" y="780815"/>
                </a:lnTo>
                <a:lnTo>
                  <a:pt x="177421" y="780815"/>
                </a:lnTo>
                <a:lnTo>
                  <a:pt x="0" y="381927"/>
                </a:lnTo>
                <a:lnTo>
                  <a:pt x="1688733" y="381927"/>
                </a:lnTo>
                <a:cubicBezTo>
                  <a:pt x="1768342" y="158738"/>
                  <a:pt x="1982009" y="0"/>
                  <a:pt x="2232752"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endParaRPr lang="en-US" sz="2400" kern="0" dirty="0" err="1">
              <a:solidFill>
                <a:srgbClr val="00B294"/>
              </a:solidFill>
              <a:latin typeface="Segoe UI Semilight"/>
              <a:ea typeface="Segoe UI" pitchFamily="34" charset="0"/>
              <a:cs typeface="Segoe UI" pitchFamily="34" charset="0"/>
            </a:endParaRPr>
          </a:p>
        </p:txBody>
      </p:sp>
      <p:pic>
        <p:nvPicPr>
          <p:cNvPr id="61" name="Picture 60">
            <a:extLst>
              <a:ext uri="{FF2B5EF4-FFF2-40B4-BE49-F238E27FC236}">
                <a16:creationId xmlns:a16="http://schemas.microsoft.com/office/drawing/2014/main" id="{ABC2937C-84D1-407F-81DE-B56659982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464" y="591243"/>
            <a:ext cx="4305132" cy="4305132"/>
          </a:xfrm>
          <a:prstGeom prst="rect">
            <a:avLst/>
          </a:prstGeom>
        </p:spPr>
      </p:pic>
      <p:sp>
        <p:nvSpPr>
          <p:cNvPr id="80" name="TextBox 79">
            <a:extLst>
              <a:ext uri="{FF2B5EF4-FFF2-40B4-BE49-F238E27FC236}">
                <a16:creationId xmlns:a16="http://schemas.microsoft.com/office/drawing/2014/main" id="{671B1929-CC44-4912-87E7-73705743A60B}"/>
              </a:ext>
            </a:extLst>
          </p:cNvPr>
          <p:cNvSpPr txBox="1"/>
          <p:nvPr/>
        </p:nvSpPr>
        <p:spPr>
          <a:xfrm>
            <a:off x="7056373" y="4490056"/>
            <a:ext cx="3453086" cy="422423"/>
          </a:xfrm>
          <a:prstGeom prst="rect">
            <a:avLst/>
          </a:prstGeom>
          <a:noFill/>
        </p:spPr>
        <p:txBody>
          <a:bodyPr wrap="square" lIns="0" tIns="0" rIns="0" bIns="0" rtlCol="0">
            <a:spAutoFit/>
          </a:bodyPr>
          <a:lstStyle/>
          <a:p>
            <a:pPr algn="r" defTabSz="914192">
              <a:defRPr/>
            </a:pPr>
            <a:r>
              <a:rPr lang="en-US" sz="2745" dirty="0">
                <a:solidFill>
                  <a:schemeClr val="bg1"/>
                </a:solidFill>
                <a:latin typeface="Segoe UI Semilight"/>
              </a:rPr>
              <a:t>Exchange Online</a:t>
            </a:r>
          </a:p>
        </p:txBody>
      </p:sp>
      <p:cxnSp>
        <p:nvCxnSpPr>
          <p:cNvPr id="81" name="Straight Arrow Connector 80">
            <a:extLst>
              <a:ext uri="{FF2B5EF4-FFF2-40B4-BE49-F238E27FC236}">
                <a16:creationId xmlns:a16="http://schemas.microsoft.com/office/drawing/2014/main" id="{55255DE2-DD97-434C-AEAE-5F61F8F9070D}"/>
              </a:ext>
            </a:extLst>
          </p:cNvPr>
          <p:cNvCxnSpPr>
            <a:cxnSpLocks/>
          </p:cNvCxnSpPr>
          <p:nvPr/>
        </p:nvCxnSpPr>
        <p:spPr>
          <a:xfrm flipH="1" flipV="1">
            <a:off x="4752720" y="3157989"/>
            <a:ext cx="3325595" cy="7030"/>
          </a:xfrm>
          <a:prstGeom prst="straightConnector1">
            <a:avLst/>
          </a:prstGeom>
          <a:ln w="47625">
            <a:solidFill>
              <a:schemeClr val="accent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3B990089-4DFE-4990-B410-926B17F74621}"/>
              </a:ext>
            </a:extLst>
          </p:cNvPr>
          <p:cNvCxnSpPr>
            <a:cxnSpLocks/>
            <a:endCxn id="40" idx="3"/>
          </p:cNvCxnSpPr>
          <p:nvPr/>
        </p:nvCxnSpPr>
        <p:spPr>
          <a:xfrm flipH="1" flipV="1">
            <a:off x="1806975" y="3130092"/>
            <a:ext cx="2072288" cy="13239"/>
          </a:xfrm>
          <a:prstGeom prst="straightConnector1">
            <a:avLst/>
          </a:prstGeom>
          <a:ln w="47625">
            <a:solidFill>
              <a:schemeClr val="accent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96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775503" y="2437896"/>
            <a:ext cx="4490809" cy="4283731"/>
          </a:xfrm>
          <a:prstGeom prst="ellipse">
            <a:avLst/>
          </a:prstGeom>
          <a:solidFill>
            <a:schemeClr val="accent4">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a:gradFill>
                <a:gsLst>
                  <a:gs pos="5439">
                    <a:srgbClr val="F8F8F8"/>
                  </a:gs>
                  <a:gs pos="10000">
                    <a:srgbClr val="F8F8F8"/>
                  </a:gs>
                </a:gsLst>
                <a:lin ang="5400000" scaled="0"/>
              </a:gradFill>
              <a:latin typeface="Segoe UI Semilight"/>
            </a:endParaRPr>
          </a:p>
        </p:txBody>
      </p:sp>
      <p:grpSp>
        <p:nvGrpSpPr>
          <p:cNvPr id="87" name="Group 86"/>
          <p:cNvGrpSpPr/>
          <p:nvPr/>
        </p:nvGrpSpPr>
        <p:grpSpPr>
          <a:xfrm>
            <a:off x="344756" y="9323964"/>
            <a:ext cx="6720873" cy="4365656"/>
            <a:chOff x="1871465" y="2003242"/>
            <a:chExt cx="6856613" cy="4453828"/>
          </a:xfrm>
        </p:grpSpPr>
        <p:grpSp>
          <p:nvGrpSpPr>
            <p:cNvPr id="50" name="Group 49"/>
            <p:cNvGrpSpPr/>
            <p:nvPr/>
          </p:nvGrpSpPr>
          <p:grpSpPr>
            <a:xfrm>
              <a:off x="1871465" y="2003242"/>
              <a:ext cx="6856613" cy="923362"/>
              <a:chOff x="5602352" y="1744662"/>
              <a:chExt cx="6856613" cy="923362"/>
            </a:xfrm>
          </p:grpSpPr>
          <p:grpSp>
            <p:nvGrpSpPr>
              <p:cNvPr id="51" name="Group 50"/>
              <p:cNvGrpSpPr/>
              <p:nvPr/>
            </p:nvGrpSpPr>
            <p:grpSpPr>
              <a:xfrm>
                <a:off x="5602352" y="1913887"/>
                <a:ext cx="288854" cy="288856"/>
                <a:chOff x="5372581" y="1617831"/>
                <a:chExt cx="498112" cy="498112"/>
              </a:xfrm>
              <a:solidFill>
                <a:schemeClr val="bg1"/>
              </a:solidFill>
            </p:grpSpPr>
            <p:sp>
              <p:nvSpPr>
                <p:cNvPr id="55" name="Oval 5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5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54" name="TextBox 53"/>
              <p:cNvSpPr txBox="1"/>
              <p:nvPr/>
            </p:nvSpPr>
            <p:spPr>
              <a:xfrm>
                <a:off x="5880744" y="1744662"/>
                <a:ext cx="6578221" cy="923362"/>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intuitive: embed easy, repeatable actions designed to become habitual</a:t>
                </a:r>
              </a:p>
            </p:txBody>
          </p:sp>
        </p:grpSp>
        <p:grpSp>
          <p:nvGrpSpPr>
            <p:cNvPr id="57" name="Group 56"/>
            <p:cNvGrpSpPr/>
            <p:nvPr/>
          </p:nvGrpSpPr>
          <p:grpSpPr>
            <a:xfrm>
              <a:off x="1871465" y="5545964"/>
              <a:ext cx="6856613" cy="911106"/>
              <a:chOff x="5602352" y="5232424"/>
              <a:chExt cx="6856613" cy="911106"/>
            </a:xfrm>
          </p:grpSpPr>
          <p:grpSp>
            <p:nvGrpSpPr>
              <p:cNvPr id="58" name="Group 57"/>
              <p:cNvGrpSpPr/>
              <p:nvPr/>
            </p:nvGrpSpPr>
            <p:grpSpPr>
              <a:xfrm>
                <a:off x="5602352" y="5405126"/>
                <a:ext cx="288854" cy="288856"/>
                <a:chOff x="5372581" y="1617831"/>
                <a:chExt cx="498112" cy="498112"/>
              </a:xfrm>
              <a:solidFill>
                <a:schemeClr val="bg1"/>
              </a:solidFill>
            </p:grpSpPr>
            <p:sp>
              <p:nvSpPr>
                <p:cNvPr id="60" name="Oval 59"/>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61"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59" name="TextBox 58"/>
              <p:cNvSpPr txBox="1"/>
              <p:nvPr/>
            </p:nvSpPr>
            <p:spPr>
              <a:xfrm>
                <a:off x="5880744" y="5232424"/>
                <a:ext cx="6578221" cy="911106"/>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work: improve ease of configuration and setup, including policy setting and key encryption management</a:t>
                </a:r>
              </a:p>
            </p:txBody>
          </p:sp>
        </p:grpSp>
        <p:grpSp>
          <p:nvGrpSpPr>
            <p:cNvPr id="62" name="Group 61"/>
            <p:cNvGrpSpPr/>
            <p:nvPr/>
          </p:nvGrpSpPr>
          <p:grpSpPr>
            <a:xfrm>
              <a:off x="1871465" y="2853198"/>
              <a:ext cx="6856613" cy="923362"/>
              <a:chOff x="5602352" y="2539658"/>
              <a:chExt cx="6856613" cy="923362"/>
            </a:xfrm>
          </p:grpSpPr>
          <p:grpSp>
            <p:nvGrpSpPr>
              <p:cNvPr id="63" name="Group 62"/>
              <p:cNvGrpSpPr/>
              <p:nvPr/>
            </p:nvGrpSpPr>
            <p:grpSpPr>
              <a:xfrm>
                <a:off x="5602352" y="2724511"/>
                <a:ext cx="288854" cy="288856"/>
                <a:chOff x="5372581" y="1617831"/>
                <a:chExt cx="498112" cy="498112"/>
              </a:xfrm>
              <a:solidFill>
                <a:schemeClr val="bg1"/>
              </a:solidFill>
            </p:grpSpPr>
            <p:sp>
              <p:nvSpPr>
                <p:cNvPr id="65" name="Oval 6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6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64" name="TextBox 63"/>
              <p:cNvSpPr txBox="1"/>
              <p:nvPr/>
            </p:nvSpPr>
            <p:spPr>
              <a:xfrm>
                <a:off x="5880744" y="2539658"/>
                <a:ext cx="6578221" cy="923362"/>
              </a:xfrm>
              <a:prstGeom prst="rect">
                <a:avLst/>
              </a:prstGeom>
              <a:noFill/>
            </p:spPr>
            <p:txBody>
              <a:bodyPr wrap="square" lIns="179259" tIns="143407" rIns="179259" bIns="143407" rtlCol="0">
                <a:spAutoFit/>
              </a:bodyPr>
              <a:lstStyle/>
              <a:p>
                <a:pPr defTabSz="914192">
                  <a:defRPr/>
                </a:pPr>
                <a:r>
                  <a:rPr lang="en-US" sz="1961" dirty="0">
                    <a:solidFill>
                      <a:srgbClr val="FFFFFF"/>
                    </a:solidFill>
                    <a:latin typeface="Segoe UI Semilight"/>
                  </a:rPr>
                  <a:t>Make it flexible: allow broader sharing even with persistent protection</a:t>
                </a:r>
              </a:p>
            </p:txBody>
          </p:sp>
        </p:grpSp>
        <p:grpSp>
          <p:nvGrpSpPr>
            <p:cNvPr id="67" name="Group 66"/>
            <p:cNvGrpSpPr/>
            <p:nvPr/>
          </p:nvGrpSpPr>
          <p:grpSpPr>
            <a:xfrm>
              <a:off x="1871465" y="3648194"/>
              <a:ext cx="6856613" cy="923362"/>
              <a:chOff x="5602352" y="3334654"/>
              <a:chExt cx="6856613" cy="923362"/>
            </a:xfrm>
          </p:grpSpPr>
          <p:grpSp>
            <p:nvGrpSpPr>
              <p:cNvPr id="68" name="Group 67"/>
              <p:cNvGrpSpPr/>
              <p:nvPr/>
            </p:nvGrpSpPr>
            <p:grpSpPr>
              <a:xfrm>
                <a:off x="5602352" y="3510768"/>
                <a:ext cx="288854" cy="288856"/>
                <a:chOff x="5372581" y="1617831"/>
                <a:chExt cx="498112" cy="498112"/>
              </a:xfrm>
              <a:solidFill>
                <a:schemeClr val="bg1"/>
              </a:solidFill>
            </p:grpSpPr>
            <p:sp>
              <p:nvSpPr>
                <p:cNvPr id="70" name="Oval 69"/>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71"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69" name="TextBox 68"/>
              <p:cNvSpPr txBox="1"/>
              <p:nvPr/>
            </p:nvSpPr>
            <p:spPr>
              <a:xfrm>
                <a:off x="5880744" y="3334654"/>
                <a:ext cx="6578221" cy="923362"/>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universal: Protect sharing with anyone, including a consistent experience for B2B and B2C</a:t>
                </a:r>
              </a:p>
            </p:txBody>
          </p:sp>
        </p:grpSp>
        <p:grpSp>
          <p:nvGrpSpPr>
            <p:cNvPr id="72" name="Group 71"/>
            <p:cNvGrpSpPr/>
            <p:nvPr/>
          </p:nvGrpSpPr>
          <p:grpSpPr>
            <a:xfrm>
              <a:off x="1871465" y="4443190"/>
              <a:ext cx="6856613" cy="1237310"/>
              <a:chOff x="5602352" y="4129650"/>
              <a:chExt cx="6856613" cy="1237310"/>
            </a:xfrm>
          </p:grpSpPr>
          <p:grpSp>
            <p:nvGrpSpPr>
              <p:cNvPr id="73" name="Group 72"/>
              <p:cNvGrpSpPr/>
              <p:nvPr/>
            </p:nvGrpSpPr>
            <p:grpSpPr>
              <a:xfrm>
                <a:off x="5602352" y="4302354"/>
                <a:ext cx="288854" cy="288856"/>
                <a:chOff x="5372581" y="1617831"/>
                <a:chExt cx="498112" cy="498112"/>
              </a:xfrm>
              <a:solidFill>
                <a:schemeClr val="bg1"/>
              </a:solidFill>
            </p:grpSpPr>
            <p:sp>
              <p:nvSpPr>
                <p:cNvPr id="75" name="Oval 74"/>
                <p:cNvSpPr/>
                <p:nvPr/>
              </p:nvSpPr>
              <p:spPr bwMode="auto">
                <a:xfrm>
                  <a:off x="5372581" y="1617831"/>
                  <a:ext cx="498112" cy="498112"/>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94" rIns="0" bIns="45694" numCol="1" rtlCol="0" anchor="ctr" anchorCtr="0" compatLnSpc="1">
                  <a:prstTxWarp prst="textNoShape">
                    <a:avLst/>
                  </a:prstTxWarp>
                </a:bodyPr>
                <a:lstStyle/>
                <a:p>
                  <a:pPr algn="ctr" defTabSz="913400" fontAlgn="base">
                    <a:spcBef>
                      <a:spcPct val="0"/>
                    </a:spcBef>
                    <a:spcAft>
                      <a:spcPct val="0"/>
                    </a:spcAft>
                    <a:defRPr/>
                  </a:pPr>
                  <a:endParaRPr lang="en-US" sz="1961" kern="0">
                    <a:gradFill>
                      <a:gsLst>
                        <a:gs pos="0">
                          <a:srgbClr val="FFFFFF"/>
                        </a:gs>
                        <a:gs pos="100000">
                          <a:srgbClr val="FFFFFF"/>
                        </a:gs>
                      </a:gsLst>
                      <a:lin ang="5400000" scaled="0"/>
                    </a:gradFill>
                    <a:latin typeface="Segoe UI"/>
                  </a:endParaRPr>
                </a:p>
              </p:txBody>
            </p:sp>
            <p:sp>
              <p:nvSpPr>
                <p:cNvPr id="76" name="Isosceles Triangle 42"/>
                <p:cNvSpPr/>
                <p:nvPr/>
              </p:nvSpPr>
              <p:spPr bwMode="auto">
                <a:xfrm rot="5400000">
                  <a:off x="5559440" y="1802229"/>
                  <a:ext cx="181888" cy="130330"/>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43346" rIns="179183" bIns="143346" numCol="1" spcCol="0" rtlCol="0" fromWordArt="0" anchor="t" anchorCtr="0" forceAA="0" compatLnSpc="1">
                  <a:prstTxWarp prst="textNoShape">
                    <a:avLst/>
                  </a:prstTxWarp>
                  <a:noAutofit/>
                </a:bodyPr>
                <a:lstStyle/>
                <a:p>
                  <a:pPr algn="ctr" defTabSz="913400" fontAlgn="base">
                    <a:lnSpc>
                      <a:spcPct val="90000"/>
                    </a:lnSpc>
                    <a:spcBef>
                      <a:spcPct val="0"/>
                    </a:spcBef>
                    <a:spcAft>
                      <a:spcPct val="0"/>
                    </a:spcAft>
                    <a:defRPr/>
                  </a:pPr>
                  <a:endParaRPr lang="en-US" sz="1961" b="1" kern="0">
                    <a:solidFill>
                      <a:srgbClr val="FFFFFF"/>
                    </a:solidFill>
                    <a:latin typeface="Segoe UI Light"/>
                    <a:ea typeface="Segoe UI" pitchFamily="34" charset="0"/>
                    <a:cs typeface="Segoe UI" pitchFamily="34" charset="0"/>
                  </a:endParaRPr>
                </a:p>
              </p:txBody>
            </p:sp>
          </p:grpSp>
          <p:sp>
            <p:nvSpPr>
              <p:cNvPr id="74" name="TextBox 73"/>
              <p:cNvSpPr txBox="1"/>
              <p:nvPr/>
            </p:nvSpPr>
            <p:spPr>
              <a:xfrm>
                <a:off x="5880744" y="4129650"/>
                <a:ext cx="6578221" cy="1237310"/>
              </a:xfrm>
              <a:prstGeom prst="rect">
                <a:avLst/>
              </a:prstGeom>
              <a:noFill/>
            </p:spPr>
            <p:txBody>
              <a:bodyPr wrap="square" lIns="179259" tIns="143407" rIns="179259" bIns="143407" rtlCol="0">
                <a:spAutoFit/>
              </a:bodyPr>
              <a:lstStyle/>
              <a:p>
                <a:pPr defTabSz="914192">
                  <a:defRPr/>
                </a:pPr>
                <a:r>
                  <a:rPr lang="en-US" sz="1961">
                    <a:solidFill>
                      <a:srgbClr val="FFFFFF"/>
                    </a:solidFill>
                    <a:latin typeface="Segoe UI Semilight"/>
                  </a:rPr>
                  <a:t>Make it accessible: streamline the recipient experience to be consistent and available on any device, using a variety of ID</a:t>
                </a:r>
              </a:p>
            </p:txBody>
          </p:sp>
        </p:grpSp>
      </p:grpSp>
      <p:grpSp>
        <p:nvGrpSpPr>
          <p:cNvPr id="22" name="Group 21"/>
          <p:cNvGrpSpPr/>
          <p:nvPr/>
        </p:nvGrpSpPr>
        <p:grpSpPr>
          <a:xfrm>
            <a:off x="6231216" y="1526700"/>
            <a:ext cx="2639389" cy="931172"/>
            <a:chOff x="7554837" y="1605398"/>
            <a:chExt cx="2692695" cy="949978"/>
          </a:xfrm>
          <a:solidFill>
            <a:srgbClr val="00B050">
              <a:alpha val="17000"/>
            </a:srgbClr>
          </a:solidFill>
        </p:grpSpPr>
        <p:sp>
          <p:nvSpPr>
            <p:cNvPr id="90" name="Right Triangle 89"/>
            <p:cNvSpPr/>
            <p:nvPr/>
          </p:nvSpPr>
          <p:spPr bwMode="auto">
            <a:xfrm rot="10800000" flipH="1">
              <a:off x="7554837" y="2158431"/>
              <a:ext cx="396945" cy="396945"/>
            </a:xfrm>
            <a:prstGeom prst="r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a:gradFill>
                  <a:gsLst>
                    <a:gs pos="0">
                      <a:srgbClr val="FFFFFF"/>
                    </a:gs>
                    <a:gs pos="100000">
                      <a:srgbClr val="FFFFFF"/>
                    </a:gs>
                  </a:gsLst>
                  <a:lin ang="5400000" scaled="0"/>
                </a:gradFill>
                <a:latin typeface="Segoe UI Semilight"/>
              </a:endParaRPr>
            </a:p>
          </p:txBody>
        </p:sp>
        <p:sp>
          <p:nvSpPr>
            <p:cNvPr id="39" name="Text Placeholder 1"/>
            <p:cNvSpPr txBox="1">
              <a:spLocks/>
            </p:cNvSpPr>
            <p:nvPr/>
          </p:nvSpPr>
          <p:spPr>
            <a:xfrm>
              <a:off x="7569313" y="1605398"/>
              <a:ext cx="2678219" cy="568924"/>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Flexible policies</a:t>
              </a:r>
            </a:p>
          </p:txBody>
        </p:sp>
      </p:grpSp>
      <p:grpSp>
        <p:nvGrpSpPr>
          <p:cNvPr id="49" name="Group 48"/>
          <p:cNvGrpSpPr/>
          <p:nvPr/>
        </p:nvGrpSpPr>
        <p:grpSpPr>
          <a:xfrm>
            <a:off x="8112673" y="2565859"/>
            <a:ext cx="2821811" cy="796564"/>
            <a:chOff x="8076485" y="3427453"/>
            <a:chExt cx="2878801" cy="812653"/>
          </a:xfrm>
          <a:solidFill>
            <a:srgbClr val="00B050">
              <a:alpha val="17000"/>
            </a:srgbClr>
          </a:solidFill>
        </p:grpSpPr>
        <p:sp>
          <p:nvSpPr>
            <p:cNvPr id="94" name="Right Triangle 93"/>
            <p:cNvSpPr/>
            <p:nvPr/>
          </p:nvSpPr>
          <p:spPr bwMode="auto">
            <a:xfrm rot="16200000">
              <a:off x="8076485" y="3599909"/>
              <a:ext cx="396945" cy="396945"/>
            </a:xfrm>
            <a:prstGeom prst="rtTriangle">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96" name="Text Placeholder 1"/>
            <p:cNvSpPr txBox="1">
              <a:spLocks/>
            </p:cNvSpPr>
            <p:nvPr/>
          </p:nvSpPr>
          <p:spPr>
            <a:xfrm>
              <a:off x="8457828" y="3427453"/>
              <a:ext cx="2497458" cy="812653"/>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000" dirty="0">
                  <a:solidFill>
                    <a:srgbClr val="FFFFFF"/>
                  </a:solidFill>
                  <a:latin typeface="Segoe UI Semilight"/>
                </a:rPr>
                <a:t>Consistent workflow</a:t>
              </a:r>
            </a:p>
          </p:txBody>
        </p:sp>
      </p:grpSp>
      <p:grpSp>
        <p:nvGrpSpPr>
          <p:cNvPr id="13" name="Group 12"/>
          <p:cNvGrpSpPr/>
          <p:nvPr/>
        </p:nvGrpSpPr>
        <p:grpSpPr>
          <a:xfrm>
            <a:off x="8482353" y="4736474"/>
            <a:ext cx="2788597" cy="934313"/>
            <a:chOff x="6904037" y="6161226"/>
            <a:chExt cx="2844917" cy="953183"/>
          </a:xfrm>
          <a:solidFill>
            <a:srgbClr val="00B050">
              <a:alpha val="17000"/>
            </a:srgbClr>
          </a:solidFill>
        </p:grpSpPr>
        <p:sp>
          <p:nvSpPr>
            <p:cNvPr id="99" name="Right Triangle 98"/>
            <p:cNvSpPr/>
            <p:nvPr/>
          </p:nvSpPr>
          <p:spPr bwMode="auto">
            <a:xfrm rot="5400000" flipV="1">
              <a:off x="6904037" y="6303677"/>
              <a:ext cx="396945" cy="396945"/>
            </a:xfrm>
            <a:prstGeom prst="rtTriangle">
              <a:avLst/>
            </a:prstGeom>
            <a:grp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38" name="Text Placeholder 1"/>
            <p:cNvSpPr txBox="1">
              <a:spLocks/>
            </p:cNvSpPr>
            <p:nvPr/>
          </p:nvSpPr>
          <p:spPr>
            <a:xfrm>
              <a:off x="7289288" y="6161226"/>
              <a:ext cx="2459666" cy="953183"/>
            </a:xfrm>
            <a:prstGeom prst="rect">
              <a:avLst/>
            </a:prstGeom>
            <a:grp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400" dirty="0">
                  <a:solidFill>
                    <a:srgbClr val="FFFFFF"/>
                  </a:solidFill>
                  <a:latin typeface="Segoe UI Semilight"/>
                </a:rPr>
                <a:t>Easy to configure</a:t>
              </a:r>
            </a:p>
          </p:txBody>
        </p:sp>
      </p:grpSp>
      <p:grpSp>
        <p:nvGrpSpPr>
          <p:cNvPr id="23" name="Group 22"/>
          <p:cNvGrpSpPr/>
          <p:nvPr/>
        </p:nvGrpSpPr>
        <p:grpSpPr>
          <a:xfrm>
            <a:off x="1674708" y="1592703"/>
            <a:ext cx="3001952" cy="1263844"/>
            <a:chOff x="2301995" y="1117300"/>
            <a:chExt cx="2954178" cy="1257310"/>
          </a:xfrm>
          <a:solidFill>
            <a:schemeClr val="tx1"/>
          </a:solidFill>
        </p:grpSpPr>
        <p:sp>
          <p:nvSpPr>
            <p:cNvPr id="111" name="Right Triangle 110"/>
            <p:cNvSpPr/>
            <p:nvPr/>
          </p:nvSpPr>
          <p:spPr bwMode="auto">
            <a:xfrm>
              <a:off x="4859228" y="1952632"/>
              <a:ext cx="396945" cy="396945"/>
            </a:xfrm>
            <a:prstGeom prst="rtTriangle">
              <a:avLst/>
            </a:prstGeom>
            <a:solidFill>
              <a:srgbClr val="00B050">
                <a:alpha val="13000"/>
              </a:srgbClr>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40" name="Text Placeholder 1"/>
            <p:cNvSpPr txBox="1">
              <a:spLocks/>
            </p:cNvSpPr>
            <p:nvPr/>
          </p:nvSpPr>
          <p:spPr>
            <a:xfrm>
              <a:off x="2301995" y="1117300"/>
              <a:ext cx="2572162" cy="1257310"/>
            </a:xfrm>
            <a:prstGeom prst="rect">
              <a:avLst/>
            </a:prstGeom>
            <a:solidFill>
              <a:srgbClr val="00B050">
                <a:alpha val="13000"/>
              </a:srgbClr>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300" dirty="0">
                  <a:solidFill>
                    <a:srgbClr val="FFFFFF"/>
                  </a:solidFill>
                  <a:latin typeface="Segoe UI Semilight"/>
                </a:rPr>
                <a:t>Compatibility across devices, apps, platforms</a:t>
              </a:r>
            </a:p>
          </p:txBody>
        </p:sp>
      </p:grpSp>
      <p:sp>
        <p:nvSpPr>
          <p:cNvPr id="119" name="Title 2"/>
          <p:cNvSpPr>
            <a:spLocks noGrp="1"/>
          </p:cNvSpPr>
          <p:nvPr>
            <p:ph type="title" idx="4294967295"/>
          </p:nvPr>
        </p:nvSpPr>
        <p:spPr>
          <a:xfrm>
            <a:off x="536575" y="287338"/>
            <a:ext cx="11655425" cy="898525"/>
          </a:xfrm>
        </p:spPr>
        <p:txBody>
          <a:bodyPr/>
          <a:lstStyle/>
          <a:p>
            <a:r>
              <a:rPr lang="en-US" dirty="0"/>
              <a:t>Office Message Encryption</a:t>
            </a:r>
          </a:p>
        </p:txBody>
      </p:sp>
      <p:sp>
        <p:nvSpPr>
          <p:cNvPr id="79" name="Rectangle 78"/>
          <p:cNvSpPr/>
          <p:nvPr/>
        </p:nvSpPr>
        <p:spPr>
          <a:xfrm>
            <a:off x="6116186" y="3683886"/>
            <a:ext cx="1873656" cy="2088736"/>
          </a:xfrm>
          <a:prstGeom prst="rect">
            <a:avLst/>
          </a:prstGeom>
        </p:spPr>
        <p:txBody>
          <a:bodyPr wrap="square">
            <a:spAutoFit/>
          </a:bodyPr>
          <a:lstStyle/>
          <a:p>
            <a:pPr defTabSz="914192">
              <a:lnSpc>
                <a:spcPct val="90000"/>
              </a:lnSpc>
              <a:spcBef>
                <a:spcPct val="20000"/>
              </a:spcBef>
              <a:buSzPct val="90000"/>
              <a:defRPr/>
            </a:pPr>
            <a:r>
              <a:rPr lang="en-US" sz="2400" b="1" dirty="0">
                <a:solidFill>
                  <a:srgbClr val="353535"/>
                </a:solidFill>
                <a:latin typeface="Segoe UI Light"/>
              </a:rPr>
              <a:t>Office </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Message</a:t>
            </a:r>
          </a:p>
          <a:p>
            <a:pPr defTabSz="914192">
              <a:lnSpc>
                <a:spcPct val="90000"/>
              </a:lnSpc>
              <a:spcBef>
                <a:spcPct val="20000"/>
              </a:spcBef>
              <a:buSzPct val="90000"/>
              <a:defRPr/>
            </a:pPr>
            <a:endParaRPr lang="en-US" sz="2400" b="1" dirty="0">
              <a:solidFill>
                <a:srgbClr val="353535"/>
              </a:solidFill>
              <a:latin typeface="Segoe UI Light"/>
            </a:endParaRPr>
          </a:p>
          <a:p>
            <a:pPr defTabSz="914192">
              <a:lnSpc>
                <a:spcPct val="90000"/>
              </a:lnSpc>
              <a:spcBef>
                <a:spcPct val="20000"/>
              </a:spcBef>
              <a:buSzPct val="90000"/>
              <a:defRPr/>
            </a:pPr>
            <a:r>
              <a:rPr lang="en-US" sz="2400" b="1" dirty="0">
                <a:solidFill>
                  <a:srgbClr val="353535"/>
                </a:solidFill>
                <a:latin typeface="Segoe UI Light"/>
              </a:rPr>
              <a:t>Encryption</a:t>
            </a:r>
          </a:p>
        </p:txBody>
      </p:sp>
      <p:grpSp>
        <p:nvGrpSpPr>
          <p:cNvPr id="80" name="Group 79"/>
          <p:cNvGrpSpPr/>
          <p:nvPr/>
        </p:nvGrpSpPr>
        <p:grpSpPr>
          <a:xfrm>
            <a:off x="4246627" y="3410863"/>
            <a:ext cx="1815938" cy="2404132"/>
            <a:chOff x="5326064" y="2597151"/>
            <a:chExt cx="1852613" cy="2452688"/>
          </a:xfrm>
        </p:grpSpPr>
        <p:grpSp>
          <p:nvGrpSpPr>
            <p:cNvPr id="81" name="Group 80"/>
            <p:cNvGrpSpPr>
              <a:grpSpLocks noChangeAspect="1"/>
            </p:cNvGrpSpPr>
            <p:nvPr/>
          </p:nvGrpSpPr>
          <p:grpSpPr bwMode="auto">
            <a:xfrm>
              <a:off x="5402264" y="2636839"/>
              <a:ext cx="1776413" cy="2413000"/>
              <a:chOff x="3403" y="1661"/>
              <a:chExt cx="1119" cy="1520"/>
            </a:xfrm>
          </p:grpSpPr>
          <p:sp>
            <p:nvSpPr>
              <p:cNvPr id="108" name="Rectangle 6"/>
              <p:cNvSpPr>
                <a:spLocks noChangeArrowheads="1"/>
              </p:cNvSpPr>
              <p:nvPr/>
            </p:nvSpPr>
            <p:spPr bwMode="auto">
              <a:xfrm>
                <a:off x="3751" y="2748"/>
                <a:ext cx="685" cy="433"/>
              </a:xfrm>
              <a:prstGeom prst="rect">
                <a:avLst/>
              </a:prstGeom>
              <a:solidFill>
                <a:srgbClr val="409A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9" name="Rectangle 7"/>
              <p:cNvSpPr>
                <a:spLocks noChangeArrowheads="1"/>
              </p:cNvSpPr>
              <p:nvPr/>
            </p:nvSpPr>
            <p:spPr bwMode="auto">
              <a:xfrm>
                <a:off x="3792" y="2792"/>
                <a:ext cx="601" cy="345"/>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2" name="Rectangle 8"/>
              <p:cNvSpPr>
                <a:spLocks noChangeArrowheads="1"/>
              </p:cNvSpPr>
              <p:nvPr/>
            </p:nvSpPr>
            <p:spPr bwMode="auto">
              <a:xfrm>
                <a:off x="3573" y="2799"/>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3" name="Rectangle 9"/>
              <p:cNvSpPr>
                <a:spLocks noChangeArrowheads="1"/>
              </p:cNvSpPr>
              <p:nvPr/>
            </p:nvSpPr>
            <p:spPr bwMode="auto">
              <a:xfrm>
                <a:off x="3561" y="2787"/>
                <a:ext cx="187" cy="185"/>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4" name="Freeform 10"/>
              <p:cNvSpPr>
                <a:spLocks noEditPoints="1"/>
              </p:cNvSpPr>
              <p:nvPr/>
            </p:nvSpPr>
            <p:spPr bwMode="auto">
              <a:xfrm>
                <a:off x="3558" y="2784"/>
                <a:ext cx="193" cy="191"/>
              </a:xfrm>
              <a:custGeom>
                <a:avLst/>
                <a:gdLst>
                  <a:gd name="T0" fmla="*/ 188 w 193"/>
                  <a:gd name="T1" fmla="*/ 185 h 191"/>
                  <a:gd name="T2" fmla="*/ 5 w 193"/>
                  <a:gd name="T3" fmla="*/ 185 h 191"/>
                  <a:gd name="T4" fmla="*/ 5 w 193"/>
                  <a:gd name="T5" fmla="*/ 5 h 191"/>
                  <a:gd name="T6" fmla="*/ 188 w 193"/>
                  <a:gd name="T7" fmla="*/ 5 h 191"/>
                  <a:gd name="T8" fmla="*/ 188 w 193"/>
                  <a:gd name="T9" fmla="*/ 185 h 191"/>
                  <a:gd name="T10" fmla="*/ 193 w 193"/>
                  <a:gd name="T11" fmla="*/ 0 h 191"/>
                  <a:gd name="T12" fmla="*/ 188 w 193"/>
                  <a:gd name="T13" fmla="*/ 0 h 191"/>
                  <a:gd name="T14" fmla="*/ 5 w 193"/>
                  <a:gd name="T15" fmla="*/ 0 h 191"/>
                  <a:gd name="T16" fmla="*/ 0 w 193"/>
                  <a:gd name="T17" fmla="*/ 0 h 191"/>
                  <a:gd name="T18" fmla="*/ 0 w 193"/>
                  <a:gd name="T19" fmla="*/ 5 h 191"/>
                  <a:gd name="T20" fmla="*/ 0 w 193"/>
                  <a:gd name="T21" fmla="*/ 185 h 191"/>
                  <a:gd name="T22" fmla="*/ 0 w 193"/>
                  <a:gd name="T23" fmla="*/ 191 h 191"/>
                  <a:gd name="T24" fmla="*/ 5 w 193"/>
                  <a:gd name="T25" fmla="*/ 191 h 191"/>
                  <a:gd name="T26" fmla="*/ 188 w 193"/>
                  <a:gd name="T27" fmla="*/ 191 h 191"/>
                  <a:gd name="T28" fmla="*/ 193 w 193"/>
                  <a:gd name="T29" fmla="*/ 191 h 191"/>
                  <a:gd name="T30" fmla="*/ 193 w 193"/>
                  <a:gd name="T31" fmla="*/ 185 h 191"/>
                  <a:gd name="T32" fmla="*/ 193 w 193"/>
                  <a:gd name="T33" fmla="*/ 5 h 191"/>
                  <a:gd name="T34" fmla="*/ 193 w 19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1">
                    <a:moveTo>
                      <a:pt x="188" y="185"/>
                    </a:moveTo>
                    <a:lnTo>
                      <a:pt x="5" y="185"/>
                    </a:lnTo>
                    <a:lnTo>
                      <a:pt x="5" y="5"/>
                    </a:lnTo>
                    <a:lnTo>
                      <a:pt x="188" y="5"/>
                    </a:lnTo>
                    <a:lnTo>
                      <a:pt x="188" y="185"/>
                    </a:lnTo>
                    <a:close/>
                    <a:moveTo>
                      <a:pt x="193" y="0"/>
                    </a:moveTo>
                    <a:lnTo>
                      <a:pt x="188" y="0"/>
                    </a:lnTo>
                    <a:lnTo>
                      <a:pt x="5" y="0"/>
                    </a:lnTo>
                    <a:lnTo>
                      <a:pt x="0" y="0"/>
                    </a:lnTo>
                    <a:lnTo>
                      <a:pt x="0" y="5"/>
                    </a:lnTo>
                    <a:lnTo>
                      <a:pt x="0" y="185"/>
                    </a:lnTo>
                    <a:lnTo>
                      <a:pt x="0" y="191"/>
                    </a:lnTo>
                    <a:lnTo>
                      <a:pt x="5" y="191"/>
                    </a:lnTo>
                    <a:lnTo>
                      <a:pt x="188" y="191"/>
                    </a:lnTo>
                    <a:lnTo>
                      <a:pt x="193" y="191"/>
                    </a:lnTo>
                    <a:lnTo>
                      <a:pt x="193" y="185"/>
                    </a:lnTo>
                    <a:lnTo>
                      <a:pt x="193" y="5"/>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5" name="Freeform 11"/>
              <p:cNvSpPr>
                <a:spLocks/>
              </p:cNvSpPr>
              <p:nvPr/>
            </p:nvSpPr>
            <p:spPr bwMode="auto">
              <a:xfrm>
                <a:off x="3417" y="2913"/>
                <a:ext cx="133" cy="268"/>
              </a:xfrm>
              <a:custGeom>
                <a:avLst/>
                <a:gdLst>
                  <a:gd name="T0" fmla="*/ 5 w 137"/>
                  <a:gd name="T1" fmla="*/ 0 h 277"/>
                  <a:gd name="T2" fmla="*/ 0 w 137"/>
                  <a:gd name="T3" fmla="*/ 6 h 277"/>
                  <a:gd name="T4" fmla="*/ 0 w 137"/>
                  <a:gd name="T5" fmla="*/ 272 h 277"/>
                  <a:gd name="T6" fmla="*/ 5 w 137"/>
                  <a:gd name="T7" fmla="*/ 277 h 277"/>
                  <a:gd name="T8" fmla="*/ 132 w 137"/>
                  <a:gd name="T9" fmla="*/ 277 h 277"/>
                  <a:gd name="T10" fmla="*/ 137 w 137"/>
                  <a:gd name="T11" fmla="*/ 272 h 277"/>
                  <a:gd name="T12" fmla="*/ 137 w 137"/>
                  <a:gd name="T13" fmla="*/ 6 h 277"/>
                  <a:gd name="T14" fmla="*/ 132 w 137"/>
                  <a:gd name="T15" fmla="*/ 0 h 277"/>
                  <a:gd name="T16" fmla="*/ 16 w 137"/>
                  <a:gd name="T17" fmla="*/ 0 h 277"/>
                  <a:gd name="T18" fmla="*/ 5 w 137"/>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77">
                    <a:moveTo>
                      <a:pt x="5" y="0"/>
                    </a:moveTo>
                    <a:cubicBezTo>
                      <a:pt x="5" y="0"/>
                      <a:pt x="0" y="0"/>
                      <a:pt x="0" y="6"/>
                    </a:cubicBezTo>
                    <a:cubicBezTo>
                      <a:pt x="0" y="272"/>
                      <a:pt x="0" y="272"/>
                      <a:pt x="0" y="272"/>
                    </a:cubicBezTo>
                    <a:cubicBezTo>
                      <a:pt x="0" y="272"/>
                      <a:pt x="0" y="277"/>
                      <a:pt x="5" y="277"/>
                    </a:cubicBezTo>
                    <a:cubicBezTo>
                      <a:pt x="132" y="277"/>
                      <a:pt x="132" y="277"/>
                      <a:pt x="132" y="277"/>
                    </a:cubicBezTo>
                    <a:cubicBezTo>
                      <a:pt x="132" y="277"/>
                      <a:pt x="137" y="277"/>
                      <a:pt x="137" y="272"/>
                    </a:cubicBezTo>
                    <a:cubicBezTo>
                      <a:pt x="137" y="6"/>
                      <a:pt x="137" y="6"/>
                      <a:pt x="137" y="6"/>
                    </a:cubicBezTo>
                    <a:cubicBezTo>
                      <a:pt x="137" y="6"/>
                      <a:pt x="137" y="0"/>
                      <a:pt x="132" y="0"/>
                    </a:cubicBezTo>
                    <a:cubicBezTo>
                      <a:pt x="16" y="0"/>
                      <a:pt x="16" y="0"/>
                      <a:pt x="16" y="0"/>
                    </a:cubicBezTo>
                    <a:lnTo>
                      <a:pt x="5"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6" name="Rectangle 12"/>
              <p:cNvSpPr>
                <a:spLocks noChangeArrowheads="1"/>
              </p:cNvSpPr>
              <p:nvPr/>
            </p:nvSpPr>
            <p:spPr bwMode="auto">
              <a:xfrm>
                <a:off x="3430" y="2972"/>
                <a:ext cx="107" cy="16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7" name="Freeform 13"/>
              <p:cNvSpPr>
                <a:spLocks/>
              </p:cNvSpPr>
              <p:nvPr/>
            </p:nvSpPr>
            <p:spPr bwMode="auto">
              <a:xfrm>
                <a:off x="3403" y="1661"/>
                <a:ext cx="638" cy="504"/>
              </a:xfrm>
              <a:custGeom>
                <a:avLst/>
                <a:gdLst>
                  <a:gd name="T0" fmla="*/ 638 w 638"/>
                  <a:gd name="T1" fmla="*/ 400 h 504"/>
                  <a:gd name="T2" fmla="*/ 638 w 638"/>
                  <a:gd name="T3" fmla="*/ 0 h 504"/>
                  <a:gd name="T4" fmla="*/ 0 w 638"/>
                  <a:gd name="T5" fmla="*/ 0 h 504"/>
                  <a:gd name="T6" fmla="*/ 0 w 638"/>
                  <a:gd name="T7" fmla="*/ 400 h 504"/>
                  <a:gd name="T8" fmla="*/ 301 w 638"/>
                  <a:gd name="T9" fmla="*/ 423 h 504"/>
                  <a:gd name="T10" fmla="*/ 291 w 638"/>
                  <a:gd name="T11" fmla="*/ 492 h 504"/>
                  <a:gd name="T12" fmla="*/ 214 w 638"/>
                  <a:gd name="T13" fmla="*/ 492 h 504"/>
                  <a:gd name="T14" fmla="*/ 214 w 638"/>
                  <a:gd name="T15" fmla="*/ 504 h 504"/>
                  <a:gd name="T16" fmla="*/ 428 w 638"/>
                  <a:gd name="T17" fmla="*/ 504 h 504"/>
                  <a:gd name="T18" fmla="*/ 428 w 638"/>
                  <a:gd name="T19" fmla="*/ 492 h 504"/>
                  <a:gd name="T20" fmla="*/ 348 w 638"/>
                  <a:gd name="T21" fmla="*/ 492 h 504"/>
                  <a:gd name="T22" fmla="*/ 337 w 638"/>
                  <a:gd name="T23" fmla="*/ 423 h 504"/>
                  <a:gd name="T24" fmla="*/ 638 w 638"/>
                  <a:gd name="T25" fmla="*/ 40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8" h="504">
                    <a:moveTo>
                      <a:pt x="638" y="400"/>
                    </a:moveTo>
                    <a:lnTo>
                      <a:pt x="638" y="0"/>
                    </a:lnTo>
                    <a:lnTo>
                      <a:pt x="0" y="0"/>
                    </a:lnTo>
                    <a:lnTo>
                      <a:pt x="0" y="400"/>
                    </a:lnTo>
                    <a:lnTo>
                      <a:pt x="301" y="423"/>
                    </a:lnTo>
                    <a:lnTo>
                      <a:pt x="291" y="492"/>
                    </a:lnTo>
                    <a:lnTo>
                      <a:pt x="214" y="492"/>
                    </a:lnTo>
                    <a:lnTo>
                      <a:pt x="214" y="504"/>
                    </a:lnTo>
                    <a:lnTo>
                      <a:pt x="428" y="504"/>
                    </a:lnTo>
                    <a:lnTo>
                      <a:pt x="428" y="492"/>
                    </a:lnTo>
                    <a:lnTo>
                      <a:pt x="348" y="492"/>
                    </a:lnTo>
                    <a:lnTo>
                      <a:pt x="337" y="423"/>
                    </a:lnTo>
                    <a:lnTo>
                      <a:pt x="638" y="40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18" name="Rectangle 14"/>
              <p:cNvSpPr>
                <a:spLocks noChangeArrowheads="1"/>
              </p:cNvSpPr>
              <p:nvPr/>
            </p:nvSpPr>
            <p:spPr bwMode="auto">
              <a:xfrm>
                <a:off x="3445" y="1700"/>
                <a:ext cx="557" cy="321"/>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0" name="Freeform 17"/>
              <p:cNvSpPr>
                <a:spLocks noEditPoints="1"/>
              </p:cNvSpPr>
              <p:nvPr/>
            </p:nvSpPr>
            <p:spPr bwMode="auto">
              <a:xfrm>
                <a:off x="3453" y="2102"/>
                <a:ext cx="192" cy="191"/>
              </a:xfrm>
              <a:custGeom>
                <a:avLst/>
                <a:gdLst>
                  <a:gd name="T0" fmla="*/ 187 w 192"/>
                  <a:gd name="T1" fmla="*/ 186 h 191"/>
                  <a:gd name="T2" fmla="*/ 5 w 192"/>
                  <a:gd name="T3" fmla="*/ 186 h 191"/>
                  <a:gd name="T4" fmla="*/ 5 w 192"/>
                  <a:gd name="T5" fmla="*/ 5 h 191"/>
                  <a:gd name="T6" fmla="*/ 187 w 192"/>
                  <a:gd name="T7" fmla="*/ 5 h 191"/>
                  <a:gd name="T8" fmla="*/ 187 w 192"/>
                  <a:gd name="T9" fmla="*/ 186 h 191"/>
                  <a:gd name="T10" fmla="*/ 192 w 192"/>
                  <a:gd name="T11" fmla="*/ 0 h 191"/>
                  <a:gd name="T12" fmla="*/ 187 w 192"/>
                  <a:gd name="T13" fmla="*/ 0 h 191"/>
                  <a:gd name="T14" fmla="*/ 5 w 192"/>
                  <a:gd name="T15" fmla="*/ 0 h 191"/>
                  <a:gd name="T16" fmla="*/ 0 w 192"/>
                  <a:gd name="T17" fmla="*/ 0 h 191"/>
                  <a:gd name="T18" fmla="*/ 0 w 192"/>
                  <a:gd name="T19" fmla="*/ 5 h 191"/>
                  <a:gd name="T20" fmla="*/ 0 w 192"/>
                  <a:gd name="T21" fmla="*/ 186 h 191"/>
                  <a:gd name="T22" fmla="*/ 0 w 192"/>
                  <a:gd name="T23" fmla="*/ 191 h 191"/>
                  <a:gd name="T24" fmla="*/ 5 w 192"/>
                  <a:gd name="T25" fmla="*/ 191 h 191"/>
                  <a:gd name="T26" fmla="*/ 187 w 192"/>
                  <a:gd name="T27" fmla="*/ 191 h 191"/>
                  <a:gd name="T28" fmla="*/ 192 w 192"/>
                  <a:gd name="T29" fmla="*/ 191 h 191"/>
                  <a:gd name="T30" fmla="*/ 192 w 192"/>
                  <a:gd name="T31" fmla="*/ 186 h 191"/>
                  <a:gd name="T32" fmla="*/ 192 w 192"/>
                  <a:gd name="T33" fmla="*/ 5 h 191"/>
                  <a:gd name="T34" fmla="*/ 192 w 192"/>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1">
                    <a:moveTo>
                      <a:pt x="187" y="186"/>
                    </a:moveTo>
                    <a:lnTo>
                      <a:pt x="5" y="186"/>
                    </a:lnTo>
                    <a:lnTo>
                      <a:pt x="5" y="5"/>
                    </a:lnTo>
                    <a:lnTo>
                      <a:pt x="187" y="5"/>
                    </a:lnTo>
                    <a:lnTo>
                      <a:pt x="187" y="186"/>
                    </a:lnTo>
                    <a:close/>
                    <a:moveTo>
                      <a:pt x="192" y="0"/>
                    </a:moveTo>
                    <a:lnTo>
                      <a:pt x="187" y="0"/>
                    </a:lnTo>
                    <a:lnTo>
                      <a:pt x="5" y="0"/>
                    </a:lnTo>
                    <a:lnTo>
                      <a:pt x="0" y="0"/>
                    </a:lnTo>
                    <a:lnTo>
                      <a:pt x="0" y="5"/>
                    </a:lnTo>
                    <a:lnTo>
                      <a:pt x="0" y="186"/>
                    </a:lnTo>
                    <a:lnTo>
                      <a:pt x="0" y="191"/>
                    </a:lnTo>
                    <a:lnTo>
                      <a:pt x="5" y="191"/>
                    </a:lnTo>
                    <a:lnTo>
                      <a:pt x="187" y="191"/>
                    </a:lnTo>
                    <a:lnTo>
                      <a:pt x="192" y="191"/>
                    </a:lnTo>
                    <a:lnTo>
                      <a:pt x="192" y="186"/>
                    </a:lnTo>
                    <a:lnTo>
                      <a:pt x="192" y="5"/>
                    </a:lnTo>
                    <a:lnTo>
                      <a:pt x="1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1" name="Freeform 19"/>
              <p:cNvSpPr>
                <a:spLocks/>
              </p:cNvSpPr>
              <p:nvPr/>
            </p:nvSpPr>
            <p:spPr bwMode="auto">
              <a:xfrm>
                <a:off x="3743" y="3031"/>
                <a:ext cx="21" cy="22"/>
              </a:xfrm>
              <a:custGeom>
                <a:avLst/>
                <a:gdLst>
                  <a:gd name="T0" fmla="*/ 13 w 21"/>
                  <a:gd name="T1" fmla="*/ 22 h 22"/>
                  <a:gd name="T2" fmla="*/ 0 w 21"/>
                  <a:gd name="T3" fmla="*/ 5 h 22"/>
                  <a:gd name="T4" fmla="*/ 10 w 21"/>
                  <a:gd name="T5" fmla="*/ 0 h 22"/>
                  <a:gd name="T6" fmla="*/ 21 w 21"/>
                  <a:gd name="T7" fmla="*/ 17 h 22"/>
                  <a:gd name="T8" fmla="*/ 13 w 21"/>
                  <a:gd name="T9" fmla="*/ 22 h 22"/>
                </a:gdLst>
                <a:ahLst/>
                <a:cxnLst>
                  <a:cxn ang="0">
                    <a:pos x="T0" y="T1"/>
                  </a:cxn>
                  <a:cxn ang="0">
                    <a:pos x="T2" y="T3"/>
                  </a:cxn>
                  <a:cxn ang="0">
                    <a:pos x="T4" y="T5"/>
                  </a:cxn>
                  <a:cxn ang="0">
                    <a:pos x="T6" y="T7"/>
                  </a:cxn>
                  <a:cxn ang="0">
                    <a:pos x="T8" y="T9"/>
                  </a:cxn>
                </a:cxnLst>
                <a:rect l="0" t="0" r="r" b="b"/>
                <a:pathLst>
                  <a:path w="21" h="22">
                    <a:moveTo>
                      <a:pt x="13" y="22"/>
                    </a:moveTo>
                    <a:lnTo>
                      <a:pt x="0" y="5"/>
                    </a:lnTo>
                    <a:lnTo>
                      <a:pt x="10" y="0"/>
                    </a:lnTo>
                    <a:lnTo>
                      <a:pt x="21" y="17"/>
                    </a:lnTo>
                    <a:lnTo>
                      <a:pt x="1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2" name="Oval 20"/>
              <p:cNvSpPr>
                <a:spLocks noChangeArrowheads="1"/>
              </p:cNvSpPr>
              <p:nvPr/>
            </p:nvSpPr>
            <p:spPr bwMode="auto">
              <a:xfrm>
                <a:off x="3907" y="2964"/>
                <a:ext cx="19"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3" name="Freeform 21"/>
              <p:cNvSpPr>
                <a:spLocks/>
              </p:cNvSpPr>
              <p:nvPr/>
            </p:nvSpPr>
            <p:spPr bwMode="auto">
              <a:xfrm>
                <a:off x="3907" y="2944"/>
                <a:ext cx="19" cy="20"/>
              </a:xfrm>
              <a:custGeom>
                <a:avLst/>
                <a:gdLst>
                  <a:gd name="T0" fmla="*/ 8 w 19"/>
                  <a:gd name="T1" fmla="*/ 3 h 21"/>
                  <a:gd name="T2" fmla="*/ 19 w 19"/>
                  <a:gd name="T3" fmla="*/ 11 h 21"/>
                  <a:gd name="T4" fmla="*/ 8 w 19"/>
                  <a:gd name="T5" fmla="*/ 21 h 21"/>
                  <a:gd name="T6" fmla="*/ 0 w 19"/>
                  <a:gd name="T7" fmla="*/ 11 h 21"/>
                  <a:gd name="T8" fmla="*/ 8 w 19"/>
                  <a:gd name="T9" fmla="*/ 3 h 21"/>
                </a:gdLst>
                <a:ahLst/>
                <a:cxnLst>
                  <a:cxn ang="0">
                    <a:pos x="T0" y="T1"/>
                  </a:cxn>
                  <a:cxn ang="0">
                    <a:pos x="T2" y="T3"/>
                  </a:cxn>
                  <a:cxn ang="0">
                    <a:pos x="T4" y="T5"/>
                  </a:cxn>
                  <a:cxn ang="0">
                    <a:pos x="T6" y="T7"/>
                  </a:cxn>
                  <a:cxn ang="0">
                    <a:pos x="T8" y="T9"/>
                  </a:cxn>
                </a:cxnLst>
                <a:rect l="0" t="0" r="r" b="b"/>
                <a:pathLst>
                  <a:path w="19" h="21">
                    <a:moveTo>
                      <a:pt x="8" y="3"/>
                    </a:moveTo>
                    <a:cubicBezTo>
                      <a:pt x="13" y="0"/>
                      <a:pt x="19" y="5"/>
                      <a:pt x="19" y="11"/>
                    </a:cubicBezTo>
                    <a:cubicBezTo>
                      <a:pt x="19" y="16"/>
                      <a:pt x="13" y="21"/>
                      <a:pt x="8" y="21"/>
                    </a:cubicBezTo>
                    <a:cubicBezTo>
                      <a:pt x="3" y="21"/>
                      <a:pt x="0" y="16"/>
                      <a:pt x="0" y="11"/>
                    </a:cubicBezTo>
                    <a:cubicBezTo>
                      <a:pt x="0" y="5"/>
                      <a:pt x="3" y="3"/>
                      <a:pt x="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4" name="Freeform 22"/>
              <p:cNvSpPr>
                <a:spLocks/>
              </p:cNvSpPr>
              <p:nvPr/>
            </p:nvSpPr>
            <p:spPr bwMode="auto">
              <a:xfrm>
                <a:off x="3907" y="2927"/>
                <a:ext cx="19" cy="20"/>
              </a:xfrm>
              <a:custGeom>
                <a:avLst/>
                <a:gdLst>
                  <a:gd name="T0" fmla="*/ 8 w 19"/>
                  <a:gd name="T1" fmla="*/ 0 h 21"/>
                  <a:gd name="T2" fmla="*/ 19 w 19"/>
                  <a:gd name="T3" fmla="*/ 10 h 21"/>
                  <a:gd name="T4" fmla="*/ 8 w 19"/>
                  <a:gd name="T5" fmla="*/ 21 h 21"/>
                  <a:gd name="T6" fmla="*/ 0 w 19"/>
                  <a:gd name="T7" fmla="*/ 10 h 21"/>
                  <a:gd name="T8" fmla="*/ 8 w 19"/>
                  <a:gd name="T9" fmla="*/ 0 h 21"/>
                </a:gdLst>
                <a:ahLst/>
                <a:cxnLst>
                  <a:cxn ang="0">
                    <a:pos x="T0" y="T1"/>
                  </a:cxn>
                  <a:cxn ang="0">
                    <a:pos x="T2" y="T3"/>
                  </a:cxn>
                  <a:cxn ang="0">
                    <a:pos x="T4" y="T5"/>
                  </a:cxn>
                  <a:cxn ang="0">
                    <a:pos x="T6" y="T7"/>
                  </a:cxn>
                  <a:cxn ang="0">
                    <a:pos x="T8" y="T9"/>
                  </a:cxn>
                </a:cxnLst>
                <a:rect l="0" t="0" r="r" b="b"/>
                <a:pathLst>
                  <a:path w="19" h="21">
                    <a:moveTo>
                      <a:pt x="8" y="0"/>
                    </a:moveTo>
                    <a:cubicBezTo>
                      <a:pt x="13" y="0"/>
                      <a:pt x="19" y="5"/>
                      <a:pt x="19" y="10"/>
                    </a:cubicBezTo>
                    <a:cubicBezTo>
                      <a:pt x="19" y="15"/>
                      <a:pt x="13" y="18"/>
                      <a:pt x="8" y="21"/>
                    </a:cubicBezTo>
                    <a:cubicBezTo>
                      <a:pt x="3" y="21"/>
                      <a:pt x="0" y="15"/>
                      <a:pt x="0" y="10"/>
                    </a:cubicBezTo>
                    <a:cubicBezTo>
                      <a:pt x="0" y="5"/>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5" name="Freeform 23"/>
              <p:cNvSpPr>
                <a:spLocks/>
              </p:cNvSpPr>
              <p:nvPr/>
            </p:nvSpPr>
            <p:spPr bwMode="auto">
              <a:xfrm>
                <a:off x="3907" y="2908"/>
                <a:ext cx="19" cy="19"/>
              </a:xfrm>
              <a:custGeom>
                <a:avLst/>
                <a:gdLst>
                  <a:gd name="T0" fmla="*/ 8 w 19"/>
                  <a:gd name="T1" fmla="*/ 0 h 19"/>
                  <a:gd name="T2" fmla="*/ 19 w 19"/>
                  <a:gd name="T3" fmla="*/ 8 h 19"/>
                  <a:gd name="T4" fmla="*/ 8 w 19"/>
                  <a:gd name="T5" fmla="*/ 19 h 19"/>
                  <a:gd name="T6" fmla="*/ 0 w 19"/>
                  <a:gd name="T7" fmla="*/ 8 h 19"/>
                  <a:gd name="T8" fmla="*/ 8 w 19"/>
                  <a:gd name="T9" fmla="*/ 0 h 19"/>
                </a:gdLst>
                <a:ahLst/>
                <a:cxnLst>
                  <a:cxn ang="0">
                    <a:pos x="T0" y="T1"/>
                  </a:cxn>
                  <a:cxn ang="0">
                    <a:pos x="T2" y="T3"/>
                  </a:cxn>
                  <a:cxn ang="0">
                    <a:pos x="T4" y="T5"/>
                  </a:cxn>
                  <a:cxn ang="0">
                    <a:pos x="T6" y="T7"/>
                  </a:cxn>
                  <a:cxn ang="0">
                    <a:pos x="T8" y="T9"/>
                  </a:cxn>
                </a:cxnLst>
                <a:rect l="0" t="0" r="r" b="b"/>
                <a:pathLst>
                  <a:path w="19" h="19">
                    <a:moveTo>
                      <a:pt x="8" y="0"/>
                    </a:moveTo>
                    <a:cubicBezTo>
                      <a:pt x="13" y="0"/>
                      <a:pt x="19" y="3"/>
                      <a:pt x="19" y="8"/>
                    </a:cubicBezTo>
                    <a:cubicBezTo>
                      <a:pt x="19" y="13"/>
                      <a:pt x="13" y="19"/>
                      <a:pt x="8" y="19"/>
                    </a:cubicBezTo>
                    <a:cubicBezTo>
                      <a:pt x="3" y="19"/>
                      <a:pt x="0" y="16"/>
                      <a:pt x="0" y="8"/>
                    </a:cubicBezTo>
                    <a:cubicBezTo>
                      <a:pt x="0" y="3"/>
                      <a:pt x="3"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6" name="Oval 24"/>
              <p:cNvSpPr>
                <a:spLocks noChangeArrowheads="1"/>
              </p:cNvSpPr>
              <p:nvPr/>
            </p:nvSpPr>
            <p:spPr bwMode="auto">
              <a:xfrm>
                <a:off x="3904" y="2888"/>
                <a:ext cx="22"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7" name="Freeform 25"/>
              <p:cNvSpPr>
                <a:spLocks/>
              </p:cNvSpPr>
              <p:nvPr/>
            </p:nvSpPr>
            <p:spPr bwMode="auto">
              <a:xfrm>
                <a:off x="3951" y="2899"/>
                <a:ext cx="442" cy="154"/>
              </a:xfrm>
              <a:custGeom>
                <a:avLst/>
                <a:gdLst>
                  <a:gd name="T0" fmla="*/ 442 w 442"/>
                  <a:gd name="T1" fmla="*/ 154 h 154"/>
                  <a:gd name="T2" fmla="*/ 0 w 442"/>
                  <a:gd name="T3" fmla="*/ 76 h 154"/>
                  <a:gd name="T4" fmla="*/ 0 w 442"/>
                  <a:gd name="T5" fmla="*/ 0 h 154"/>
                  <a:gd name="T6" fmla="*/ 198 w 442"/>
                  <a:gd name="T7" fmla="*/ 0 h 154"/>
                  <a:gd name="T8" fmla="*/ 442 w 442"/>
                  <a:gd name="T9" fmla="*/ 0 h 154"/>
                  <a:gd name="T10" fmla="*/ 442 w 442"/>
                  <a:gd name="T11" fmla="*/ 154 h 154"/>
                </a:gdLst>
                <a:ahLst/>
                <a:cxnLst>
                  <a:cxn ang="0">
                    <a:pos x="T0" y="T1"/>
                  </a:cxn>
                  <a:cxn ang="0">
                    <a:pos x="T2" y="T3"/>
                  </a:cxn>
                  <a:cxn ang="0">
                    <a:pos x="T4" y="T5"/>
                  </a:cxn>
                  <a:cxn ang="0">
                    <a:pos x="T6" y="T7"/>
                  </a:cxn>
                  <a:cxn ang="0">
                    <a:pos x="T8" y="T9"/>
                  </a:cxn>
                  <a:cxn ang="0">
                    <a:pos x="T10" y="T11"/>
                  </a:cxn>
                </a:cxnLst>
                <a:rect l="0" t="0" r="r" b="b"/>
                <a:pathLst>
                  <a:path w="442" h="154">
                    <a:moveTo>
                      <a:pt x="442" y="154"/>
                    </a:moveTo>
                    <a:lnTo>
                      <a:pt x="0" y="76"/>
                    </a:lnTo>
                    <a:lnTo>
                      <a:pt x="0" y="0"/>
                    </a:lnTo>
                    <a:lnTo>
                      <a:pt x="198" y="0"/>
                    </a:lnTo>
                    <a:lnTo>
                      <a:pt x="442" y="0"/>
                    </a:lnTo>
                    <a:lnTo>
                      <a:pt x="442" y="154"/>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8" name="Rectangle 26"/>
              <p:cNvSpPr>
                <a:spLocks noChangeArrowheads="1"/>
              </p:cNvSpPr>
              <p:nvPr/>
            </p:nvSpPr>
            <p:spPr bwMode="auto">
              <a:xfrm>
                <a:off x="4185" y="1745"/>
                <a:ext cx="156"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29" name="Freeform 28"/>
              <p:cNvSpPr>
                <a:spLocks noEditPoints="1"/>
              </p:cNvSpPr>
              <p:nvPr/>
            </p:nvSpPr>
            <p:spPr bwMode="auto">
              <a:xfrm>
                <a:off x="4168" y="1733"/>
                <a:ext cx="189" cy="191"/>
              </a:xfrm>
              <a:custGeom>
                <a:avLst/>
                <a:gdLst>
                  <a:gd name="T0" fmla="*/ 184 w 189"/>
                  <a:gd name="T1" fmla="*/ 186 h 191"/>
                  <a:gd name="T2" fmla="*/ 4 w 189"/>
                  <a:gd name="T3" fmla="*/ 186 h 191"/>
                  <a:gd name="T4" fmla="*/ 4 w 189"/>
                  <a:gd name="T5" fmla="*/ 6 h 191"/>
                  <a:gd name="T6" fmla="*/ 184 w 189"/>
                  <a:gd name="T7" fmla="*/ 6 h 191"/>
                  <a:gd name="T8" fmla="*/ 184 w 189"/>
                  <a:gd name="T9" fmla="*/ 186 h 191"/>
                  <a:gd name="T10" fmla="*/ 189 w 189"/>
                  <a:gd name="T11" fmla="*/ 0 h 191"/>
                  <a:gd name="T12" fmla="*/ 184 w 189"/>
                  <a:gd name="T13" fmla="*/ 0 h 191"/>
                  <a:gd name="T14" fmla="*/ 4 w 189"/>
                  <a:gd name="T15" fmla="*/ 0 h 191"/>
                  <a:gd name="T16" fmla="*/ 0 w 189"/>
                  <a:gd name="T17" fmla="*/ 0 h 191"/>
                  <a:gd name="T18" fmla="*/ 0 w 189"/>
                  <a:gd name="T19" fmla="*/ 6 h 191"/>
                  <a:gd name="T20" fmla="*/ 0 w 189"/>
                  <a:gd name="T21" fmla="*/ 186 h 191"/>
                  <a:gd name="T22" fmla="*/ 0 w 189"/>
                  <a:gd name="T23" fmla="*/ 191 h 191"/>
                  <a:gd name="T24" fmla="*/ 4 w 189"/>
                  <a:gd name="T25" fmla="*/ 191 h 191"/>
                  <a:gd name="T26" fmla="*/ 184 w 189"/>
                  <a:gd name="T27" fmla="*/ 191 h 191"/>
                  <a:gd name="T28" fmla="*/ 189 w 189"/>
                  <a:gd name="T29" fmla="*/ 191 h 191"/>
                  <a:gd name="T30" fmla="*/ 189 w 189"/>
                  <a:gd name="T31" fmla="*/ 186 h 191"/>
                  <a:gd name="T32" fmla="*/ 189 w 189"/>
                  <a:gd name="T33" fmla="*/ 6 h 191"/>
                  <a:gd name="T34" fmla="*/ 189 w 189"/>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91">
                    <a:moveTo>
                      <a:pt x="184" y="186"/>
                    </a:moveTo>
                    <a:lnTo>
                      <a:pt x="4" y="186"/>
                    </a:lnTo>
                    <a:lnTo>
                      <a:pt x="4" y="6"/>
                    </a:lnTo>
                    <a:lnTo>
                      <a:pt x="184" y="6"/>
                    </a:lnTo>
                    <a:lnTo>
                      <a:pt x="184" y="186"/>
                    </a:lnTo>
                    <a:close/>
                    <a:moveTo>
                      <a:pt x="189" y="0"/>
                    </a:moveTo>
                    <a:lnTo>
                      <a:pt x="184" y="0"/>
                    </a:lnTo>
                    <a:lnTo>
                      <a:pt x="4" y="0"/>
                    </a:lnTo>
                    <a:lnTo>
                      <a:pt x="0" y="0"/>
                    </a:lnTo>
                    <a:lnTo>
                      <a:pt x="0" y="6"/>
                    </a:lnTo>
                    <a:lnTo>
                      <a:pt x="0" y="186"/>
                    </a:lnTo>
                    <a:lnTo>
                      <a:pt x="0" y="191"/>
                    </a:lnTo>
                    <a:lnTo>
                      <a:pt x="4" y="191"/>
                    </a:lnTo>
                    <a:lnTo>
                      <a:pt x="184" y="191"/>
                    </a:lnTo>
                    <a:lnTo>
                      <a:pt x="189" y="191"/>
                    </a:lnTo>
                    <a:lnTo>
                      <a:pt x="189" y="186"/>
                    </a:lnTo>
                    <a:lnTo>
                      <a:pt x="189" y="6"/>
                    </a:lnTo>
                    <a:lnTo>
                      <a:pt x="1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0" name="Freeform 30"/>
              <p:cNvSpPr>
                <a:spLocks/>
              </p:cNvSpPr>
              <p:nvPr/>
            </p:nvSpPr>
            <p:spPr bwMode="auto">
              <a:xfrm>
                <a:off x="3998" y="2176"/>
                <a:ext cx="436" cy="316"/>
              </a:xfrm>
              <a:custGeom>
                <a:avLst/>
                <a:gdLst>
                  <a:gd name="T0" fmla="*/ 40 w 450"/>
                  <a:gd name="T1" fmla="*/ 0 h 327"/>
                  <a:gd name="T2" fmla="*/ 0 w 450"/>
                  <a:gd name="T3" fmla="*/ 37 h 327"/>
                  <a:gd name="T4" fmla="*/ 0 w 450"/>
                  <a:gd name="T5" fmla="*/ 327 h 327"/>
                  <a:gd name="T6" fmla="*/ 40 w 450"/>
                  <a:gd name="T7" fmla="*/ 324 h 327"/>
                  <a:gd name="T8" fmla="*/ 413 w 450"/>
                  <a:gd name="T9" fmla="*/ 324 h 327"/>
                  <a:gd name="T10" fmla="*/ 450 w 450"/>
                  <a:gd name="T11" fmla="*/ 327 h 327"/>
                  <a:gd name="T12" fmla="*/ 450 w 450"/>
                  <a:gd name="T13" fmla="*/ 37 h 327"/>
                  <a:gd name="T14" fmla="*/ 413 w 450"/>
                  <a:gd name="T15" fmla="*/ 0 h 327"/>
                  <a:gd name="T16" fmla="*/ 58 w 450"/>
                  <a:gd name="T17" fmla="*/ 0 h 327"/>
                  <a:gd name="T18" fmla="*/ 40 w 450"/>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327">
                    <a:moveTo>
                      <a:pt x="40" y="0"/>
                    </a:moveTo>
                    <a:cubicBezTo>
                      <a:pt x="40" y="0"/>
                      <a:pt x="0" y="0"/>
                      <a:pt x="0" y="37"/>
                    </a:cubicBezTo>
                    <a:cubicBezTo>
                      <a:pt x="0" y="327"/>
                      <a:pt x="0" y="327"/>
                      <a:pt x="0" y="327"/>
                    </a:cubicBezTo>
                    <a:cubicBezTo>
                      <a:pt x="40" y="324"/>
                      <a:pt x="40" y="324"/>
                      <a:pt x="40" y="324"/>
                    </a:cubicBezTo>
                    <a:cubicBezTo>
                      <a:pt x="413" y="324"/>
                      <a:pt x="413" y="324"/>
                      <a:pt x="413" y="324"/>
                    </a:cubicBezTo>
                    <a:cubicBezTo>
                      <a:pt x="450" y="327"/>
                      <a:pt x="450" y="327"/>
                      <a:pt x="450" y="327"/>
                    </a:cubicBezTo>
                    <a:cubicBezTo>
                      <a:pt x="450" y="37"/>
                      <a:pt x="450" y="37"/>
                      <a:pt x="450" y="37"/>
                    </a:cubicBezTo>
                    <a:cubicBezTo>
                      <a:pt x="450" y="37"/>
                      <a:pt x="450" y="0"/>
                      <a:pt x="413" y="0"/>
                    </a:cubicBezTo>
                    <a:cubicBezTo>
                      <a:pt x="58" y="0"/>
                      <a:pt x="58" y="0"/>
                      <a:pt x="58" y="0"/>
                    </a:cubicBezTo>
                    <a:lnTo>
                      <a:pt x="4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1" name="Freeform 31"/>
              <p:cNvSpPr>
                <a:spLocks/>
              </p:cNvSpPr>
              <p:nvPr/>
            </p:nvSpPr>
            <p:spPr bwMode="auto">
              <a:xfrm>
                <a:off x="4018" y="2188"/>
                <a:ext cx="398" cy="288"/>
              </a:xfrm>
              <a:custGeom>
                <a:avLst/>
                <a:gdLst>
                  <a:gd name="T0" fmla="*/ 34 w 410"/>
                  <a:gd name="T1" fmla="*/ 0 h 298"/>
                  <a:gd name="T2" fmla="*/ 0 w 410"/>
                  <a:gd name="T3" fmla="*/ 37 h 298"/>
                  <a:gd name="T4" fmla="*/ 0 w 410"/>
                  <a:gd name="T5" fmla="*/ 261 h 298"/>
                  <a:gd name="T6" fmla="*/ 34 w 410"/>
                  <a:gd name="T7" fmla="*/ 298 h 298"/>
                  <a:gd name="T8" fmla="*/ 45 w 410"/>
                  <a:gd name="T9" fmla="*/ 298 h 298"/>
                  <a:gd name="T10" fmla="*/ 373 w 410"/>
                  <a:gd name="T11" fmla="*/ 298 h 298"/>
                  <a:gd name="T12" fmla="*/ 410 w 410"/>
                  <a:gd name="T13" fmla="*/ 261 h 298"/>
                  <a:gd name="T14" fmla="*/ 410 w 410"/>
                  <a:gd name="T15" fmla="*/ 37 h 298"/>
                  <a:gd name="T16" fmla="*/ 373 w 410"/>
                  <a:gd name="T17" fmla="*/ 0 h 298"/>
                  <a:gd name="T18" fmla="*/ 34 w 410"/>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298">
                    <a:moveTo>
                      <a:pt x="34" y="0"/>
                    </a:moveTo>
                    <a:cubicBezTo>
                      <a:pt x="34" y="0"/>
                      <a:pt x="0" y="0"/>
                      <a:pt x="0" y="37"/>
                    </a:cubicBezTo>
                    <a:cubicBezTo>
                      <a:pt x="0" y="261"/>
                      <a:pt x="0" y="261"/>
                      <a:pt x="0" y="261"/>
                    </a:cubicBezTo>
                    <a:cubicBezTo>
                      <a:pt x="0" y="261"/>
                      <a:pt x="0" y="298"/>
                      <a:pt x="34" y="298"/>
                    </a:cubicBezTo>
                    <a:cubicBezTo>
                      <a:pt x="45" y="298"/>
                      <a:pt x="45" y="298"/>
                      <a:pt x="45" y="298"/>
                    </a:cubicBezTo>
                    <a:cubicBezTo>
                      <a:pt x="373" y="298"/>
                      <a:pt x="373" y="298"/>
                      <a:pt x="373" y="298"/>
                    </a:cubicBezTo>
                    <a:cubicBezTo>
                      <a:pt x="373" y="298"/>
                      <a:pt x="410" y="298"/>
                      <a:pt x="410" y="261"/>
                    </a:cubicBezTo>
                    <a:cubicBezTo>
                      <a:pt x="410" y="37"/>
                      <a:pt x="410" y="37"/>
                      <a:pt x="410" y="37"/>
                    </a:cubicBezTo>
                    <a:cubicBezTo>
                      <a:pt x="410" y="37"/>
                      <a:pt x="410" y="0"/>
                      <a:pt x="373" y="0"/>
                    </a:cubicBezTo>
                    <a:lnTo>
                      <a:pt x="34"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2" name="Freeform 32"/>
              <p:cNvSpPr>
                <a:spLocks/>
              </p:cNvSpPr>
              <p:nvPr/>
            </p:nvSpPr>
            <p:spPr bwMode="auto">
              <a:xfrm>
                <a:off x="3910" y="2504"/>
                <a:ext cx="612" cy="23"/>
              </a:xfrm>
              <a:custGeom>
                <a:avLst/>
                <a:gdLst>
                  <a:gd name="T0" fmla="*/ 0 w 630"/>
                  <a:gd name="T1" fmla="*/ 0 h 24"/>
                  <a:gd name="T2" fmla="*/ 50 w 630"/>
                  <a:gd name="T3" fmla="*/ 24 h 24"/>
                  <a:gd name="T4" fmla="*/ 582 w 630"/>
                  <a:gd name="T5" fmla="*/ 24 h 24"/>
                  <a:gd name="T6" fmla="*/ 630 w 630"/>
                  <a:gd name="T7" fmla="*/ 0 h 24"/>
                  <a:gd name="T8" fmla="*/ 0 w 630"/>
                  <a:gd name="T9" fmla="*/ 0 h 24"/>
                </a:gdLst>
                <a:ahLst/>
                <a:cxnLst>
                  <a:cxn ang="0">
                    <a:pos x="T0" y="T1"/>
                  </a:cxn>
                  <a:cxn ang="0">
                    <a:pos x="T2" y="T3"/>
                  </a:cxn>
                  <a:cxn ang="0">
                    <a:pos x="T4" y="T5"/>
                  </a:cxn>
                  <a:cxn ang="0">
                    <a:pos x="T6" y="T7"/>
                  </a:cxn>
                  <a:cxn ang="0">
                    <a:pos x="T8" y="T9"/>
                  </a:cxn>
                </a:cxnLst>
                <a:rect l="0" t="0" r="r" b="b"/>
                <a:pathLst>
                  <a:path w="630" h="24">
                    <a:moveTo>
                      <a:pt x="0" y="0"/>
                    </a:moveTo>
                    <a:cubicBezTo>
                      <a:pt x="0" y="3"/>
                      <a:pt x="3" y="24"/>
                      <a:pt x="50" y="24"/>
                    </a:cubicBezTo>
                    <a:cubicBezTo>
                      <a:pt x="582" y="24"/>
                      <a:pt x="582" y="24"/>
                      <a:pt x="582" y="24"/>
                    </a:cubicBezTo>
                    <a:cubicBezTo>
                      <a:pt x="582" y="24"/>
                      <a:pt x="630" y="24"/>
                      <a:pt x="630" y="0"/>
                    </a:cubicBezTo>
                    <a:lnTo>
                      <a:pt x="0" y="0"/>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3" name="Freeform 33"/>
              <p:cNvSpPr>
                <a:spLocks/>
              </p:cNvSpPr>
              <p:nvPr/>
            </p:nvSpPr>
            <p:spPr bwMode="auto">
              <a:xfrm>
                <a:off x="3910" y="2489"/>
                <a:ext cx="612" cy="15"/>
              </a:xfrm>
              <a:custGeom>
                <a:avLst/>
                <a:gdLst>
                  <a:gd name="T0" fmla="*/ 83 w 612"/>
                  <a:gd name="T1" fmla="*/ 0 h 15"/>
                  <a:gd name="T2" fmla="*/ 0 w 612"/>
                  <a:gd name="T3" fmla="*/ 15 h 15"/>
                  <a:gd name="T4" fmla="*/ 612 w 612"/>
                  <a:gd name="T5" fmla="*/ 15 h 15"/>
                  <a:gd name="T6" fmla="*/ 529 w 612"/>
                  <a:gd name="T7" fmla="*/ 0 h 15"/>
                  <a:gd name="T8" fmla="*/ 83 w 612"/>
                  <a:gd name="T9" fmla="*/ 0 h 15"/>
                </a:gdLst>
                <a:ahLst/>
                <a:cxnLst>
                  <a:cxn ang="0">
                    <a:pos x="T0" y="T1"/>
                  </a:cxn>
                  <a:cxn ang="0">
                    <a:pos x="T2" y="T3"/>
                  </a:cxn>
                  <a:cxn ang="0">
                    <a:pos x="T4" y="T5"/>
                  </a:cxn>
                  <a:cxn ang="0">
                    <a:pos x="T6" y="T7"/>
                  </a:cxn>
                  <a:cxn ang="0">
                    <a:pos x="T8" y="T9"/>
                  </a:cxn>
                </a:cxnLst>
                <a:rect l="0" t="0" r="r" b="b"/>
                <a:pathLst>
                  <a:path w="612" h="15">
                    <a:moveTo>
                      <a:pt x="83" y="0"/>
                    </a:moveTo>
                    <a:lnTo>
                      <a:pt x="0" y="15"/>
                    </a:lnTo>
                    <a:lnTo>
                      <a:pt x="612" y="15"/>
                    </a:lnTo>
                    <a:lnTo>
                      <a:pt x="529" y="0"/>
                    </a:lnTo>
                    <a:lnTo>
                      <a:pt x="83"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4" name="Freeform 34"/>
              <p:cNvSpPr>
                <a:spLocks/>
              </p:cNvSpPr>
              <p:nvPr/>
            </p:nvSpPr>
            <p:spPr bwMode="auto">
              <a:xfrm>
                <a:off x="3403" y="2349"/>
                <a:ext cx="399" cy="272"/>
              </a:xfrm>
              <a:custGeom>
                <a:avLst/>
                <a:gdLst>
                  <a:gd name="T0" fmla="*/ 399 w 399"/>
                  <a:gd name="T1" fmla="*/ 272 h 272"/>
                  <a:gd name="T2" fmla="*/ 399 w 399"/>
                  <a:gd name="T3" fmla="*/ 0 h 272"/>
                  <a:gd name="T4" fmla="*/ 201 w 399"/>
                  <a:gd name="T5" fmla="*/ 0 h 272"/>
                  <a:gd name="T6" fmla="*/ 0 w 399"/>
                  <a:gd name="T7" fmla="*/ 0 h 272"/>
                  <a:gd name="T8" fmla="*/ 0 w 399"/>
                  <a:gd name="T9" fmla="*/ 272 h 272"/>
                  <a:gd name="T10" fmla="*/ 201 w 399"/>
                  <a:gd name="T11" fmla="*/ 272 h 272"/>
                  <a:gd name="T12" fmla="*/ 399 w 399"/>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399" h="272">
                    <a:moveTo>
                      <a:pt x="399" y="272"/>
                    </a:moveTo>
                    <a:lnTo>
                      <a:pt x="399" y="0"/>
                    </a:lnTo>
                    <a:lnTo>
                      <a:pt x="201" y="0"/>
                    </a:lnTo>
                    <a:lnTo>
                      <a:pt x="0" y="0"/>
                    </a:lnTo>
                    <a:lnTo>
                      <a:pt x="0" y="272"/>
                    </a:lnTo>
                    <a:lnTo>
                      <a:pt x="201" y="272"/>
                    </a:lnTo>
                    <a:lnTo>
                      <a:pt x="399" y="272"/>
                    </a:lnTo>
                    <a:close/>
                  </a:path>
                </a:pathLst>
              </a:custGeom>
              <a:solidFill>
                <a:srgbClr val="409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5" name="Rectangle 35"/>
              <p:cNvSpPr>
                <a:spLocks noChangeArrowheads="1"/>
              </p:cNvSpPr>
              <p:nvPr/>
            </p:nvSpPr>
            <p:spPr bwMode="auto">
              <a:xfrm>
                <a:off x="3425" y="2364"/>
                <a:ext cx="356" cy="213"/>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6" name="Freeform 37"/>
              <p:cNvSpPr>
                <a:spLocks noEditPoints="1"/>
              </p:cNvSpPr>
              <p:nvPr/>
            </p:nvSpPr>
            <p:spPr bwMode="auto">
              <a:xfrm>
                <a:off x="4051" y="2619"/>
                <a:ext cx="190" cy="190"/>
              </a:xfrm>
              <a:custGeom>
                <a:avLst/>
                <a:gdLst>
                  <a:gd name="T0" fmla="*/ 188 w 190"/>
                  <a:gd name="T1" fmla="*/ 185 h 190"/>
                  <a:gd name="T2" fmla="*/ 6 w 190"/>
                  <a:gd name="T3" fmla="*/ 185 h 190"/>
                  <a:gd name="T4" fmla="*/ 6 w 190"/>
                  <a:gd name="T5" fmla="*/ 5 h 190"/>
                  <a:gd name="T6" fmla="*/ 188 w 190"/>
                  <a:gd name="T7" fmla="*/ 5 h 190"/>
                  <a:gd name="T8" fmla="*/ 188 w 190"/>
                  <a:gd name="T9" fmla="*/ 185 h 190"/>
                  <a:gd name="T10" fmla="*/ 190 w 190"/>
                  <a:gd name="T11" fmla="*/ 0 h 190"/>
                  <a:gd name="T12" fmla="*/ 188 w 190"/>
                  <a:gd name="T13" fmla="*/ 0 h 190"/>
                  <a:gd name="T14" fmla="*/ 6 w 190"/>
                  <a:gd name="T15" fmla="*/ 0 h 190"/>
                  <a:gd name="T16" fmla="*/ 0 w 190"/>
                  <a:gd name="T17" fmla="*/ 0 h 190"/>
                  <a:gd name="T18" fmla="*/ 0 w 190"/>
                  <a:gd name="T19" fmla="*/ 5 h 190"/>
                  <a:gd name="T20" fmla="*/ 0 w 190"/>
                  <a:gd name="T21" fmla="*/ 185 h 190"/>
                  <a:gd name="T22" fmla="*/ 0 w 190"/>
                  <a:gd name="T23" fmla="*/ 190 h 190"/>
                  <a:gd name="T24" fmla="*/ 6 w 190"/>
                  <a:gd name="T25" fmla="*/ 190 h 190"/>
                  <a:gd name="T26" fmla="*/ 188 w 190"/>
                  <a:gd name="T27" fmla="*/ 190 h 190"/>
                  <a:gd name="T28" fmla="*/ 190 w 190"/>
                  <a:gd name="T29" fmla="*/ 190 h 190"/>
                  <a:gd name="T30" fmla="*/ 190 w 190"/>
                  <a:gd name="T31" fmla="*/ 185 h 190"/>
                  <a:gd name="T32" fmla="*/ 190 w 190"/>
                  <a:gd name="T33" fmla="*/ 5 h 190"/>
                  <a:gd name="T34" fmla="*/ 190 w 190"/>
                  <a:gd name="T3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90">
                    <a:moveTo>
                      <a:pt x="188" y="185"/>
                    </a:moveTo>
                    <a:lnTo>
                      <a:pt x="6" y="185"/>
                    </a:lnTo>
                    <a:lnTo>
                      <a:pt x="6" y="5"/>
                    </a:lnTo>
                    <a:lnTo>
                      <a:pt x="188" y="5"/>
                    </a:lnTo>
                    <a:lnTo>
                      <a:pt x="188" y="185"/>
                    </a:lnTo>
                    <a:close/>
                    <a:moveTo>
                      <a:pt x="190" y="0"/>
                    </a:moveTo>
                    <a:lnTo>
                      <a:pt x="188" y="0"/>
                    </a:lnTo>
                    <a:lnTo>
                      <a:pt x="6" y="0"/>
                    </a:lnTo>
                    <a:lnTo>
                      <a:pt x="0" y="0"/>
                    </a:lnTo>
                    <a:lnTo>
                      <a:pt x="0" y="5"/>
                    </a:lnTo>
                    <a:lnTo>
                      <a:pt x="0" y="185"/>
                    </a:lnTo>
                    <a:lnTo>
                      <a:pt x="0" y="190"/>
                    </a:lnTo>
                    <a:lnTo>
                      <a:pt x="6" y="190"/>
                    </a:lnTo>
                    <a:lnTo>
                      <a:pt x="188" y="190"/>
                    </a:lnTo>
                    <a:lnTo>
                      <a:pt x="190" y="190"/>
                    </a:lnTo>
                    <a:lnTo>
                      <a:pt x="190" y="185"/>
                    </a:lnTo>
                    <a:lnTo>
                      <a:pt x="190" y="5"/>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7" name="Freeform 39"/>
              <p:cNvSpPr>
                <a:spLocks/>
              </p:cNvSpPr>
              <p:nvPr/>
            </p:nvSpPr>
            <p:spPr bwMode="auto">
              <a:xfrm>
                <a:off x="3502" y="2430"/>
                <a:ext cx="115" cy="147"/>
              </a:xfrm>
              <a:custGeom>
                <a:avLst/>
                <a:gdLst>
                  <a:gd name="T0" fmla="*/ 0 w 115"/>
                  <a:gd name="T1" fmla="*/ 147 h 147"/>
                  <a:gd name="T2" fmla="*/ 115 w 115"/>
                  <a:gd name="T3" fmla="*/ 147 h 147"/>
                  <a:gd name="T4" fmla="*/ 115 w 115"/>
                  <a:gd name="T5" fmla="*/ 0 h 147"/>
                  <a:gd name="T6" fmla="*/ 17 w 115"/>
                  <a:gd name="T7" fmla="*/ 51 h 147"/>
                  <a:gd name="T8" fmla="*/ 0 w 115"/>
                  <a:gd name="T9" fmla="*/ 147 h 147"/>
                </a:gdLst>
                <a:ahLst/>
                <a:cxnLst>
                  <a:cxn ang="0">
                    <a:pos x="T0" y="T1"/>
                  </a:cxn>
                  <a:cxn ang="0">
                    <a:pos x="T2" y="T3"/>
                  </a:cxn>
                  <a:cxn ang="0">
                    <a:pos x="T4" y="T5"/>
                  </a:cxn>
                  <a:cxn ang="0">
                    <a:pos x="T6" y="T7"/>
                  </a:cxn>
                  <a:cxn ang="0">
                    <a:pos x="T8" y="T9"/>
                  </a:cxn>
                </a:cxnLst>
                <a:rect l="0" t="0" r="r" b="b"/>
                <a:pathLst>
                  <a:path w="115" h="147">
                    <a:moveTo>
                      <a:pt x="0" y="147"/>
                    </a:moveTo>
                    <a:lnTo>
                      <a:pt x="115" y="147"/>
                    </a:lnTo>
                    <a:lnTo>
                      <a:pt x="115" y="0"/>
                    </a:lnTo>
                    <a:lnTo>
                      <a:pt x="17" y="51"/>
                    </a:lnTo>
                    <a:lnTo>
                      <a:pt x="0" y="147"/>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8" name="Freeform 40"/>
              <p:cNvSpPr>
                <a:spLocks/>
              </p:cNvSpPr>
              <p:nvPr/>
            </p:nvSpPr>
            <p:spPr bwMode="auto">
              <a:xfrm>
                <a:off x="3509" y="2408"/>
                <a:ext cx="105" cy="71"/>
              </a:xfrm>
              <a:custGeom>
                <a:avLst/>
                <a:gdLst>
                  <a:gd name="T0" fmla="*/ 0 w 105"/>
                  <a:gd name="T1" fmla="*/ 48 h 71"/>
                  <a:gd name="T2" fmla="*/ 13 w 105"/>
                  <a:gd name="T3" fmla="*/ 71 h 71"/>
                  <a:gd name="T4" fmla="*/ 105 w 105"/>
                  <a:gd name="T5" fmla="*/ 22 h 71"/>
                  <a:gd name="T6" fmla="*/ 93 w 105"/>
                  <a:gd name="T7" fmla="*/ 0 h 71"/>
                  <a:gd name="T8" fmla="*/ 0 w 105"/>
                  <a:gd name="T9" fmla="*/ 48 h 71"/>
                </a:gdLst>
                <a:ahLst/>
                <a:cxnLst>
                  <a:cxn ang="0">
                    <a:pos x="T0" y="T1"/>
                  </a:cxn>
                  <a:cxn ang="0">
                    <a:pos x="T2" y="T3"/>
                  </a:cxn>
                  <a:cxn ang="0">
                    <a:pos x="T4" y="T5"/>
                  </a:cxn>
                  <a:cxn ang="0">
                    <a:pos x="T6" y="T7"/>
                  </a:cxn>
                  <a:cxn ang="0">
                    <a:pos x="T8" y="T9"/>
                  </a:cxn>
                </a:cxnLst>
                <a:rect l="0" t="0" r="r" b="b"/>
                <a:pathLst>
                  <a:path w="105" h="71">
                    <a:moveTo>
                      <a:pt x="0" y="48"/>
                    </a:moveTo>
                    <a:lnTo>
                      <a:pt x="13" y="71"/>
                    </a:lnTo>
                    <a:lnTo>
                      <a:pt x="105" y="22"/>
                    </a:lnTo>
                    <a:lnTo>
                      <a:pt x="93"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39" name="Freeform 42"/>
              <p:cNvSpPr>
                <a:spLocks/>
              </p:cNvSpPr>
              <p:nvPr/>
            </p:nvSpPr>
            <p:spPr bwMode="auto">
              <a:xfrm>
                <a:off x="3439" y="1700"/>
                <a:ext cx="579" cy="196"/>
              </a:xfrm>
              <a:custGeom>
                <a:avLst/>
                <a:gdLst>
                  <a:gd name="T0" fmla="*/ 0 w 579"/>
                  <a:gd name="T1" fmla="*/ 0 h 196"/>
                  <a:gd name="T2" fmla="*/ 0 w 579"/>
                  <a:gd name="T3" fmla="*/ 196 h 196"/>
                  <a:gd name="T4" fmla="*/ 579 w 579"/>
                  <a:gd name="T5" fmla="*/ 196 h 196"/>
                  <a:gd name="T6" fmla="*/ 528 w 579"/>
                  <a:gd name="T7" fmla="*/ 100 h 196"/>
                  <a:gd name="T8" fmla="*/ 0 w 579"/>
                  <a:gd name="T9" fmla="*/ 0 h 196"/>
                </a:gdLst>
                <a:ahLst/>
                <a:cxnLst>
                  <a:cxn ang="0">
                    <a:pos x="T0" y="T1"/>
                  </a:cxn>
                  <a:cxn ang="0">
                    <a:pos x="T2" y="T3"/>
                  </a:cxn>
                  <a:cxn ang="0">
                    <a:pos x="T4" y="T5"/>
                  </a:cxn>
                  <a:cxn ang="0">
                    <a:pos x="T6" y="T7"/>
                  </a:cxn>
                  <a:cxn ang="0">
                    <a:pos x="T8" y="T9"/>
                  </a:cxn>
                </a:cxnLst>
                <a:rect l="0" t="0" r="r" b="b"/>
                <a:pathLst>
                  <a:path w="579" h="196">
                    <a:moveTo>
                      <a:pt x="0" y="0"/>
                    </a:moveTo>
                    <a:lnTo>
                      <a:pt x="0" y="196"/>
                    </a:lnTo>
                    <a:lnTo>
                      <a:pt x="579" y="196"/>
                    </a:lnTo>
                    <a:lnTo>
                      <a:pt x="528" y="10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0" name="Freeform 43"/>
              <p:cNvSpPr>
                <a:spLocks/>
              </p:cNvSpPr>
              <p:nvPr/>
            </p:nvSpPr>
            <p:spPr bwMode="auto">
              <a:xfrm>
                <a:off x="3969" y="1789"/>
                <a:ext cx="72" cy="104"/>
              </a:xfrm>
              <a:custGeom>
                <a:avLst/>
                <a:gdLst>
                  <a:gd name="T0" fmla="*/ 24 w 72"/>
                  <a:gd name="T1" fmla="*/ 0 h 104"/>
                  <a:gd name="T2" fmla="*/ 0 w 72"/>
                  <a:gd name="T3" fmla="*/ 12 h 104"/>
                  <a:gd name="T4" fmla="*/ 49 w 72"/>
                  <a:gd name="T5" fmla="*/ 104 h 104"/>
                  <a:gd name="T6" fmla="*/ 72 w 72"/>
                  <a:gd name="T7" fmla="*/ 92 h 104"/>
                  <a:gd name="T8" fmla="*/ 24 w 72"/>
                  <a:gd name="T9" fmla="*/ 0 h 104"/>
                </a:gdLst>
                <a:ahLst/>
                <a:cxnLst>
                  <a:cxn ang="0">
                    <a:pos x="T0" y="T1"/>
                  </a:cxn>
                  <a:cxn ang="0">
                    <a:pos x="T2" y="T3"/>
                  </a:cxn>
                  <a:cxn ang="0">
                    <a:pos x="T4" y="T5"/>
                  </a:cxn>
                  <a:cxn ang="0">
                    <a:pos x="T6" y="T7"/>
                  </a:cxn>
                  <a:cxn ang="0">
                    <a:pos x="T8" y="T9"/>
                  </a:cxn>
                </a:cxnLst>
                <a:rect l="0" t="0" r="r" b="b"/>
                <a:pathLst>
                  <a:path w="72" h="104">
                    <a:moveTo>
                      <a:pt x="24" y="0"/>
                    </a:moveTo>
                    <a:lnTo>
                      <a:pt x="0" y="12"/>
                    </a:lnTo>
                    <a:lnTo>
                      <a:pt x="49" y="104"/>
                    </a:lnTo>
                    <a:lnTo>
                      <a:pt x="72" y="92"/>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1" name="Freeform 45"/>
              <p:cNvSpPr>
                <a:spLocks/>
              </p:cNvSpPr>
              <p:nvPr/>
            </p:nvSpPr>
            <p:spPr bwMode="auto">
              <a:xfrm>
                <a:off x="4071" y="2188"/>
                <a:ext cx="142" cy="288"/>
              </a:xfrm>
              <a:custGeom>
                <a:avLst/>
                <a:gdLst>
                  <a:gd name="T0" fmla="*/ 0 w 142"/>
                  <a:gd name="T1" fmla="*/ 0 h 288"/>
                  <a:gd name="T2" fmla="*/ 45 w 142"/>
                  <a:gd name="T3" fmla="*/ 237 h 288"/>
                  <a:gd name="T4" fmla="*/ 142 w 142"/>
                  <a:gd name="T5" fmla="*/ 288 h 288"/>
                  <a:gd name="T6" fmla="*/ 142 w 142"/>
                  <a:gd name="T7" fmla="*/ 0 h 288"/>
                  <a:gd name="T8" fmla="*/ 0 w 142"/>
                  <a:gd name="T9" fmla="*/ 0 h 288"/>
                </a:gdLst>
                <a:ahLst/>
                <a:cxnLst>
                  <a:cxn ang="0">
                    <a:pos x="T0" y="T1"/>
                  </a:cxn>
                  <a:cxn ang="0">
                    <a:pos x="T2" y="T3"/>
                  </a:cxn>
                  <a:cxn ang="0">
                    <a:pos x="T4" y="T5"/>
                  </a:cxn>
                  <a:cxn ang="0">
                    <a:pos x="T6" y="T7"/>
                  </a:cxn>
                  <a:cxn ang="0">
                    <a:pos x="T8" y="T9"/>
                  </a:cxn>
                </a:cxnLst>
                <a:rect l="0" t="0" r="r" b="b"/>
                <a:pathLst>
                  <a:path w="142" h="288">
                    <a:moveTo>
                      <a:pt x="0" y="0"/>
                    </a:moveTo>
                    <a:lnTo>
                      <a:pt x="45" y="237"/>
                    </a:lnTo>
                    <a:lnTo>
                      <a:pt x="142" y="288"/>
                    </a:lnTo>
                    <a:lnTo>
                      <a:pt x="142" y="0"/>
                    </a:lnTo>
                    <a:lnTo>
                      <a:pt x="0" y="0"/>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2" name="Freeform 46"/>
              <p:cNvSpPr>
                <a:spLocks/>
              </p:cNvSpPr>
              <p:nvPr/>
            </p:nvSpPr>
            <p:spPr bwMode="auto">
              <a:xfrm>
                <a:off x="4108" y="2428"/>
                <a:ext cx="105" cy="71"/>
              </a:xfrm>
              <a:custGeom>
                <a:avLst/>
                <a:gdLst>
                  <a:gd name="T0" fmla="*/ 0 w 105"/>
                  <a:gd name="T1" fmla="*/ 23 h 71"/>
                  <a:gd name="T2" fmla="*/ 13 w 105"/>
                  <a:gd name="T3" fmla="*/ 0 h 71"/>
                  <a:gd name="T4" fmla="*/ 105 w 105"/>
                  <a:gd name="T5" fmla="*/ 48 h 71"/>
                  <a:gd name="T6" fmla="*/ 93 w 105"/>
                  <a:gd name="T7" fmla="*/ 71 h 71"/>
                  <a:gd name="T8" fmla="*/ 0 w 105"/>
                  <a:gd name="T9" fmla="*/ 23 h 71"/>
                </a:gdLst>
                <a:ahLst/>
                <a:cxnLst>
                  <a:cxn ang="0">
                    <a:pos x="T0" y="T1"/>
                  </a:cxn>
                  <a:cxn ang="0">
                    <a:pos x="T2" y="T3"/>
                  </a:cxn>
                  <a:cxn ang="0">
                    <a:pos x="T4" y="T5"/>
                  </a:cxn>
                  <a:cxn ang="0">
                    <a:pos x="T6" y="T7"/>
                  </a:cxn>
                  <a:cxn ang="0">
                    <a:pos x="T8" y="T9"/>
                  </a:cxn>
                </a:cxnLst>
                <a:rect l="0" t="0" r="r" b="b"/>
                <a:pathLst>
                  <a:path w="105" h="71">
                    <a:moveTo>
                      <a:pt x="0" y="23"/>
                    </a:moveTo>
                    <a:lnTo>
                      <a:pt x="13" y="0"/>
                    </a:lnTo>
                    <a:lnTo>
                      <a:pt x="105" y="48"/>
                    </a:lnTo>
                    <a:lnTo>
                      <a:pt x="93" y="7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3" name="Freeform 48"/>
              <p:cNvSpPr>
                <a:spLocks/>
              </p:cNvSpPr>
              <p:nvPr/>
            </p:nvSpPr>
            <p:spPr bwMode="auto">
              <a:xfrm>
                <a:off x="4080" y="2949"/>
                <a:ext cx="123" cy="188"/>
              </a:xfrm>
              <a:custGeom>
                <a:avLst/>
                <a:gdLst>
                  <a:gd name="T0" fmla="*/ 123 w 123"/>
                  <a:gd name="T1" fmla="*/ 188 h 188"/>
                  <a:gd name="T2" fmla="*/ 97 w 123"/>
                  <a:gd name="T3" fmla="*/ 51 h 188"/>
                  <a:gd name="T4" fmla="*/ 0 w 123"/>
                  <a:gd name="T5" fmla="*/ 0 h 188"/>
                  <a:gd name="T6" fmla="*/ 0 w 123"/>
                  <a:gd name="T7" fmla="*/ 188 h 188"/>
                  <a:gd name="T8" fmla="*/ 123 w 123"/>
                  <a:gd name="T9" fmla="*/ 188 h 188"/>
                </a:gdLst>
                <a:ahLst/>
                <a:cxnLst>
                  <a:cxn ang="0">
                    <a:pos x="T0" y="T1"/>
                  </a:cxn>
                  <a:cxn ang="0">
                    <a:pos x="T2" y="T3"/>
                  </a:cxn>
                  <a:cxn ang="0">
                    <a:pos x="T4" y="T5"/>
                  </a:cxn>
                  <a:cxn ang="0">
                    <a:pos x="T6" y="T7"/>
                  </a:cxn>
                  <a:cxn ang="0">
                    <a:pos x="T8" y="T9"/>
                  </a:cxn>
                </a:cxnLst>
                <a:rect l="0" t="0" r="r" b="b"/>
                <a:pathLst>
                  <a:path w="123" h="188">
                    <a:moveTo>
                      <a:pt x="123" y="188"/>
                    </a:moveTo>
                    <a:lnTo>
                      <a:pt x="97" y="51"/>
                    </a:lnTo>
                    <a:lnTo>
                      <a:pt x="0" y="0"/>
                    </a:lnTo>
                    <a:lnTo>
                      <a:pt x="0" y="188"/>
                    </a:lnTo>
                    <a:lnTo>
                      <a:pt x="123" y="188"/>
                    </a:lnTo>
                    <a:close/>
                  </a:path>
                </a:pathLst>
              </a:custGeom>
              <a:solidFill>
                <a:srgbClr val="E3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4" name="Freeform 49"/>
              <p:cNvSpPr>
                <a:spLocks/>
              </p:cNvSpPr>
              <p:nvPr/>
            </p:nvSpPr>
            <p:spPr bwMode="auto">
              <a:xfrm>
                <a:off x="4080" y="2927"/>
                <a:ext cx="108" cy="70"/>
              </a:xfrm>
              <a:custGeom>
                <a:avLst/>
                <a:gdLst>
                  <a:gd name="T0" fmla="*/ 108 w 108"/>
                  <a:gd name="T1" fmla="*/ 45 h 70"/>
                  <a:gd name="T2" fmla="*/ 94 w 108"/>
                  <a:gd name="T3" fmla="*/ 70 h 70"/>
                  <a:gd name="T4" fmla="*/ 0 w 108"/>
                  <a:gd name="T5" fmla="*/ 22 h 70"/>
                  <a:gd name="T6" fmla="*/ 13 w 108"/>
                  <a:gd name="T7" fmla="*/ 0 h 70"/>
                  <a:gd name="T8" fmla="*/ 108 w 108"/>
                  <a:gd name="T9" fmla="*/ 45 h 70"/>
                </a:gdLst>
                <a:ahLst/>
                <a:cxnLst>
                  <a:cxn ang="0">
                    <a:pos x="T0" y="T1"/>
                  </a:cxn>
                  <a:cxn ang="0">
                    <a:pos x="T2" y="T3"/>
                  </a:cxn>
                  <a:cxn ang="0">
                    <a:pos x="T4" y="T5"/>
                  </a:cxn>
                  <a:cxn ang="0">
                    <a:pos x="T6" y="T7"/>
                  </a:cxn>
                  <a:cxn ang="0">
                    <a:pos x="T8" y="T9"/>
                  </a:cxn>
                </a:cxnLst>
                <a:rect l="0" t="0" r="r" b="b"/>
                <a:pathLst>
                  <a:path w="108" h="70">
                    <a:moveTo>
                      <a:pt x="108" y="45"/>
                    </a:moveTo>
                    <a:lnTo>
                      <a:pt x="94" y="70"/>
                    </a:lnTo>
                    <a:lnTo>
                      <a:pt x="0" y="22"/>
                    </a:lnTo>
                    <a:lnTo>
                      <a:pt x="13" y="0"/>
                    </a:lnTo>
                    <a:lnTo>
                      <a:pt x="108"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5" name="Freeform 50"/>
              <p:cNvSpPr>
                <a:spLocks/>
              </p:cNvSpPr>
              <p:nvPr/>
            </p:nvSpPr>
            <p:spPr bwMode="auto">
              <a:xfrm>
                <a:off x="3439" y="2857"/>
                <a:ext cx="142" cy="278"/>
              </a:xfrm>
              <a:custGeom>
                <a:avLst/>
                <a:gdLst>
                  <a:gd name="T0" fmla="*/ 98 w 146"/>
                  <a:gd name="T1" fmla="*/ 288 h 288"/>
                  <a:gd name="T2" fmla="*/ 146 w 146"/>
                  <a:gd name="T3" fmla="*/ 222 h 288"/>
                  <a:gd name="T4" fmla="*/ 146 w 146"/>
                  <a:gd name="T5" fmla="*/ 122 h 288"/>
                  <a:gd name="T6" fmla="*/ 122 w 146"/>
                  <a:gd name="T7" fmla="*/ 143 h 288"/>
                  <a:gd name="T8" fmla="*/ 122 w 146"/>
                  <a:gd name="T9" fmla="*/ 195 h 288"/>
                  <a:gd name="T10" fmla="*/ 101 w 146"/>
                  <a:gd name="T11" fmla="*/ 211 h 288"/>
                  <a:gd name="T12" fmla="*/ 88 w 146"/>
                  <a:gd name="T13" fmla="*/ 166 h 288"/>
                  <a:gd name="T14" fmla="*/ 101 w 146"/>
                  <a:gd name="T15" fmla="*/ 106 h 288"/>
                  <a:gd name="T16" fmla="*/ 120 w 146"/>
                  <a:gd name="T17" fmla="*/ 108 h 288"/>
                  <a:gd name="T18" fmla="*/ 141 w 146"/>
                  <a:gd name="T19" fmla="*/ 90 h 288"/>
                  <a:gd name="T20" fmla="*/ 93 w 146"/>
                  <a:gd name="T21" fmla="*/ 82 h 288"/>
                  <a:gd name="T22" fmla="*/ 69 w 146"/>
                  <a:gd name="T23" fmla="*/ 137 h 288"/>
                  <a:gd name="T24" fmla="*/ 85 w 146"/>
                  <a:gd name="T25" fmla="*/ 90 h 288"/>
                  <a:gd name="T26" fmla="*/ 120 w 146"/>
                  <a:gd name="T27" fmla="*/ 35 h 288"/>
                  <a:gd name="T28" fmla="*/ 114 w 146"/>
                  <a:gd name="T29" fmla="*/ 8 h 288"/>
                  <a:gd name="T30" fmla="*/ 64 w 146"/>
                  <a:gd name="T31" fmla="*/ 85 h 288"/>
                  <a:gd name="T32" fmla="*/ 51 w 146"/>
                  <a:gd name="T33" fmla="*/ 132 h 288"/>
                  <a:gd name="T34" fmla="*/ 56 w 146"/>
                  <a:gd name="T35" fmla="*/ 90 h 288"/>
                  <a:gd name="T36" fmla="*/ 88 w 146"/>
                  <a:gd name="T37" fmla="*/ 27 h 288"/>
                  <a:gd name="T38" fmla="*/ 77 w 146"/>
                  <a:gd name="T39" fmla="*/ 0 h 288"/>
                  <a:gd name="T40" fmla="*/ 38 w 146"/>
                  <a:gd name="T41" fmla="*/ 87 h 288"/>
                  <a:gd name="T42" fmla="*/ 38 w 146"/>
                  <a:gd name="T43" fmla="*/ 87 h 288"/>
                  <a:gd name="T44" fmla="*/ 32 w 146"/>
                  <a:gd name="T45" fmla="*/ 124 h 288"/>
                  <a:gd name="T46" fmla="*/ 27 w 146"/>
                  <a:gd name="T47" fmla="*/ 103 h 288"/>
                  <a:gd name="T48" fmla="*/ 40 w 146"/>
                  <a:gd name="T49" fmla="*/ 66 h 288"/>
                  <a:gd name="T50" fmla="*/ 27 w 146"/>
                  <a:gd name="T51" fmla="*/ 40 h 288"/>
                  <a:gd name="T52" fmla="*/ 6 w 146"/>
                  <a:gd name="T53" fmla="*/ 108 h 288"/>
                  <a:gd name="T54" fmla="*/ 6 w 146"/>
                  <a:gd name="T55" fmla="*/ 108 h 288"/>
                  <a:gd name="T56" fmla="*/ 40 w 146"/>
                  <a:gd name="T57" fmla="*/ 235 h 288"/>
                  <a:gd name="T58" fmla="*/ 0 w 146"/>
                  <a:gd name="T59" fmla="*/ 288 h 288"/>
                  <a:gd name="T60" fmla="*/ 98 w 146"/>
                  <a:gd name="T6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88">
                    <a:moveTo>
                      <a:pt x="98" y="288"/>
                    </a:moveTo>
                    <a:cubicBezTo>
                      <a:pt x="146" y="222"/>
                      <a:pt x="146" y="222"/>
                      <a:pt x="146" y="222"/>
                    </a:cubicBezTo>
                    <a:cubicBezTo>
                      <a:pt x="146" y="122"/>
                      <a:pt x="146" y="122"/>
                      <a:pt x="146" y="122"/>
                    </a:cubicBezTo>
                    <a:cubicBezTo>
                      <a:pt x="135" y="122"/>
                      <a:pt x="122" y="130"/>
                      <a:pt x="122" y="143"/>
                    </a:cubicBezTo>
                    <a:cubicBezTo>
                      <a:pt x="122" y="195"/>
                      <a:pt x="122" y="195"/>
                      <a:pt x="122" y="195"/>
                    </a:cubicBezTo>
                    <a:cubicBezTo>
                      <a:pt x="122" y="195"/>
                      <a:pt x="114" y="201"/>
                      <a:pt x="101" y="211"/>
                    </a:cubicBezTo>
                    <a:cubicBezTo>
                      <a:pt x="77" y="198"/>
                      <a:pt x="88" y="166"/>
                      <a:pt x="88" y="166"/>
                    </a:cubicBezTo>
                    <a:cubicBezTo>
                      <a:pt x="101" y="106"/>
                      <a:pt x="101" y="106"/>
                      <a:pt x="101" y="106"/>
                    </a:cubicBezTo>
                    <a:cubicBezTo>
                      <a:pt x="120" y="108"/>
                      <a:pt x="120" y="108"/>
                      <a:pt x="120" y="108"/>
                    </a:cubicBezTo>
                    <a:cubicBezTo>
                      <a:pt x="130" y="108"/>
                      <a:pt x="138" y="101"/>
                      <a:pt x="141" y="90"/>
                    </a:cubicBezTo>
                    <a:cubicBezTo>
                      <a:pt x="93" y="82"/>
                      <a:pt x="93" y="82"/>
                      <a:pt x="93" y="82"/>
                    </a:cubicBezTo>
                    <a:cubicBezTo>
                      <a:pt x="69" y="137"/>
                      <a:pt x="69" y="137"/>
                      <a:pt x="69" y="137"/>
                    </a:cubicBezTo>
                    <a:cubicBezTo>
                      <a:pt x="85" y="90"/>
                      <a:pt x="85" y="90"/>
                      <a:pt x="85" y="90"/>
                    </a:cubicBezTo>
                    <a:cubicBezTo>
                      <a:pt x="120" y="35"/>
                      <a:pt x="120" y="35"/>
                      <a:pt x="120" y="35"/>
                    </a:cubicBezTo>
                    <a:cubicBezTo>
                      <a:pt x="125" y="27"/>
                      <a:pt x="125" y="14"/>
                      <a:pt x="114" y="8"/>
                    </a:cubicBezTo>
                    <a:cubicBezTo>
                      <a:pt x="64" y="85"/>
                      <a:pt x="64" y="85"/>
                      <a:pt x="64" y="85"/>
                    </a:cubicBezTo>
                    <a:cubicBezTo>
                      <a:pt x="51" y="132"/>
                      <a:pt x="51" y="132"/>
                      <a:pt x="51" y="132"/>
                    </a:cubicBezTo>
                    <a:cubicBezTo>
                      <a:pt x="56" y="90"/>
                      <a:pt x="56" y="90"/>
                      <a:pt x="56" y="90"/>
                    </a:cubicBezTo>
                    <a:cubicBezTo>
                      <a:pt x="88" y="27"/>
                      <a:pt x="88" y="27"/>
                      <a:pt x="88" y="27"/>
                    </a:cubicBezTo>
                    <a:cubicBezTo>
                      <a:pt x="90" y="19"/>
                      <a:pt x="88" y="6"/>
                      <a:pt x="77" y="0"/>
                    </a:cubicBezTo>
                    <a:cubicBezTo>
                      <a:pt x="38" y="87"/>
                      <a:pt x="38" y="87"/>
                      <a:pt x="38" y="87"/>
                    </a:cubicBezTo>
                    <a:cubicBezTo>
                      <a:pt x="38" y="87"/>
                      <a:pt x="38" y="87"/>
                      <a:pt x="38" y="87"/>
                    </a:cubicBezTo>
                    <a:cubicBezTo>
                      <a:pt x="32" y="124"/>
                      <a:pt x="32" y="124"/>
                      <a:pt x="32" y="124"/>
                    </a:cubicBezTo>
                    <a:cubicBezTo>
                      <a:pt x="27" y="103"/>
                      <a:pt x="27" y="103"/>
                      <a:pt x="27" y="103"/>
                    </a:cubicBezTo>
                    <a:cubicBezTo>
                      <a:pt x="40" y="66"/>
                      <a:pt x="40" y="66"/>
                      <a:pt x="40" y="66"/>
                    </a:cubicBezTo>
                    <a:cubicBezTo>
                      <a:pt x="43" y="56"/>
                      <a:pt x="38" y="45"/>
                      <a:pt x="27" y="40"/>
                    </a:cubicBezTo>
                    <a:cubicBezTo>
                      <a:pt x="6" y="108"/>
                      <a:pt x="6" y="108"/>
                      <a:pt x="6" y="108"/>
                    </a:cubicBezTo>
                    <a:cubicBezTo>
                      <a:pt x="6" y="108"/>
                      <a:pt x="6" y="108"/>
                      <a:pt x="6" y="108"/>
                    </a:cubicBezTo>
                    <a:cubicBezTo>
                      <a:pt x="40" y="235"/>
                      <a:pt x="40" y="235"/>
                      <a:pt x="40" y="235"/>
                    </a:cubicBezTo>
                    <a:cubicBezTo>
                      <a:pt x="0" y="288"/>
                      <a:pt x="0" y="288"/>
                      <a:pt x="0" y="288"/>
                    </a:cubicBezTo>
                    <a:lnTo>
                      <a:pt x="98" y="288"/>
                    </a:lnTo>
                    <a:close/>
                  </a:path>
                </a:pathLst>
              </a:custGeom>
              <a:solidFill>
                <a:srgbClr val="D8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6" name="Freeform 51"/>
              <p:cNvSpPr>
                <a:spLocks/>
              </p:cNvSpPr>
              <p:nvPr/>
            </p:nvSpPr>
            <p:spPr bwMode="auto">
              <a:xfrm>
                <a:off x="3470" y="2957"/>
                <a:ext cx="24" cy="10"/>
              </a:xfrm>
              <a:custGeom>
                <a:avLst/>
                <a:gdLst>
                  <a:gd name="T0" fmla="*/ 0 w 24"/>
                  <a:gd name="T1" fmla="*/ 0 h 10"/>
                  <a:gd name="T2" fmla="*/ 24 w 24"/>
                  <a:gd name="T3" fmla="*/ 0 h 10"/>
                  <a:gd name="T4" fmla="*/ 24 w 24"/>
                  <a:gd name="T5" fmla="*/ 10 h 10"/>
                  <a:gd name="T6" fmla="*/ 0 w 24"/>
                  <a:gd name="T7" fmla="*/ 7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24" y="0"/>
                    </a:lnTo>
                    <a:lnTo>
                      <a:pt x="24" y="10"/>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7" name="Freeform 53"/>
              <p:cNvSpPr>
                <a:spLocks/>
              </p:cNvSpPr>
              <p:nvPr/>
            </p:nvSpPr>
            <p:spPr bwMode="auto">
              <a:xfrm>
                <a:off x="4414" y="1916"/>
                <a:ext cx="25" cy="21"/>
              </a:xfrm>
              <a:custGeom>
                <a:avLst/>
                <a:gdLst>
                  <a:gd name="T0" fmla="*/ 25 w 25"/>
                  <a:gd name="T1" fmla="*/ 13 h 21"/>
                  <a:gd name="T2" fmla="*/ 5 w 25"/>
                  <a:gd name="T3" fmla="*/ 0 h 21"/>
                  <a:gd name="T4" fmla="*/ 0 w 25"/>
                  <a:gd name="T5" fmla="*/ 8 h 21"/>
                  <a:gd name="T6" fmla="*/ 20 w 25"/>
                  <a:gd name="T7" fmla="*/ 21 h 21"/>
                  <a:gd name="T8" fmla="*/ 25 w 25"/>
                  <a:gd name="T9" fmla="*/ 13 h 21"/>
                </a:gdLst>
                <a:ahLst/>
                <a:cxnLst>
                  <a:cxn ang="0">
                    <a:pos x="T0" y="T1"/>
                  </a:cxn>
                  <a:cxn ang="0">
                    <a:pos x="T2" y="T3"/>
                  </a:cxn>
                  <a:cxn ang="0">
                    <a:pos x="T4" y="T5"/>
                  </a:cxn>
                  <a:cxn ang="0">
                    <a:pos x="T6" y="T7"/>
                  </a:cxn>
                  <a:cxn ang="0">
                    <a:pos x="T8" y="T9"/>
                  </a:cxn>
                </a:cxnLst>
                <a:rect l="0" t="0" r="r" b="b"/>
                <a:pathLst>
                  <a:path w="25" h="21">
                    <a:moveTo>
                      <a:pt x="25" y="13"/>
                    </a:moveTo>
                    <a:lnTo>
                      <a:pt x="5" y="0"/>
                    </a:lnTo>
                    <a:lnTo>
                      <a:pt x="0" y="8"/>
                    </a:lnTo>
                    <a:lnTo>
                      <a:pt x="20" y="2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8" name="Freeform 54"/>
              <p:cNvSpPr>
                <a:spLocks noEditPoints="1"/>
              </p:cNvSpPr>
              <p:nvPr/>
            </p:nvSpPr>
            <p:spPr bwMode="auto">
              <a:xfrm>
                <a:off x="4272" y="2077"/>
                <a:ext cx="96" cy="18"/>
              </a:xfrm>
              <a:custGeom>
                <a:avLst/>
                <a:gdLst>
                  <a:gd name="T0" fmla="*/ 98 w 98"/>
                  <a:gd name="T1" fmla="*/ 11 h 19"/>
                  <a:gd name="T2" fmla="*/ 87 w 98"/>
                  <a:gd name="T3" fmla="*/ 0 h 19"/>
                  <a:gd name="T4" fmla="*/ 77 w 98"/>
                  <a:gd name="T5" fmla="*/ 11 h 19"/>
                  <a:gd name="T6" fmla="*/ 87 w 98"/>
                  <a:gd name="T7" fmla="*/ 19 h 19"/>
                  <a:gd name="T8" fmla="*/ 98 w 98"/>
                  <a:gd name="T9" fmla="*/ 11 h 19"/>
                  <a:gd name="T10" fmla="*/ 77 w 98"/>
                  <a:gd name="T11" fmla="*/ 11 h 19"/>
                  <a:gd name="T12" fmla="*/ 69 w 98"/>
                  <a:gd name="T13" fmla="*/ 0 h 19"/>
                  <a:gd name="T14" fmla="*/ 58 w 98"/>
                  <a:gd name="T15" fmla="*/ 11 h 19"/>
                  <a:gd name="T16" fmla="*/ 69 w 98"/>
                  <a:gd name="T17" fmla="*/ 19 h 19"/>
                  <a:gd name="T18" fmla="*/ 77 w 98"/>
                  <a:gd name="T19" fmla="*/ 11 h 19"/>
                  <a:gd name="T20" fmla="*/ 58 w 98"/>
                  <a:gd name="T21" fmla="*/ 11 h 19"/>
                  <a:gd name="T22" fmla="*/ 48 w 98"/>
                  <a:gd name="T23" fmla="*/ 0 h 19"/>
                  <a:gd name="T24" fmla="*/ 40 w 98"/>
                  <a:gd name="T25" fmla="*/ 11 h 19"/>
                  <a:gd name="T26" fmla="*/ 48 w 98"/>
                  <a:gd name="T27" fmla="*/ 19 h 19"/>
                  <a:gd name="T28" fmla="*/ 58 w 98"/>
                  <a:gd name="T29" fmla="*/ 11 h 19"/>
                  <a:gd name="T30" fmla="*/ 40 w 98"/>
                  <a:gd name="T31" fmla="*/ 11 h 19"/>
                  <a:gd name="T32" fmla="*/ 29 w 98"/>
                  <a:gd name="T33" fmla="*/ 0 h 19"/>
                  <a:gd name="T34" fmla="*/ 19 w 98"/>
                  <a:gd name="T35" fmla="*/ 11 h 19"/>
                  <a:gd name="T36" fmla="*/ 29 w 98"/>
                  <a:gd name="T37" fmla="*/ 19 h 19"/>
                  <a:gd name="T38" fmla="*/ 40 w 98"/>
                  <a:gd name="T39" fmla="*/ 11 h 19"/>
                  <a:gd name="T40" fmla="*/ 19 w 98"/>
                  <a:gd name="T41" fmla="*/ 11 h 19"/>
                  <a:gd name="T42" fmla="*/ 11 w 98"/>
                  <a:gd name="T43" fmla="*/ 0 h 19"/>
                  <a:gd name="T44" fmla="*/ 0 w 98"/>
                  <a:gd name="T45" fmla="*/ 8 h 19"/>
                  <a:gd name="T46" fmla="*/ 8 w 98"/>
                  <a:gd name="T47" fmla="*/ 19 h 19"/>
                  <a:gd name="T48" fmla="*/ 19 w 98"/>
                  <a:gd name="T4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9">
                    <a:moveTo>
                      <a:pt x="98" y="11"/>
                    </a:moveTo>
                    <a:cubicBezTo>
                      <a:pt x="98" y="5"/>
                      <a:pt x="93" y="0"/>
                      <a:pt x="87" y="0"/>
                    </a:cubicBezTo>
                    <a:cubicBezTo>
                      <a:pt x="82" y="0"/>
                      <a:pt x="77" y="5"/>
                      <a:pt x="77" y="11"/>
                    </a:cubicBezTo>
                    <a:cubicBezTo>
                      <a:pt x="77" y="16"/>
                      <a:pt x="82" y="19"/>
                      <a:pt x="87" y="19"/>
                    </a:cubicBezTo>
                    <a:cubicBezTo>
                      <a:pt x="93" y="19"/>
                      <a:pt x="98" y="16"/>
                      <a:pt x="98" y="11"/>
                    </a:cubicBezTo>
                    <a:close/>
                    <a:moveTo>
                      <a:pt x="77" y="11"/>
                    </a:moveTo>
                    <a:cubicBezTo>
                      <a:pt x="77" y="5"/>
                      <a:pt x="74" y="0"/>
                      <a:pt x="69" y="0"/>
                    </a:cubicBezTo>
                    <a:cubicBezTo>
                      <a:pt x="64" y="0"/>
                      <a:pt x="58" y="5"/>
                      <a:pt x="58" y="11"/>
                    </a:cubicBezTo>
                    <a:cubicBezTo>
                      <a:pt x="58" y="16"/>
                      <a:pt x="64" y="19"/>
                      <a:pt x="69" y="19"/>
                    </a:cubicBezTo>
                    <a:cubicBezTo>
                      <a:pt x="74" y="19"/>
                      <a:pt x="77" y="16"/>
                      <a:pt x="77" y="11"/>
                    </a:cubicBezTo>
                    <a:close/>
                    <a:moveTo>
                      <a:pt x="58" y="11"/>
                    </a:moveTo>
                    <a:cubicBezTo>
                      <a:pt x="58" y="5"/>
                      <a:pt x="53" y="0"/>
                      <a:pt x="48" y="0"/>
                    </a:cubicBezTo>
                    <a:cubicBezTo>
                      <a:pt x="42" y="0"/>
                      <a:pt x="40" y="5"/>
                      <a:pt x="40" y="11"/>
                    </a:cubicBezTo>
                    <a:cubicBezTo>
                      <a:pt x="40" y="16"/>
                      <a:pt x="42" y="19"/>
                      <a:pt x="48" y="19"/>
                    </a:cubicBezTo>
                    <a:cubicBezTo>
                      <a:pt x="53" y="19"/>
                      <a:pt x="58" y="16"/>
                      <a:pt x="58" y="11"/>
                    </a:cubicBezTo>
                    <a:close/>
                    <a:moveTo>
                      <a:pt x="40" y="11"/>
                    </a:moveTo>
                    <a:cubicBezTo>
                      <a:pt x="40" y="5"/>
                      <a:pt x="34" y="0"/>
                      <a:pt x="29" y="0"/>
                    </a:cubicBezTo>
                    <a:cubicBezTo>
                      <a:pt x="24" y="0"/>
                      <a:pt x="19" y="5"/>
                      <a:pt x="19" y="11"/>
                    </a:cubicBezTo>
                    <a:cubicBezTo>
                      <a:pt x="19" y="16"/>
                      <a:pt x="24" y="19"/>
                      <a:pt x="29" y="19"/>
                    </a:cubicBezTo>
                    <a:cubicBezTo>
                      <a:pt x="34" y="19"/>
                      <a:pt x="40" y="16"/>
                      <a:pt x="40" y="11"/>
                    </a:cubicBezTo>
                    <a:close/>
                    <a:moveTo>
                      <a:pt x="19" y="11"/>
                    </a:moveTo>
                    <a:cubicBezTo>
                      <a:pt x="19" y="5"/>
                      <a:pt x="16" y="0"/>
                      <a:pt x="11" y="0"/>
                    </a:cubicBezTo>
                    <a:cubicBezTo>
                      <a:pt x="5" y="0"/>
                      <a:pt x="0" y="3"/>
                      <a:pt x="0" y="8"/>
                    </a:cubicBezTo>
                    <a:cubicBezTo>
                      <a:pt x="0" y="16"/>
                      <a:pt x="3" y="19"/>
                      <a:pt x="8" y="19"/>
                    </a:cubicBezTo>
                    <a:cubicBezTo>
                      <a:pt x="16" y="19"/>
                      <a:pt x="19" y="16"/>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49" name="Freeform 55"/>
              <p:cNvSpPr>
                <a:spLocks/>
              </p:cNvSpPr>
              <p:nvPr/>
            </p:nvSpPr>
            <p:spPr bwMode="auto">
              <a:xfrm>
                <a:off x="4280" y="2122"/>
                <a:ext cx="142" cy="354"/>
              </a:xfrm>
              <a:custGeom>
                <a:avLst/>
                <a:gdLst>
                  <a:gd name="T0" fmla="*/ 82 w 146"/>
                  <a:gd name="T1" fmla="*/ 0 h 367"/>
                  <a:gd name="T2" fmla="*/ 0 w 146"/>
                  <a:gd name="T3" fmla="*/ 0 h 367"/>
                  <a:gd name="T4" fmla="*/ 0 w 146"/>
                  <a:gd name="T5" fmla="*/ 201 h 367"/>
                  <a:gd name="T6" fmla="*/ 0 w 146"/>
                  <a:gd name="T7" fmla="*/ 367 h 367"/>
                  <a:gd name="T8" fmla="*/ 122 w 146"/>
                  <a:gd name="T9" fmla="*/ 367 h 367"/>
                  <a:gd name="T10" fmla="*/ 146 w 146"/>
                  <a:gd name="T11" fmla="*/ 359 h 367"/>
                  <a:gd name="T12" fmla="*/ 82 w 146"/>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46" h="367">
                    <a:moveTo>
                      <a:pt x="82" y="0"/>
                    </a:moveTo>
                    <a:cubicBezTo>
                      <a:pt x="0" y="0"/>
                      <a:pt x="0" y="0"/>
                      <a:pt x="0" y="0"/>
                    </a:cubicBezTo>
                    <a:cubicBezTo>
                      <a:pt x="0" y="201"/>
                      <a:pt x="0" y="201"/>
                      <a:pt x="0" y="201"/>
                    </a:cubicBezTo>
                    <a:cubicBezTo>
                      <a:pt x="0" y="367"/>
                      <a:pt x="0" y="367"/>
                      <a:pt x="0" y="367"/>
                    </a:cubicBezTo>
                    <a:cubicBezTo>
                      <a:pt x="122" y="367"/>
                      <a:pt x="122" y="367"/>
                      <a:pt x="122" y="367"/>
                    </a:cubicBezTo>
                    <a:cubicBezTo>
                      <a:pt x="122" y="367"/>
                      <a:pt x="135" y="367"/>
                      <a:pt x="146" y="359"/>
                    </a:cubicBezTo>
                    <a:lnTo>
                      <a:pt x="82"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0" name="Freeform 57"/>
              <p:cNvSpPr>
                <a:spLocks/>
              </p:cNvSpPr>
              <p:nvPr/>
            </p:nvSpPr>
            <p:spPr bwMode="auto">
              <a:xfrm>
                <a:off x="3548" y="1700"/>
                <a:ext cx="108" cy="160"/>
              </a:xfrm>
              <a:custGeom>
                <a:avLst/>
                <a:gdLst>
                  <a:gd name="T0" fmla="*/ 0 w 108"/>
                  <a:gd name="T1" fmla="*/ 0 h 160"/>
                  <a:gd name="T2" fmla="*/ 0 w 108"/>
                  <a:gd name="T3" fmla="*/ 160 h 160"/>
                  <a:gd name="T4" fmla="*/ 80 w 108"/>
                  <a:gd name="T5" fmla="*/ 160 h 160"/>
                  <a:gd name="T6" fmla="*/ 108 w 108"/>
                  <a:gd name="T7" fmla="*/ 0 h 160"/>
                  <a:gd name="T8" fmla="*/ 0 w 108"/>
                  <a:gd name="T9" fmla="*/ 0 h 160"/>
                </a:gdLst>
                <a:ahLst/>
                <a:cxnLst>
                  <a:cxn ang="0">
                    <a:pos x="T0" y="T1"/>
                  </a:cxn>
                  <a:cxn ang="0">
                    <a:pos x="T2" y="T3"/>
                  </a:cxn>
                  <a:cxn ang="0">
                    <a:pos x="T4" y="T5"/>
                  </a:cxn>
                  <a:cxn ang="0">
                    <a:pos x="T6" y="T7"/>
                  </a:cxn>
                  <a:cxn ang="0">
                    <a:pos x="T8" y="T9"/>
                  </a:cxn>
                </a:cxnLst>
                <a:rect l="0" t="0" r="r" b="b"/>
                <a:pathLst>
                  <a:path w="108" h="160">
                    <a:moveTo>
                      <a:pt x="0" y="0"/>
                    </a:moveTo>
                    <a:lnTo>
                      <a:pt x="0" y="160"/>
                    </a:lnTo>
                    <a:lnTo>
                      <a:pt x="80" y="160"/>
                    </a:lnTo>
                    <a:lnTo>
                      <a:pt x="108" y="0"/>
                    </a:lnTo>
                    <a:lnTo>
                      <a:pt x="0" y="0"/>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1" name="Freeform 58"/>
              <p:cNvSpPr>
                <a:spLocks/>
              </p:cNvSpPr>
              <p:nvPr/>
            </p:nvSpPr>
            <p:spPr bwMode="auto">
              <a:xfrm>
                <a:off x="3681" y="2046"/>
                <a:ext cx="26" cy="20"/>
              </a:xfrm>
              <a:custGeom>
                <a:avLst/>
                <a:gdLst>
                  <a:gd name="T0" fmla="*/ 26 w 26"/>
                  <a:gd name="T1" fmla="*/ 7 h 20"/>
                  <a:gd name="T2" fmla="*/ 6 w 26"/>
                  <a:gd name="T3" fmla="*/ 20 h 20"/>
                  <a:gd name="T4" fmla="*/ 0 w 26"/>
                  <a:gd name="T5" fmla="*/ 13 h 20"/>
                  <a:gd name="T6" fmla="*/ 21 w 26"/>
                  <a:gd name="T7" fmla="*/ 0 h 20"/>
                  <a:gd name="T8" fmla="*/ 26 w 26"/>
                  <a:gd name="T9" fmla="*/ 7 h 20"/>
                </a:gdLst>
                <a:ahLst/>
                <a:cxnLst>
                  <a:cxn ang="0">
                    <a:pos x="T0" y="T1"/>
                  </a:cxn>
                  <a:cxn ang="0">
                    <a:pos x="T2" y="T3"/>
                  </a:cxn>
                  <a:cxn ang="0">
                    <a:pos x="T4" y="T5"/>
                  </a:cxn>
                  <a:cxn ang="0">
                    <a:pos x="T6" y="T7"/>
                  </a:cxn>
                  <a:cxn ang="0">
                    <a:pos x="T8" y="T9"/>
                  </a:cxn>
                </a:cxnLst>
                <a:rect l="0" t="0" r="r" b="b"/>
                <a:pathLst>
                  <a:path w="26" h="20">
                    <a:moveTo>
                      <a:pt x="26" y="7"/>
                    </a:moveTo>
                    <a:lnTo>
                      <a:pt x="6" y="20"/>
                    </a:lnTo>
                    <a:lnTo>
                      <a:pt x="0" y="13"/>
                    </a:lnTo>
                    <a:lnTo>
                      <a:pt x="21" y="0"/>
                    </a:ln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2" name="Freeform 59"/>
              <p:cNvSpPr>
                <a:spLocks noEditPoints="1"/>
              </p:cNvSpPr>
              <p:nvPr/>
            </p:nvSpPr>
            <p:spPr bwMode="auto">
              <a:xfrm>
                <a:off x="3540" y="1885"/>
                <a:ext cx="95" cy="21"/>
              </a:xfrm>
              <a:custGeom>
                <a:avLst/>
                <a:gdLst>
                  <a:gd name="T0" fmla="*/ 98 w 98"/>
                  <a:gd name="T1" fmla="*/ 11 h 21"/>
                  <a:gd name="T2" fmla="*/ 87 w 98"/>
                  <a:gd name="T3" fmla="*/ 3 h 21"/>
                  <a:gd name="T4" fmla="*/ 76 w 98"/>
                  <a:gd name="T5" fmla="*/ 11 h 21"/>
                  <a:gd name="T6" fmla="*/ 87 w 98"/>
                  <a:gd name="T7" fmla="*/ 21 h 21"/>
                  <a:gd name="T8" fmla="*/ 98 w 98"/>
                  <a:gd name="T9" fmla="*/ 11 h 21"/>
                  <a:gd name="T10" fmla="*/ 76 w 98"/>
                  <a:gd name="T11" fmla="*/ 11 h 21"/>
                  <a:gd name="T12" fmla="*/ 68 w 98"/>
                  <a:gd name="T13" fmla="*/ 3 h 21"/>
                  <a:gd name="T14" fmla="*/ 58 w 98"/>
                  <a:gd name="T15" fmla="*/ 11 h 21"/>
                  <a:gd name="T16" fmla="*/ 68 w 98"/>
                  <a:gd name="T17" fmla="*/ 21 h 21"/>
                  <a:gd name="T18" fmla="*/ 76 w 98"/>
                  <a:gd name="T19" fmla="*/ 11 h 21"/>
                  <a:gd name="T20" fmla="*/ 58 w 98"/>
                  <a:gd name="T21" fmla="*/ 11 h 21"/>
                  <a:gd name="T22" fmla="*/ 47 w 98"/>
                  <a:gd name="T23" fmla="*/ 3 h 21"/>
                  <a:gd name="T24" fmla="*/ 39 w 98"/>
                  <a:gd name="T25" fmla="*/ 11 h 21"/>
                  <a:gd name="T26" fmla="*/ 47 w 98"/>
                  <a:gd name="T27" fmla="*/ 21 h 21"/>
                  <a:gd name="T28" fmla="*/ 58 w 98"/>
                  <a:gd name="T29" fmla="*/ 11 h 21"/>
                  <a:gd name="T30" fmla="*/ 39 w 98"/>
                  <a:gd name="T31" fmla="*/ 11 h 21"/>
                  <a:gd name="T32" fmla="*/ 29 w 98"/>
                  <a:gd name="T33" fmla="*/ 3 h 21"/>
                  <a:gd name="T34" fmla="*/ 18 w 98"/>
                  <a:gd name="T35" fmla="*/ 11 h 21"/>
                  <a:gd name="T36" fmla="*/ 29 w 98"/>
                  <a:gd name="T37" fmla="*/ 21 h 21"/>
                  <a:gd name="T38" fmla="*/ 39 w 98"/>
                  <a:gd name="T39" fmla="*/ 11 h 21"/>
                  <a:gd name="T40" fmla="*/ 18 w 98"/>
                  <a:gd name="T41" fmla="*/ 11 h 21"/>
                  <a:gd name="T42" fmla="*/ 10 w 98"/>
                  <a:gd name="T43" fmla="*/ 3 h 21"/>
                  <a:gd name="T44" fmla="*/ 0 w 98"/>
                  <a:gd name="T45" fmla="*/ 11 h 21"/>
                  <a:gd name="T46" fmla="*/ 10 w 98"/>
                  <a:gd name="T47" fmla="*/ 21 h 21"/>
                  <a:gd name="T48" fmla="*/ 18 w 98"/>
                  <a:gd name="T4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21">
                    <a:moveTo>
                      <a:pt x="98" y="11"/>
                    </a:moveTo>
                    <a:cubicBezTo>
                      <a:pt x="98" y="6"/>
                      <a:pt x="92" y="0"/>
                      <a:pt x="87" y="3"/>
                    </a:cubicBezTo>
                    <a:cubicBezTo>
                      <a:pt x="82" y="3"/>
                      <a:pt x="76" y="6"/>
                      <a:pt x="76" y="11"/>
                    </a:cubicBezTo>
                    <a:cubicBezTo>
                      <a:pt x="76" y="16"/>
                      <a:pt x="82" y="21"/>
                      <a:pt x="87" y="21"/>
                    </a:cubicBezTo>
                    <a:cubicBezTo>
                      <a:pt x="92" y="21"/>
                      <a:pt x="98" y="16"/>
                      <a:pt x="98" y="11"/>
                    </a:cubicBezTo>
                    <a:close/>
                    <a:moveTo>
                      <a:pt x="76" y="11"/>
                    </a:moveTo>
                    <a:cubicBezTo>
                      <a:pt x="76" y="6"/>
                      <a:pt x="74" y="3"/>
                      <a:pt x="68" y="3"/>
                    </a:cubicBezTo>
                    <a:cubicBezTo>
                      <a:pt x="63" y="3"/>
                      <a:pt x="58" y="6"/>
                      <a:pt x="58" y="11"/>
                    </a:cubicBezTo>
                    <a:cubicBezTo>
                      <a:pt x="58" y="16"/>
                      <a:pt x="63" y="21"/>
                      <a:pt x="68" y="21"/>
                    </a:cubicBezTo>
                    <a:cubicBezTo>
                      <a:pt x="74" y="21"/>
                      <a:pt x="76" y="16"/>
                      <a:pt x="76" y="11"/>
                    </a:cubicBezTo>
                    <a:close/>
                    <a:moveTo>
                      <a:pt x="58" y="11"/>
                    </a:moveTo>
                    <a:cubicBezTo>
                      <a:pt x="58" y="6"/>
                      <a:pt x="53" y="3"/>
                      <a:pt x="47" y="3"/>
                    </a:cubicBezTo>
                    <a:cubicBezTo>
                      <a:pt x="42" y="3"/>
                      <a:pt x="39" y="6"/>
                      <a:pt x="39" y="11"/>
                    </a:cubicBezTo>
                    <a:cubicBezTo>
                      <a:pt x="39" y="16"/>
                      <a:pt x="42" y="21"/>
                      <a:pt x="47" y="21"/>
                    </a:cubicBezTo>
                    <a:cubicBezTo>
                      <a:pt x="53" y="21"/>
                      <a:pt x="58" y="16"/>
                      <a:pt x="58" y="11"/>
                    </a:cubicBezTo>
                    <a:close/>
                    <a:moveTo>
                      <a:pt x="39" y="11"/>
                    </a:moveTo>
                    <a:cubicBezTo>
                      <a:pt x="39" y="6"/>
                      <a:pt x="34" y="3"/>
                      <a:pt x="29" y="3"/>
                    </a:cubicBezTo>
                    <a:cubicBezTo>
                      <a:pt x="23" y="3"/>
                      <a:pt x="18" y="6"/>
                      <a:pt x="18" y="11"/>
                    </a:cubicBezTo>
                    <a:cubicBezTo>
                      <a:pt x="18" y="16"/>
                      <a:pt x="23" y="21"/>
                      <a:pt x="29" y="21"/>
                    </a:cubicBezTo>
                    <a:cubicBezTo>
                      <a:pt x="34" y="21"/>
                      <a:pt x="39" y="16"/>
                      <a:pt x="39" y="11"/>
                    </a:cubicBezTo>
                    <a:close/>
                    <a:moveTo>
                      <a:pt x="18" y="11"/>
                    </a:moveTo>
                    <a:cubicBezTo>
                      <a:pt x="18" y="6"/>
                      <a:pt x="16" y="3"/>
                      <a:pt x="10" y="3"/>
                    </a:cubicBezTo>
                    <a:cubicBezTo>
                      <a:pt x="5" y="3"/>
                      <a:pt x="0" y="6"/>
                      <a:pt x="0" y="11"/>
                    </a:cubicBezTo>
                    <a:cubicBezTo>
                      <a:pt x="0" y="19"/>
                      <a:pt x="5" y="21"/>
                      <a:pt x="10" y="21"/>
                    </a:cubicBezTo>
                    <a:cubicBezTo>
                      <a:pt x="16" y="21"/>
                      <a:pt x="18" y="16"/>
                      <a:pt x="1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3" name="Freeform 62"/>
              <p:cNvSpPr>
                <a:spLocks/>
              </p:cNvSpPr>
              <p:nvPr/>
            </p:nvSpPr>
            <p:spPr bwMode="auto">
              <a:xfrm>
                <a:off x="3563" y="2199"/>
                <a:ext cx="31" cy="56"/>
              </a:xfrm>
              <a:custGeom>
                <a:avLst/>
                <a:gdLst>
                  <a:gd name="T0" fmla="*/ 8 w 32"/>
                  <a:gd name="T1" fmla="*/ 18 h 58"/>
                  <a:gd name="T2" fmla="*/ 16 w 32"/>
                  <a:gd name="T3" fmla="*/ 58 h 58"/>
                  <a:gd name="T4" fmla="*/ 32 w 32"/>
                  <a:gd name="T5" fmla="*/ 23 h 58"/>
                  <a:gd name="T6" fmla="*/ 22 w 32"/>
                  <a:gd name="T7" fmla="*/ 0 h 58"/>
                  <a:gd name="T8" fmla="*/ 8 w 32"/>
                  <a:gd name="T9" fmla="*/ 18 h 58"/>
                </a:gdLst>
                <a:ahLst/>
                <a:cxnLst>
                  <a:cxn ang="0">
                    <a:pos x="T0" y="T1"/>
                  </a:cxn>
                  <a:cxn ang="0">
                    <a:pos x="T2" y="T3"/>
                  </a:cxn>
                  <a:cxn ang="0">
                    <a:pos x="T4" y="T5"/>
                  </a:cxn>
                  <a:cxn ang="0">
                    <a:pos x="T6" y="T7"/>
                  </a:cxn>
                  <a:cxn ang="0">
                    <a:pos x="T8" y="T9"/>
                  </a:cxn>
                </a:cxnLst>
                <a:rect l="0" t="0" r="r" b="b"/>
                <a:pathLst>
                  <a:path w="32" h="58">
                    <a:moveTo>
                      <a:pt x="8" y="18"/>
                    </a:moveTo>
                    <a:cubicBezTo>
                      <a:pt x="8" y="34"/>
                      <a:pt x="0" y="58"/>
                      <a:pt x="16" y="58"/>
                    </a:cubicBezTo>
                    <a:cubicBezTo>
                      <a:pt x="22" y="58"/>
                      <a:pt x="32" y="47"/>
                      <a:pt x="32" y="23"/>
                    </a:cubicBezTo>
                    <a:cubicBezTo>
                      <a:pt x="32" y="13"/>
                      <a:pt x="27" y="0"/>
                      <a:pt x="22" y="0"/>
                    </a:cubicBezTo>
                    <a:cubicBezTo>
                      <a:pt x="14" y="0"/>
                      <a:pt x="8" y="5"/>
                      <a:pt x="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4" name="Freeform 63"/>
              <p:cNvSpPr>
                <a:spLocks/>
              </p:cNvSpPr>
              <p:nvPr/>
            </p:nvSpPr>
            <p:spPr bwMode="auto">
              <a:xfrm>
                <a:off x="3499" y="2199"/>
                <a:ext cx="31" cy="56"/>
              </a:xfrm>
              <a:custGeom>
                <a:avLst/>
                <a:gdLst>
                  <a:gd name="T0" fmla="*/ 21 w 32"/>
                  <a:gd name="T1" fmla="*/ 18 h 58"/>
                  <a:gd name="T2" fmla="*/ 16 w 32"/>
                  <a:gd name="T3" fmla="*/ 58 h 58"/>
                  <a:gd name="T4" fmla="*/ 0 w 32"/>
                  <a:gd name="T5" fmla="*/ 23 h 58"/>
                  <a:gd name="T6" fmla="*/ 11 w 32"/>
                  <a:gd name="T7" fmla="*/ 0 h 58"/>
                  <a:gd name="T8" fmla="*/ 21 w 32"/>
                  <a:gd name="T9" fmla="*/ 18 h 58"/>
                </a:gdLst>
                <a:ahLst/>
                <a:cxnLst>
                  <a:cxn ang="0">
                    <a:pos x="T0" y="T1"/>
                  </a:cxn>
                  <a:cxn ang="0">
                    <a:pos x="T2" y="T3"/>
                  </a:cxn>
                  <a:cxn ang="0">
                    <a:pos x="T4" y="T5"/>
                  </a:cxn>
                  <a:cxn ang="0">
                    <a:pos x="T6" y="T7"/>
                  </a:cxn>
                  <a:cxn ang="0">
                    <a:pos x="T8" y="T9"/>
                  </a:cxn>
                </a:cxnLst>
                <a:rect l="0" t="0" r="r" b="b"/>
                <a:pathLst>
                  <a:path w="32" h="58">
                    <a:moveTo>
                      <a:pt x="21" y="18"/>
                    </a:moveTo>
                    <a:cubicBezTo>
                      <a:pt x="21" y="34"/>
                      <a:pt x="32" y="58"/>
                      <a:pt x="16" y="58"/>
                    </a:cubicBezTo>
                    <a:cubicBezTo>
                      <a:pt x="11" y="58"/>
                      <a:pt x="0" y="47"/>
                      <a:pt x="0" y="23"/>
                    </a:cubicBezTo>
                    <a:cubicBezTo>
                      <a:pt x="0" y="13"/>
                      <a:pt x="3" y="0"/>
                      <a:pt x="11" y="0"/>
                    </a:cubicBezTo>
                    <a:cubicBezTo>
                      <a:pt x="19" y="0"/>
                      <a:pt x="21" y="5"/>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5" name="Freeform 64"/>
              <p:cNvSpPr>
                <a:spLocks/>
              </p:cNvSpPr>
              <p:nvPr/>
            </p:nvSpPr>
            <p:spPr bwMode="auto">
              <a:xfrm>
                <a:off x="3481" y="2130"/>
                <a:ext cx="131" cy="71"/>
              </a:xfrm>
              <a:custGeom>
                <a:avLst/>
                <a:gdLst>
                  <a:gd name="T0" fmla="*/ 135 w 135"/>
                  <a:gd name="T1" fmla="*/ 72 h 74"/>
                  <a:gd name="T2" fmla="*/ 69 w 135"/>
                  <a:gd name="T3" fmla="*/ 0 h 74"/>
                  <a:gd name="T4" fmla="*/ 0 w 135"/>
                  <a:gd name="T5" fmla="*/ 72 h 74"/>
                  <a:gd name="T6" fmla="*/ 2 w 135"/>
                  <a:gd name="T7" fmla="*/ 74 h 74"/>
                  <a:gd name="T8" fmla="*/ 10 w 135"/>
                  <a:gd name="T9" fmla="*/ 74 h 74"/>
                  <a:gd name="T10" fmla="*/ 10 w 135"/>
                  <a:gd name="T11" fmla="*/ 74 h 74"/>
                  <a:gd name="T12" fmla="*/ 10 w 135"/>
                  <a:gd name="T13" fmla="*/ 72 h 74"/>
                  <a:gd name="T14" fmla="*/ 69 w 135"/>
                  <a:gd name="T15" fmla="*/ 11 h 74"/>
                  <a:gd name="T16" fmla="*/ 124 w 135"/>
                  <a:gd name="T17" fmla="*/ 72 h 74"/>
                  <a:gd name="T18" fmla="*/ 124 w 135"/>
                  <a:gd name="T19" fmla="*/ 74 h 74"/>
                  <a:gd name="T20" fmla="*/ 132 w 135"/>
                  <a:gd name="T21" fmla="*/ 74 h 74"/>
                  <a:gd name="T22" fmla="*/ 132 w 135"/>
                  <a:gd name="T23" fmla="*/ 74 h 74"/>
                  <a:gd name="T24" fmla="*/ 135 w 135"/>
                  <a:gd name="T2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74">
                    <a:moveTo>
                      <a:pt x="135" y="72"/>
                    </a:moveTo>
                    <a:cubicBezTo>
                      <a:pt x="135" y="29"/>
                      <a:pt x="108" y="0"/>
                      <a:pt x="69" y="0"/>
                    </a:cubicBezTo>
                    <a:cubicBezTo>
                      <a:pt x="26" y="0"/>
                      <a:pt x="0" y="32"/>
                      <a:pt x="0" y="72"/>
                    </a:cubicBezTo>
                    <a:cubicBezTo>
                      <a:pt x="0" y="74"/>
                      <a:pt x="0" y="74"/>
                      <a:pt x="2" y="74"/>
                    </a:cubicBezTo>
                    <a:cubicBezTo>
                      <a:pt x="10" y="74"/>
                      <a:pt x="10" y="74"/>
                      <a:pt x="10" y="74"/>
                    </a:cubicBezTo>
                    <a:cubicBezTo>
                      <a:pt x="10" y="74"/>
                      <a:pt x="10" y="74"/>
                      <a:pt x="10" y="74"/>
                    </a:cubicBezTo>
                    <a:cubicBezTo>
                      <a:pt x="10" y="74"/>
                      <a:pt x="10" y="74"/>
                      <a:pt x="10" y="72"/>
                    </a:cubicBezTo>
                    <a:cubicBezTo>
                      <a:pt x="10" y="37"/>
                      <a:pt x="32" y="11"/>
                      <a:pt x="69" y="11"/>
                    </a:cubicBezTo>
                    <a:cubicBezTo>
                      <a:pt x="106" y="11"/>
                      <a:pt x="124" y="37"/>
                      <a:pt x="124" y="72"/>
                    </a:cubicBezTo>
                    <a:cubicBezTo>
                      <a:pt x="124" y="74"/>
                      <a:pt x="124" y="74"/>
                      <a:pt x="124" y="74"/>
                    </a:cubicBezTo>
                    <a:cubicBezTo>
                      <a:pt x="132" y="74"/>
                      <a:pt x="132" y="74"/>
                      <a:pt x="132" y="74"/>
                    </a:cubicBezTo>
                    <a:cubicBezTo>
                      <a:pt x="132" y="74"/>
                      <a:pt x="132" y="74"/>
                      <a:pt x="132" y="74"/>
                    </a:cubicBezTo>
                    <a:cubicBezTo>
                      <a:pt x="135" y="74"/>
                      <a:pt x="135" y="74"/>
                      <a:pt x="13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6" name="Freeform 65"/>
              <p:cNvSpPr>
                <a:spLocks/>
              </p:cNvSpPr>
              <p:nvPr/>
            </p:nvSpPr>
            <p:spPr bwMode="auto">
              <a:xfrm>
                <a:off x="3481" y="2188"/>
                <a:ext cx="18" cy="61"/>
              </a:xfrm>
              <a:custGeom>
                <a:avLst/>
                <a:gdLst>
                  <a:gd name="T0" fmla="*/ 16 w 18"/>
                  <a:gd name="T1" fmla="*/ 63 h 63"/>
                  <a:gd name="T2" fmla="*/ 13 w 18"/>
                  <a:gd name="T3" fmla="*/ 63 h 63"/>
                  <a:gd name="T4" fmla="*/ 2 w 18"/>
                  <a:gd name="T5" fmla="*/ 3 h 63"/>
                  <a:gd name="T6" fmla="*/ 5 w 18"/>
                  <a:gd name="T7" fmla="*/ 0 h 63"/>
                  <a:gd name="T8" fmla="*/ 10 w 18"/>
                  <a:gd name="T9" fmla="*/ 3 h 63"/>
                  <a:gd name="T10" fmla="*/ 18 w 18"/>
                  <a:gd name="T11" fmla="*/ 61 h 63"/>
                  <a:gd name="T12" fmla="*/ 16 w 18"/>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8" h="63">
                    <a:moveTo>
                      <a:pt x="16" y="63"/>
                    </a:moveTo>
                    <a:cubicBezTo>
                      <a:pt x="13" y="63"/>
                      <a:pt x="13" y="63"/>
                      <a:pt x="13" y="63"/>
                    </a:cubicBezTo>
                    <a:cubicBezTo>
                      <a:pt x="0" y="34"/>
                      <a:pt x="2" y="5"/>
                      <a:pt x="2" y="3"/>
                    </a:cubicBezTo>
                    <a:cubicBezTo>
                      <a:pt x="5" y="0"/>
                      <a:pt x="5" y="0"/>
                      <a:pt x="5" y="0"/>
                    </a:cubicBezTo>
                    <a:cubicBezTo>
                      <a:pt x="8" y="0"/>
                      <a:pt x="10" y="3"/>
                      <a:pt x="10" y="3"/>
                    </a:cubicBezTo>
                    <a:cubicBezTo>
                      <a:pt x="8" y="5"/>
                      <a:pt x="5" y="34"/>
                      <a:pt x="18" y="61"/>
                    </a:cubicBezTo>
                    <a:cubicBezTo>
                      <a:pt x="18" y="61"/>
                      <a:pt x="18" y="63"/>
                      <a:pt x="1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57" name="Freeform 66"/>
              <p:cNvSpPr>
                <a:spLocks/>
              </p:cNvSpPr>
              <p:nvPr/>
            </p:nvSpPr>
            <p:spPr bwMode="auto">
              <a:xfrm>
                <a:off x="3594" y="2188"/>
                <a:ext cx="18" cy="61"/>
              </a:xfrm>
              <a:custGeom>
                <a:avLst/>
                <a:gdLst>
                  <a:gd name="T0" fmla="*/ 3 w 19"/>
                  <a:gd name="T1" fmla="*/ 63 h 63"/>
                  <a:gd name="T2" fmla="*/ 0 w 19"/>
                  <a:gd name="T3" fmla="*/ 63 h 63"/>
                  <a:gd name="T4" fmla="*/ 0 w 19"/>
                  <a:gd name="T5" fmla="*/ 61 h 63"/>
                  <a:gd name="T6" fmla="*/ 8 w 19"/>
                  <a:gd name="T7" fmla="*/ 3 h 63"/>
                  <a:gd name="T8" fmla="*/ 11 w 19"/>
                  <a:gd name="T9" fmla="*/ 0 h 63"/>
                  <a:gd name="T10" fmla="*/ 16 w 19"/>
                  <a:gd name="T11" fmla="*/ 3 h 63"/>
                  <a:gd name="T12" fmla="*/ 6 w 19"/>
                  <a:gd name="T13" fmla="*/ 63 h 63"/>
                  <a:gd name="T14" fmla="*/ 3 w 19"/>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63">
                    <a:moveTo>
                      <a:pt x="3" y="63"/>
                    </a:moveTo>
                    <a:cubicBezTo>
                      <a:pt x="3" y="63"/>
                      <a:pt x="3" y="63"/>
                      <a:pt x="0" y="63"/>
                    </a:cubicBezTo>
                    <a:cubicBezTo>
                      <a:pt x="0" y="61"/>
                      <a:pt x="0" y="61"/>
                      <a:pt x="0" y="61"/>
                    </a:cubicBezTo>
                    <a:cubicBezTo>
                      <a:pt x="11" y="34"/>
                      <a:pt x="8" y="5"/>
                      <a:pt x="8" y="3"/>
                    </a:cubicBezTo>
                    <a:cubicBezTo>
                      <a:pt x="11" y="0"/>
                      <a:pt x="11" y="0"/>
                      <a:pt x="11" y="0"/>
                    </a:cubicBezTo>
                    <a:cubicBezTo>
                      <a:pt x="13" y="0"/>
                      <a:pt x="16" y="3"/>
                      <a:pt x="16" y="3"/>
                    </a:cubicBezTo>
                    <a:cubicBezTo>
                      <a:pt x="16" y="5"/>
                      <a:pt x="19" y="34"/>
                      <a:pt x="6" y="63"/>
                    </a:cubicBezTo>
                    <a:lnTo>
                      <a:pt x="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
          <p:nvSpPr>
            <p:cNvPr id="82" name="Rectangle 9"/>
            <p:cNvSpPr>
              <a:spLocks noChangeArrowheads="1"/>
            </p:cNvSpPr>
            <p:nvPr/>
          </p:nvSpPr>
          <p:spPr bwMode="auto">
            <a:xfrm>
              <a:off x="6441588" y="4168775"/>
              <a:ext cx="280041" cy="28416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4" name="Rectangle 9"/>
            <p:cNvSpPr>
              <a:spLocks noChangeArrowheads="1"/>
            </p:cNvSpPr>
            <p:nvPr/>
          </p:nvSpPr>
          <p:spPr bwMode="auto">
            <a:xfrm>
              <a:off x="5488783" y="3346451"/>
              <a:ext cx="292894" cy="28733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5" name="Freeform 38"/>
            <p:cNvSpPr>
              <a:spLocks/>
            </p:cNvSpPr>
            <p:nvPr/>
          </p:nvSpPr>
          <p:spPr bwMode="auto">
            <a:xfrm>
              <a:off x="5326064" y="3562351"/>
              <a:ext cx="376238" cy="331788"/>
            </a:xfrm>
            <a:custGeom>
              <a:avLst/>
              <a:gdLst>
                <a:gd name="T0" fmla="*/ 220 w 244"/>
                <a:gd name="T1" fmla="*/ 79 h 216"/>
                <a:gd name="T2" fmla="*/ 220 w 244"/>
                <a:gd name="T3" fmla="*/ 79 h 216"/>
                <a:gd name="T4" fmla="*/ 196 w 244"/>
                <a:gd name="T5" fmla="*/ 63 h 216"/>
                <a:gd name="T6" fmla="*/ 159 w 244"/>
                <a:gd name="T7" fmla="*/ 37 h 216"/>
                <a:gd name="T8" fmla="*/ 117 w 244"/>
                <a:gd name="T9" fmla="*/ 8 h 216"/>
                <a:gd name="T10" fmla="*/ 122 w 244"/>
                <a:gd name="T11" fmla="*/ 42 h 216"/>
                <a:gd name="T12" fmla="*/ 177 w 244"/>
                <a:gd name="T13" fmla="*/ 82 h 216"/>
                <a:gd name="T14" fmla="*/ 177 w 244"/>
                <a:gd name="T15" fmla="*/ 116 h 216"/>
                <a:gd name="T16" fmla="*/ 119 w 244"/>
                <a:gd name="T17" fmla="*/ 100 h 216"/>
                <a:gd name="T18" fmla="*/ 69 w 244"/>
                <a:gd name="T19" fmla="*/ 45 h 216"/>
                <a:gd name="T20" fmla="*/ 87 w 244"/>
                <a:gd name="T21" fmla="*/ 34 h 216"/>
                <a:gd name="T22" fmla="*/ 98 w 244"/>
                <a:gd name="T23" fmla="*/ 0 h 216"/>
                <a:gd name="T24" fmla="*/ 37 w 244"/>
                <a:gd name="T25" fmla="*/ 34 h 216"/>
                <a:gd name="T26" fmla="*/ 77 w 244"/>
                <a:gd name="T27" fmla="*/ 98 h 216"/>
                <a:gd name="T28" fmla="*/ 37 w 244"/>
                <a:gd name="T29" fmla="*/ 47 h 216"/>
                <a:gd name="T30" fmla="*/ 19 w 244"/>
                <a:gd name="T31" fmla="*/ 63 h 216"/>
                <a:gd name="T32" fmla="*/ 58 w 244"/>
                <a:gd name="T33" fmla="*/ 114 h 216"/>
                <a:gd name="T34" fmla="*/ 21 w 244"/>
                <a:gd name="T35" fmla="*/ 77 h 216"/>
                <a:gd name="T36" fmla="*/ 0 w 244"/>
                <a:gd name="T37" fmla="*/ 95 h 216"/>
                <a:gd name="T38" fmla="*/ 37 w 244"/>
                <a:gd name="T39" fmla="*/ 127 h 216"/>
                <a:gd name="T40" fmla="*/ 11 w 244"/>
                <a:gd name="T41" fmla="*/ 116 h 216"/>
                <a:gd name="T42" fmla="*/ 11 w 244"/>
                <a:gd name="T43" fmla="*/ 145 h 216"/>
                <a:gd name="T44" fmla="*/ 156 w 244"/>
                <a:gd name="T45" fmla="*/ 203 h 216"/>
                <a:gd name="T46" fmla="*/ 164 w 244"/>
                <a:gd name="T47" fmla="*/ 216 h 216"/>
                <a:gd name="T48" fmla="*/ 244 w 244"/>
                <a:gd name="T49" fmla="*/ 174 h 216"/>
                <a:gd name="T50" fmla="*/ 220 w 244"/>
                <a:gd name="T51" fmla="*/ 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0" y="79"/>
                  </a:moveTo>
                  <a:cubicBezTo>
                    <a:pt x="220" y="79"/>
                    <a:pt x="220" y="79"/>
                    <a:pt x="220" y="79"/>
                  </a:cubicBezTo>
                  <a:cubicBezTo>
                    <a:pt x="196" y="63"/>
                    <a:pt x="196" y="63"/>
                    <a:pt x="196" y="63"/>
                  </a:cubicBezTo>
                  <a:cubicBezTo>
                    <a:pt x="159" y="37"/>
                    <a:pt x="159" y="37"/>
                    <a:pt x="159" y="37"/>
                  </a:cubicBezTo>
                  <a:cubicBezTo>
                    <a:pt x="117" y="8"/>
                    <a:pt x="117" y="8"/>
                    <a:pt x="117" y="8"/>
                  </a:cubicBezTo>
                  <a:cubicBezTo>
                    <a:pt x="109" y="19"/>
                    <a:pt x="111" y="34"/>
                    <a:pt x="122" y="42"/>
                  </a:cubicBezTo>
                  <a:cubicBezTo>
                    <a:pt x="177" y="82"/>
                    <a:pt x="177" y="82"/>
                    <a:pt x="177" y="82"/>
                  </a:cubicBezTo>
                  <a:cubicBezTo>
                    <a:pt x="193" y="95"/>
                    <a:pt x="191" y="108"/>
                    <a:pt x="177" y="116"/>
                  </a:cubicBezTo>
                  <a:cubicBezTo>
                    <a:pt x="146" y="137"/>
                    <a:pt x="119" y="100"/>
                    <a:pt x="119" y="100"/>
                  </a:cubicBezTo>
                  <a:cubicBezTo>
                    <a:pt x="69" y="45"/>
                    <a:pt x="69" y="45"/>
                    <a:pt x="69" y="45"/>
                  </a:cubicBezTo>
                  <a:cubicBezTo>
                    <a:pt x="87" y="34"/>
                    <a:pt x="87" y="34"/>
                    <a:pt x="87" y="34"/>
                  </a:cubicBezTo>
                  <a:cubicBezTo>
                    <a:pt x="101" y="26"/>
                    <a:pt x="103" y="13"/>
                    <a:pt x="98" y="0"/>
                  </a:cubicBezTo>
                  <a:cubicBezTo>
                    <a:pt x="37" y="34"/>
                    <a:pt x="37" y="34"/>
                    <a:pt x="37" y="34"/>
                  </a:cubicBezTo>
                  <a:cubicBezTo>
                    <a:pt x="77" y="98"/>
                    <a:pt x="77" y="98"/>
                    <a:pt x="77" y="98"/>
                  </a:cubicBezTo>
                  <a:cubicBezTo>
                    <a:pt x="37" y="47"/>
                    <a:pt x="37" y="47"/>
                    <a:pt x="37" y="47"/>
                  </a:cubicBezTo>
                  <a:cubicBezTo>
                    <a:pt x="19" y="63"/>
                    <a:pt x="19" y="63"/>
                    <a:pt x="19" y="63"/>
                  </a:cubicBezTo>
                  <a:cubicBezTo>
                    <a:pt x="58" y="114"/>
                    <a:pt x="58" y="114"/>
                    <a:pt x="58" y="114"/>
                  </a:cubicBezTo>
                  <a:cubicBezTo>
                    <a:pt x="21" y="77"/>
                    <a:pt x="21" y="77"/>
                    <a:pt x="21" y="77"/>
                  </a:cubicBezTo>
                  <a:cubicBezTo>
                    <a:pt x="0" y="95"/>
                    <a:pt x="0" y="95"/>
                    <a:pt x="0" y="95"/>
                  </a:cubicBezTo>
                  <a:cubicBezTo>
                    <a:pt x="37" y="127"/>
                    <a:pt x="37" y="127"/>
                    <a:pt x="37" y="127"/>
                  </a:cubicBezTo>
                  <a:cubicBezTo>
                    <a:pt x="11" y="116"/>
                    <a:pt x="11" y="116"/>
                    <a:pt x="11" y="116"/>
                  </a:cubicBezTo>
                  <a:cubicBezTo>
                    <a:pt x="11" y="145"/>
                    <a:pt x="11" y="145"/>
                    <a:pt x="11" y="145"/>
                  </a:cubicBezTo>
                  <a:cubicBezTo>
                    <a:pt x="156" y="203"/>
                    <a:pt x="156" y="203"/>
                    <a:pt x="156" y="203"/>
                  </a:cubicBezTo>
                  <a:cubicBezTo>
                    <a:pt x="164" y="216"/>
                    <a:pt x="164" y="216"/>
                    <a:pt x="164" y="216"/>
                  </a:cubicBezTo>
                  <a:cubicBezTo>
                    <a:pt x="244" y="174"/>
                    <a:pt x="244" y="174"/>
                    <a:pt x="244" y="174"/>
                  </a:cubicBezTo>
                  <a:cubicBezTo>
                    <a:pt x="220" y="79"/>
                    <a:pt x="220" y="79"/>
                    <a:pt x="220" y="79"/>
                  </a:cubicBezTo>
                  <a:close/>
                </a:path>
              </a:pathLst>
            </a:custGeom>
            <a:solidFill>
              <a:srgbClr val="F0B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6" name="Freeform 56"/>
            <p:cNvSpPr>
              <a:spLocks/>
            </p:cNvSpPr>
            <p:nvPr/>
          </p:nvSpPr>
          <p:spPr bwMode="auto">
            <a:xfrm>
              <a:off x="5632451" y="2952751"/>
              <a:ext cx="314325" cy="496888"/>
            </a:xfrm>
            <a:custGeom>
              <a:avLst/>
              <a:gdLst>
                <a:gd name="T0" fmla="*/ 0 w 204"/>
                <a:gd name="T1" fmla="*/ 0 h 324"/>
                <a:gd name="T2" fmla="*/ 79 w 204"/>
                <a:gd name="T3" fmla="*/ 0 h 324"/>
                <a:gd name="T4" fmla="*/ 79 w 204"/>
                <a:gd name="T5" fmla="*/ 98 h 324"/>
                <a:gd name="T6" fmla="*/ 182 w 204"/>
                <a:gd name="T7" fmla="*/ 182 h 324"/>
                <a:gd name="T8" fmla="*/ 182 w 204"/>
                <a:gd name="T9" fmla="*/ 182 h 324"/>
                <a:gd name="T10" fmla="*/ 204 w 204"/>
                <a:gd name="T11" fmla="*/ 248 h 324"/>
                <a:gd name="T12" fmla="*/ 180 w 204"/>
                <a:gd name="T13" fmla="*/ 235 h 324"/>
                <a:gd name="T14" fmla="*/ 166 w 204"/>
                <a:gd name="T15" fmla="*/ 198 h 324"/>
                <a:gd name="T16" fmla="*/ 148 w 204"/>
                <a:gd name="T17" fmla="*/ 182 h 324"/>
                <a:gd name="T18" fmla="*/ 169 w 204"/>
                <a:gd name="T19" fmla="*/ 216 h 324"/>
                <a:gd name="T20" fmla="*/ 169 w 204"/>
                <a:gd name="T21" fmla="*/ 216 h 324"/>
                <a:gd name="T22" fmla="*/ 185 w 204"/>
                <a:gd name="T23" fmla="*/ 308 h 324"/>
                <a:gd name="T24" fmla="*/ 164 w 204"/>
                <a:gd name="T25" fmla="*/ 293 h 324"/>
                <a:gd name="T26" fmla="*/ 150 w 204"/>
                <a:gd name="T27" fmla="*/ 224 h 324"/>
                <a:gd name="T28" fmla="*/ 129 w 204"/>
                <a:gd name="T29" fmla="*/ 187 h 324"/>
                <a:gd name="T30" fmla="*/ 148 w 204"/>
                <a:gd name="T31" fmla="*/ 235 h 324"/>
                <a:gd name="T32" fmla="*/ 150 w 204"/>
                <a:gd name="T33" fmla="*/ 324 h 324"/>
                <a:gd name="T34" fmla="*/ 132 w 204"/>
                <a:gd name="T35" fmla="*/ 306 h 324"/>
                <a:gd name="T36" fmla="*/ 129 w 204"/>
                <a:gd name="T37" fmla="*/ 243 h 324"/>
                <a:gd name="T38" fmla="*/ 113 w 204"/>
                <a:gd name="T39" fmla="*/ 195 h 324"/>
                <a:gd name="T40" fmla="*/ 127 w 204"/>
                <a:gd name="T41" fmla="*/ 250 h 324"/>
                <a:gd name="T42" fmla="*/ 84 w 204"/>
                <a:gd name="T43" fmla="*/ 274 h 324"/>
                <a:gd name="T44" fmla="*/ 90 w 204"/>
                <a:gd name="T45" fmla="*/ 245 h 324"/>
                <a:gd name="T46" fmla="*/ 105 w 204"/>
                <a:gd name="T47" fmla="*/ 237 h 324"/>
                <a:gd name="T48" fmla="*/ 82 w 204"/>
                <a:gd name="T49" fmla="*/ 182 h 324"/>
                <a:gd name="T50" fmla="*/ 42 w 204"/>
                <a:gd name="T51" fmla="*/ 153 h 324"/>
                <a:gd name="T52" fmla="*/ 34 w 204"/>
                <a:gd name="T53" fmla="*/ 177 h 324"/>
                <a:gd name="T54" fmla="*/ 66 w 204"/>
                <a:gd name="T55" fmla="*/ 221 h 324"/>
                <a:gd name="T56" fmla="*/ 58 w 204"/>
                <a:gd name="T57" fmla="*/ 250 h 324"/>
                <a:gd name="T58" fmla="*/ 0 w 204"/>
                <a:gd name="T59" fmla="*/ 171 h 324"/>
                <a:gd name="T60" fmla="*/ 0 w 204"/>
                <a:gd name="T6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0"/>
                  </a:moveTo>
                  <a:cubicBezTo>
                    <a:pt x="79" y="0"/>
                    <a:pt x="79" y="0"/>
                    <a:pt x="79" y="0"/>
                  </a:cubicBezTo>
                  <a:cubicBezTo>
                    <a:pt x="79" y="98"/>
                    <a:pt x="79" y="98"/>
                    <a:pt x="79" y="98"/>
                  </a:cubicBezTo>
                  <a:cubicBezTo>
                    <a:pt x="182" y="182"/>
                    <a:pt x="182" y="182"/>
                    <a:pt x="182" y="182"/>
                  </a:cubicBezTo>
                  <a:cubicBezTo>
                    <a:pt x="182" y="182"/>
                    <a:pt x="182" y="182"/>
                    <a:pt x="182" y="182"/>
                  </a:cubicBezTo>
                  <a:cubicBezTo>
                    <a:pt x="204" y="248"/>
                    <a:pt x="204" y="248"/>
                    <a:pt x="204" y="248"/>
                  </a:cubicBezTo>
                  <a:cubicBezTo>
                    <a:pt x="193" y="250"/>
                    <a:pt x="182" y="245"/>
                    <a:pt x="180" y="235"/>
                  </a:cubicBezTo>
                  <a:cubicBezTo>
                    <a:pt x="166" y="198"/>
                    <a:pt x="166" y="198"/>
                    <a:pt x="166" y="198"/>
                  </a:cubicBezTo>
                  <a:cubicBezTo>
                    <a:pt x="148" y="182"/>
                    <a:pt x="148" y="182"/>
                    <a:pt x="148" y="182"/>
                  </a:cubicBezTo>
                  <a:cubicBezTo>
                    <a:pt x="169" y="216"/>
                    <a:pt x="169" y="216"/>
                    <a:pt x="169" y="216"/>
                  </a:cubicBezTo>
                  <a:cubicBezTo>
                    <a:pt x="169" y="216"/>
                    <a:pt x="169" y="216"/>
                    <a:pt x="169" y="216"/>
                  </a:cubicBezTo>
                  <a:cubicBezTo>
                    <a:pt x="185" y="308"/>
                    <a:pt x="185" y="308"/>
                    <a:pt x="185" y="308"/>
                  </a:cubicBezTo>
                  <a:cubicBezTo>
                    <a:pt x="174" y="311"/>
                    <a:pt x="166" y="303"/>
                    <a:pt x="164" y="293"/>
                  </a:cubicBezTo>
                  <a:cubicBezTo>
                    <a:pt x="150" y="224"/>
                    <a:pt x="150" y="224"/>
                    <a:pt x="150" y="224"/>
                  </a:cubicBezTo>
                  <a:cubicBezTo>
                    <a:pt x="129" y="187"/>
                    <a:pt x="129" y="187"/>
                    <a:pt x="129" y="187"/>
                  </a:cubicBezTo>
                  <a:cubicBezTo>
                    <a:pt x="148" y="235"/>
                    <a:pt x="148" y="235"/>
                    <a:pt x="148" y="235"/>
                  </a:cubicBezTo>
                  <a:cubicBezTo>
                    <a:pt x="150" y="324"/>
                    <a:pt x="150" y="324"/>
                    <a:pt x="150" y="324"/>
                  </a:cubicBezTo>
                  <a:cubicBezTo>
                    <a:pt x="140" y="324"/>
                    <a:pt x="132" y="316"/>
                    <a:pt x="132" y="306"/>
                  </a:cubicBezTo>
                  <a:cubicBezTo>
                    <a:pt x="129" y="243"/>
                    <a:pt x="129" y="243"/>
                    <a:pt x="129" y="243"/>
                  </a:cubicBezTo>
                  <a:cubicBezTo>
                    <a:pt x="113" y="195"/>
                    <a:pt x="113" y="195"/>
                    <a:pt x="113" y="195"/>
                  </a:cubicBezTo>
                  <a:cubicBezTo>
                    <a:pt x="127" y="250"/>
                    <a:pt x="127" y="250"/>
                    <a:pt x="127" y="250"/>
                  </a:cubicBezTo>
                  <a:cubicBezTo>
                    <a:pt x="84" y="274"/>
                    <a:pt x="84" y="274"/>
                    <a:pt x="84" y="274"/>
                  </a:cubicBezTo>
                  <a:cubicBezTo>
                    <a:pt x="76" y="264"/>
                    <a:pt x="79" y="253"/>
                    <a:pt x="90" y="245"/>
                  </a:cubicBezTo>
                  <a:cubicBezTo>
                    <a:pt x="105" y="237"/>
                    <a:pt x="105" y="237"/>
                    <a:pt x="105" y="237"/>
                  </a:cubicBezTo>
                  <a:cubicBezTo>
                    <a:pt x="82" y="182"/>
                    <a:pt x="82" y="182"/>
                    <a:pt x="82" y="182"/>
                  </a:cubicBezTo>
                  <a:cubicBezTo>
                    <a:pt x="82" y="182"/>
                    <a:pt x="71" y="148"/>
                    <a:pt x="42" y="153"/>
                  </a:cubicBezTo>
                  <a:cubicBezTo>
                    <a:pt x="37" y="169"/>
                    <a:pt x="34" y="177"/>
                    <a:pt x="34" y="177"/>
                  </a:cubicBezTo>
                  <a:cubicBezTo>
                    <a:pt x="66" y="221"/>
                    <a:pt x="66" y="221"/>
                    <a:pt x="66" y="221"/>
                  </a:cubicBezTo>
                  <a:cubicBezTo>
                    <a:pt x="74" y="232"/>
                    <a:pt x="68" y="245"/>
                    <a:pt x="58" y="250"/>
                  </a:cubicBezTo>
                  <a:cubicBezTo>
                    <a:pt x="0" y="171"/>
                    <a:pt x="0" y="171"/>
                    <a:pt x="0" y="171"/>
                  </a:cubicBezTo>
                  <a:lnTo>
                    <a:pt x="0" y="0"/>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88" name="Rectangle 9"/>
            <p:cNvSpPr>
              <a:spLocks noChangeArrowheads="1"/>
            </p:cNvSpPr>
            <p:nvPr/>
          </p:nvSpPr>
          <p:spPr bwMode="auto">
            <a:xfrm>
              <a:off x="6627814" y="2759078"/>
              <a:ext cx="284958" cy="288923"/>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91" name="Freeform 41"/>
            <p:cNvSpPr>
              <a:spLocks/>
            </p:cNvSpPr>
            <p:nvPr/>
          </p:nvSpPr>
          <p:spPr bwMode="auto">
            <a:xfrm>
              <a:off x="6342064" y="2597151"/>
              <a:ext cx="333375" cy="371475"/>
            </a:xfrm>
            <a:custGeom>
              <a:avLst/>
              <a:gdLst>
                <a:gd name="T0" fmla="*/ 180 w 217"/>
                <a:gd name="T1" fmla="*/ 37 h 242"/>
                <a:gd name="T2" fmla="*/ 117 w 217"/>
                <a:gd name="T3" fmla="*/ 76 h 242"/>
                <a:gd name="T4" fmla="*/ 167 w 217"/>
                <a:gd name="T5" fmla="*/ 37 h 242"/>
                <a:gd name="T6" fmla="*/ 151 w 217"/>
                <a:gd name="T7" fmla="*/ 16 h 242"/>
                <a:gd name="T8" fmla="*/ 103 w 217"/>
                <a:gd name="T9" fmla="*/ 58 h 242"/>
                <a:gd name="T10" fmla="*/ 138 w 217"/>
                <a:gd name="T11" fmla="*/ 21 h 242"/>
                <a:gd name="T12" fmla="*/ 122 w 217"/>
                <a:gd name="T13" fmla="*/ 0 h 242"/>
                <a:gd name="T14" fmla="*/ 122 w 217"/>
                <a:gd name="T15" fmla="*/ 0 h 242"/>
                <a:gd name="T16" fmla="*/ 90 w 217"/>
                <a:gd name="T17" fmla="*/ 37 h 242"/>
                <a:gd name="T18" fmla="*/ 98 w 217"/>
                <a:gd name="T19" fmla="*/ 11 h 242"/>
                <a:gd name="T20" fmla="*/ 72 w 217"/>
                <a:gd name="T21" fmla="*/ 8 h 242"/>
                <a:gd name="T22" fmla="*/ 11 w 217"/>
                <a:gd name="T23" fmla="*/ 156 h 242"/>
                <a:gd name="T24" fmla="*/ 0 w 217"/>
                <a:gd name="T25" fmla="*/ 163 h 242"/>
                <a:gd name="T26" fmla="*/ 43 w 217"/>
                <a:gd name="T27" fmla="*/ 242 h 242"/>
                <a:gd name="T28" fmla="*/ 135 w 217"/>
                <a:gd name="T29" fmla="*/ 219 h 242"/>
                <a:gd name="T30" fmla="*/ 135 w 217"/>
                <a:gd name="T31" fmla="*/ 219 h 242"/>
                <a:gd name="T32" fmla="*/ 154 w 217"/>
                <a:gd name="T33" fmla="*/ 195 h 242"/>
                <a:gd name="T34" fmla="*/ 180 w 217"/>
                <a:gd name="T35" fmla="*/ 158 h 242"/>
                <a:gd name="T36" fmla="*/ 209 w 217"/>
                <a:gd name="T37" fmla="*/ 116 h 242"/>
                <a:gd name="T38" fmla="*/ 172 w 217"/>
                <a:gd name="T39" fmla="*/ 121 h 242"/>
                <a:gd name="T40" fmla="*/ 133 w 217"/>
                <a:gd name="T41" fmla="*/ 177 h 242"/>
                <a:gd name="T42" fmla="*/ 98 w 217"/>
                <a:gd name="T43" fmla="*/ 177 h 242"/>
                <a:gd name="T44" fmla="*/ 117 w 217"/>
                <a:gd name="T45" fmla="*/ 119 h 242"/>
                <a:gd name="T46" fmla="*/ 170 w 217"/>
                <a:gd name="T47" fmla="*/ 69 h 242"/>
                <a:gd name="T48" fmla="*/ 183 w 217"/>
                <a:gd name="T49" fmla="*/ 87 h 242"/>
                <a:gd name="T50" fmla="*/ 217 w 217"/>
                <a:gd name="T51" fmla="*/ 98 h 242"/>
                <a:gd name="T52" fmla="*/ 180 w 217"/>
                <a:gd name="T53" fmla="*/ 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42">
                  <a:moveTo>
                    <a:pt x="180" y="37"/>
                  </a:moveTo>
                  <a:cubicBezTo>
                    <a:pt x="117" y="76"/>
                    <a:pt x="117" y="76"/>
                    <a:pt x="117" y="76"/>
                  </a:cubicBezTo>
                  <a:cubicBezTo>
                    <a:pt x="167" y="37"/>
                    <a:pt x="167" y="37"/>
                    <a:pt x="167" y="37"/>
                  </a:cubicBezTo>
                  <a:cubicBezTo>
                    <a:pt x="151" y="16"/>
                    <a:pt x="151" y="16"/>
                    <a:pt x="151" y="16"/>
                  </a:cubicBezTo>
                  <a:cubicBezTo>
                    <a:pt x="103" y="58"/>
                    <a:pt x="103" y="58"/>
                    <a:pt x="103" y="58"/>
                  </a:cubicBezTo>
                  <a:cubicBezTo>
                    <a:pt x="138" y="21"/>
                    <a:pt x="138" y="21"/>
                    <a:pt x="138" y="21"/>
                  </a:cubicBezTo>
                  <a:cubicBezTo>
                    <a:pt x="122" y="0"/>
                    <a:pt x="122" y="0"/>
                    <a:pt x="122" y="0"/>
                  </a:cubicBezTo>
                  <a:cubicBezTo>
                    <a:pt x="122" y="0"/>
                    <a:pt x="122" y="0"/>
                    <a:pt x="122" y="0"/>
                  </a:cubicBezTo>
                  <a:cubicBezTo>
                    <a:pt x="90" y="37"/>
                    <a:pt x="90" y="37"/>
                    <a:pt x="90" y="37"/>
                  </a:cubicBezTo>
                  <a:cubicBezTo>
                    <a:pt x="98" y="11"/>
                    <a:pt x="98" y="11"/>
                    <a:pt x="98" y="11"/>
                  </a:cubicBezTo>
                  <a:cubicBezTo>
                    <a:pt x="72" y="8"/>
                    <a:pt x="72" y="8"/>
                    <a:pt x="72" y="8"/>
                  </a:cubicBezTo>
                  <a:cubicBezTo>
                    <a:pt x="11" y="156"/>
                    <a:pt x="11" y="156"/>
                    <a:pt x="11" y="156"/>
                  </a:cubicBezTo>
                  <a:cubicBezTo>
                    <a:pt x="0" y="163"/>
                    <a:pt x="0" y="163"/>
                    <a:pt x="0" y="163"/>
                  </a:cubicBezTo>
                  <a:cubicBezTo>
                    <a:pt x="43" y="242"/>
                    <a:pt x="43" y="242"/>
                    <a:pt x="43" y="242"/>
                  </a:cubicBezTo>
                  <a:cubicBezTo>
                    <a:pt x="135" y="219"/>
                    <a:pt x="135" y="219"/>
                    <a:pt x="135" y="219"/>
                  </a:cubicBezTo>
                  <a:cubicBezTo>
                    <a:pt x="135" y="219"/>
                    <a:pt x="135" y="219"/>
                    <a:pt x="135" y="219"/>
                  </a:cubicBezTo>
                  <a:cubicBezTo>
                    <a:pt x="154" y="195"/>
                    <a:pt x="154" y="195"/>
                    <a:pt x="154" y="195"/>
                  </a:cubicBezTo>
                  <a:cubicBezTo>
                    <a:pt x="180" y="158"/>
                    <a:pt x="180" y="158"/>
                    <a:pt x="180" y="158"/>
                  </a:cubicBezTo>
                  <a:cubicBezTo>
                    <a:pt x="209" y="116"/>
                    <a:pt x="209" y="116"/>
                    <a:pt x="209" y="116"/>
                  </a:cubicBezTo>
                  <a:cubicBezTo>
                    <a:pt x="199" y="108"/>
                    <a:pt x="183" y="111"/>
                    <a:pt x="172" y="121"/>
                  </a:cubicBezTo>
                  <a:cubicBezTo>
                    <a:pt x="133" y="177"/>
                    <a:pt x="133" y="177"/>
                    <a:pt x="133" y="177"/>
                  </a:cubicBezTo>
                  <a:cubicBezTo>
                    <a:pt x="122" y="193"/>
                    <a:pt x="109" y="190"/>
                    <a:pt x="98" y="177"/>
                  </a:cubicBezTo>
                  <a:cubicBezTo>
                    <a:pt x="79" y="145"/>
                    <a:pt x="117" y="119"/>
                    <a:pt x="117" y="119"/>
                  </a:cubicBezTo>
                  <a:cubicBezTo>
                    <a:pt x="170" y="69"/>
                    <a:pt x="170" y="69"/>
                    <a:pt x="170" y="69"/>
                  </a:cubicBezTo>
                  <a:cubicBezTo>
                    <a:pt x="183" y="87"/>
                    <a:pt x="183" y="87"/>
                    <a:pt x="183" y="87"/>
                  </a:cubicBezTo>
                  <a:cubicBezTo>
                    <a:pt x="188" y="100"/>
                    <a:pt x="204" y="103"/>
                    <a:pt x="217" y="98"/>
                  </a:cubicBezTo>
                  <a:lnTo>
                    <a:pt x="180" y="37"/>
                  </a:ln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pic>
          <p:nvPicPr>
            <p:cNvPr id="92" name="Picture 91"/>
            <p:cNvPicPr>
              <a:picLocks noChangeAspect="1"/>
            </p:cNvPicPr>
            <p:nvPr/>
          </p:nvPicPr>
          <p:blipFill>
            <a:blip r:embed="rId3"/>
            <a:stretch>
              <a:fillRect/>
            </a:stretch>
          </p:blipFill>
          <p:spPr>
            <a:xfrm>
              <a:off x="5503864" y="3371851"/>
              <a:ext cx="264971" cy="231247"/>
            </a:xfrm>
            <a:prstGeom prst="rect">
              <a:avLst/>
            </a:prstGeom>
          </p:spPr>
        </p:pic>
        <p:pic>
          <p:nvPicPr>
            <p:cNvPr id="95" name="Picture 94"/>
            <p:cNvPicPr>
              <a:picLocks noChangeAspect="1"/>
            </p:cNvPicPr>
            <p:nvPr/>
          </p:nvPicPr>
          <p:blipFill>
            <a:blip r:embed="rId3"/>
            <a:stretch>
              <a:fillRect/>
            </a:stretch>
          </p:blipFill>
          <p:spPr>
            <a:xfrm>
              <a:off x="6635338" y="2790327"/>
              <a:ext cx="264971" cy="231247"/>
            </a:xfrm>
            <a:prstGeom prst="rect">
              <a:avLst/>
            </a:prstGeom>
          </p:spPr>
        </p:pic>
        <p:pic>
          <p:nvPicPr>
            <p:cNvPr id="100" name="Picture 99"/>
            <p:cNvPicPr>
              <a:picLocks noChangeAspect="1"/>
            </p:cNvPicPr>
            <p:nvPr/>
          </p:nvPicPr>
          <p:blipFill>
            <a:blip r:embed="rId3"/>
            <a:stretch>
              <a:fillRect/>
            </a:stretch>
          </p:blipFill>
          <p:spPr>
            <a:xfrm>
              <a:off x="6462714" y="4191496"/>
              <a:ext cx="264971" cy="231247"/>
            </a:xfrm>
            <a:prstGeom prst="rect">
              <a:avLst/>
            </a:prstGeom>
          </p:spPr>
        </p:pic>
        <p:pic>
          <p:nvPicPr>
            <p:cNvPr id="101" name="Picture 100"/>
            <p:cNvPicPr>
              <a:picLocks noChangeAspect="1"/>
            </p:cNvPicPr>
            <p:nvPr/>
          </p:nvPicPr>
          <p:blipFill>
            <a:blip r:embed="rId3"/>
            <a:stretch>
              <a:fillRect/>
            </a:stretch>
          </p:blipFill>
          <p:spPr>
            <a:xfrm>
              <a:off x="5675794" y="4452938"/>
              <a:ext cx="264971" cy="231247"/>
            </a:xfrm>
            <a:prstGeom prst="rect">
              <a:avLst/>
            </a:prstGeom>
          </p:spPr>
        </p:pic>
        <p:sp>
          <p:nvSpPr>
            <p:cNvPr id="104" name="Freeform 52"/>
            <p:cNvSpPr>
              <a:spLocks/>
            </p:cNvSpPr>
            <p:nvPr/>
          </p:nvSpPr>
          <p:spPr bwMode="auto">
            <a:xfrm>
              <a:off x="6794501" y="2871789"/>
              <a:ext cx="314325" cy="496888"/>
            </a:xfrm>
            <a:custGeom>
              <a:avLst/>
              <a:gdLst>
                <a:gd name="T0" fmla="*/ 0 w 204"/>
                <a:gd name="T1" fmla="*/ 324 h 324"/>
                <a:gd name="T2" fmla="*/ 79 w 204"/>
                <a:gd name="T3" fmla="*/ 324 h 324"/>
                <a:gd name="T4" fmla="*/ 79 w 204"/>
                <a:gd name="T5" fmla="*/ 227 h 324"/>
                <a:gd name="T6" fmla="*/ 183 w 204"/>
                <a:gd name="T7" fmla="*/ 143 h 324"/>
                <a:gd name="T8" fmla="*/ 183 w 204"/>
                <a:gd name="T9" fmla="*/ 143 h 324"/>
                <a:gd name="T10" fmla="*/ 204 w 204"/>
                <a:gd name="T11" fmla="*/ 77 h 324"/>
                <a:gd name="T12" fmla="*/ 180 w 204"/>
                <a:gd name="T13" fmla="*/ 90 h 324"/>
                <a:gd name="T14" fmla="*/ 167 w 204"/>
                <a:gd name="T15" fmla="*/ 127 h 324"/>
                <a:gd name="T16" fmla="*/ 148 w 204"/>
                <a:gd name="T17" fmla="*/ 143 h 324"/>
                <a:gd name="T18" fmla="*/ 169 w 204"/>
                <a:gd name="T19" fmla="*/ 108 h 324"/>
                <a:gd name="T20" fmla="*/ 169 w 204"/>
                <a:gd name="T21" fmla="*/ 108 h 324"/>
                <a:gd name="T22" fmla="*/ 185 w 204"/>
                <a:gd name="T23" fmla="*/ 16 h 324"/>
                <a:gd name="T24" fmla="*/ 164 w 204"/>
                <a:gd name="T25" fmla="*/ 32 h 324"/>
                <a:gd name="T26" fmla="*/ 151 w 204"/>
                <a:gd name="T27" fmla="*/ 100 h 324"/>
                <a:gd name="T28" fmla="*/ 130 w 204"/>
                <a:gd name="T29" fmla="*/ 137 h 324"/>
                <a:gd name="T30" fmla="*/ 148 w 204"/>
                <a:gd name="T31" fmla="*/ 90 h 324"/>
                <a:gd name="T32" fmla="*/ 151 w 204"/>
                <a:gd name="T33" fmla="*/ 0 h 324"/>
                <a:gd name="T34" fmla="*/ 132 w 204"/>
                <a:gd name="T35" fmla="*/ 19 h 324"/>
                <a:gd name="T36" fmla="*/ 130 w 204"/>
                <a:gd name="T37" fmla="*/ 82 h 324"/>
                <a:gd name="T38" fmla="*/ 114 w 204"/>
                <a:gd name="T39" fmla="*/ 130 h 324"/>
                <a:gd name="T40" fmla="*/ 127 w 204"/>
                <a:gd name="T41" fmla="*/ 74 h 324"/>
                <a:gd name="T42" fmla="*/ 85 w 204"/>
                <a:gd name="T43" fmla="*/ 50 h 324"/>
                <a:gd name="T44" fmla="*/ 90 w 204"/>
                <a:gd name="T45" fmla="*/ 79 h 324"/>
                <a:gd name="T46" fmla="*/ 106 w 204"/>
                <a:gd name="T47" fmla="*/ 87 h 324"/>
                <a:gd name="T48" fmla="*/ 82 w 204"/>
                <a:gd name="T49" fmla="*/ 143 h 324"/>
                <a:gd name="T50" fmla="*/ 42 w 204"/>
                <a:gd name="T51" fmla="*/ 171 h 324"/>
                <a:gd name="T52" fmla="*/ 34 w 204"/>
                <a:gd name="T53" fmla="*/ 148 h 324"/>
                <a:gd name="T54" fmla="*/ 66 w 204"/>
                <a:gd name="T55" fmla="*/ 103 h 324"/>
                <a:gd name="T56" fmla="*/ 58 w 204"/>
                <a:gd name="T57" fmla="*/ 72 h 324"/>
                <a:gd name="T58" fmla="*/ 0 w 204"/>
                <a:gd name="T59" fmla="*/ 153 h 324"/>
                <a:gd name="T60" fmla="*/ 0 w 204"/>
                <a:gd name="T61"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324">
                  <a:moveTo>
                    <a:pt x="0" y="324"/>
                  </a:moveTo>
                  <a:cubicBezTo>
                    <a:pt x="79" y="324"/>
                    <a:pt x="79" y="324"/>
                    <a:pt x="79" y="324"/>
                  </a:cubicBezTo>
                  <a:cubicBezTo>
                    <a:pt x="79" y="227"/>
                    <a:pt x="79" y="227"/>
                    <a:pt x="79" y="227"/>
                  </a:cubicBezTo>
                  <a:cubicBezTo>
                    <a:pt x="183" y="143"/>
                    <a:pt x="183" y="143"/>
                    <a:pt x="183" y="143"/>
                  </a:cubicBezTo>
                  <a:cubicBezTo>
                    <a:pt x="183" y="143"/>
                    <a:pt x="183" y="143"/>
                    <a:pt x="183" y="143"/>
                  </a:cubicBezTo>
                  <a:cubicBezTo>
                    <a:pt x="204" y="77"/>
                    <a:pt x="204" y="77"/>
                    <a:pt x="204" y="77"/>
                  </a:cubicBezTo>
                  <a:cubicBezTo>
                    <a:pt x="193" y="74"/>
                    <a:pt x="183" y="79"/>
                    <a:pt x="180" y="90"/>
                  </a:cubicBezTo>
                  <a:cubicBezTo>
                    <a:pt x="167" y="127"/>
                    <a:pt x="167" y="127"/>
                    <a:pt x="167" y="127"/>
                  </a:cubicBezTo>
                  <a:cubicBezTo>
                    <a:pt x="148" y="143"/>
                    <a:pt x="148" y="143"/>
                    <a:pt x="148" y="143"/>
                  </a:cubicBezTo>
                  <a:cubicBezTo>
                    <a:pt x="169" y="108"/>
                    <a:pt x="169" y="108"/>
                    <a:pt x="169" y="108"/>
                  </a:cubicBezTo>
                  <a:cubicBezTo>
                    <a:pt x="169" y="108"/>
                    <a:pt x="169" y="108"/>
                    <a:pt x="169" y="108"/>
                  </a:cubicBezTo>
                  <a:cubicBezTo>
                    <a:pt x="185" y="16"/>
                    <a:pt x="185" y="16"/>
                    <a:pt x="185" y="16"/>
                  </a:cubicBezTo>
                  <a:cubicBezTo>
                    <a:pt x="175" y="14"/>
                    <a:pt x="164" y="21"/>
                    <a:pt x="164" y="32"/>
                  </a:cubicBezTo>
                  <a:cubicBezTo>
                    <a:pt x="151" y="100"/>
                    <a:pt x="151" y="100"/>
                    <a:pt x="151" y="100"/>
                  </a:cubicBezTo>
                  <a:cubicBezTo>
                    <a:pt x="130" y="137"/>
                    <a:pt x="130" y="137"/>
                    <a:pt x="130" y="137"/>
                  </a:cubicBezTo>
                  <a:cubicBezTo>
                    <a:pt x="148" y="90"/>
                    <a:pt x="148" y="90"/>
                    <a:pt x="148" y="90"/>
                  </a:cubicBezTo>
                  <a:cubicBezTo>
                    <a:pt x="151" y="0"/>
                    <a:pt x="151" y="0"/>
                    <a:pt x="151" y="0"/>
                  </a:cubicBezTo>
                  <a:cubicBezTo>
                    <a:pt x="140" y="0"/>
                    <a:pt x="132" y="8"/>
                    <a:pt x="132" y="19"/>
                  </a:cubicBezTo>
                  <a:cubicBezTo>
                    <a:pt x="130" y="82"/>
                    <a:pt x="130" y="82"/>
                    <a:pt x="130" y="82"/>
                  </a:cubicBezTo>
                  <a:cubicBezTo>
                    <a:pt x="114" y="130"/>
                    <a:pt x="114" y="130"/>
                    <a:pt x="114" y="130"/>
                  </a:cubicBezTo>
                  <a:cubicBezTo>
                    <a:pt x="127" y="74"/>
                    <a:pt x="127" y="74"/>
                    <a:pt x="127" y="74"/>
                  </a:cubicBezTo>
                  <a:cubicBezTo>
                    <a:pt x="85" y="50"/>
                    <a:pt x="85" y="50"/>
                    <a:pt x="85" y="50"/>
                  </a:cubicBezTo>
                  <a:cubicBezTo>
                    <a:pt x="77" y="61"/>
                    <a:pt x="79" y="72"/>
                    <a:pt x="90" y="79"/>
                  </a:cubicBezTo>
                  <a:cubicBezTo>
                    <a:pt x="106" y="87"/>
                    <a:pt x="106" y="87"/>
                    <a:pt x="106" y="87"/>
                  </a:cubicBezTo>
                  <a:cubicBezTo>
                    <a:pt x="82" y="143"/>
                    <a:pt x="82" y="143"/>
                    <a:pt x="82" y="143"/>
                  </a:cubicBezTo>
                  <a:cubicBezTo>
                    <a:pt x="82" y="143"/>
                    <a:pt x="71" y="177"/>
                    <a:pt x="42" y="171"/>
                  </a:cubicBezTo>
                  <a:cubicBezTo>
                    <a:pt x="37" y="156"/>
                    <a:pt x="34" y="148"/>
                    <a:pt x="34" y="148"/>
                  </a:cubicBezTo>
                  <a:cubicBezTo>
                    <a:pt x="66" y="103"/>
                    <a:pt x="66" y="103"/>
                    <a:pt x="66" y="103"/>
                  </a:cubicBezTo>
                  <a:cubicBezTo>
                    <a:pt x="74" y="93"/>
                    <a:pt x="69" y="79"/>
                    <a:pt x="58" y="72"/>
                  </a:cubicBezTo>
                  <a:cubicBezTo>
                    <a:pt x="0" y="153"/>
                    <a:pt x="0" y="153"/>
                    <a:pt x="0" y="153"/>
                  </a:cubicBezTo>
                  <a:lnTo>
                    <a:pt x="0" y="324"/>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5" name="Freeform 47"/>
            <p:cNvSpPr>
              <a:spLocks/>
            </p:cNvSpPr>
            <p:nvPr/>
          </p:nvSpPr>
          <p:spPr bwMode="auto">
            <a:xfrm>
              <a:off x="6511926" y="4387851"/>
              <a:ext cx="376238" cy="330200"/>
            </a:xfrm>
            <a:custGeom>
              <a:avLst/>
              <a:gdLst>
                <a:gd name="T0" fmla="*/ 225 w 244"/>
                <a:gd name="T1" fmla="*/ 76 h 216"/>
                <a:gd name="T2" fmla="*/ 186 w 244"/>
                <a:gd name="T3" fmla="*/ 113 h 216"/>
                <a:gd name="T4" fmla="*/ 228 w 244"/>
                <a:gd name="T5" fmla="*/ 63 h 216"/>
                <a:gd name="T6" fmla="*/ 207 w 244"/>
                <a:gd name="T7" fmla="*/ 47 h 216"/>
                <a:gd name="T8" fmla="*/ 170 w 244"/>
                <a:gd name="T9" fmla="*/ 97 h 216"/>
                <a:gd name="T10" fmla="*/ 209 w 244"/>
                <a:gd name="T11" fmla="*/ 34 h 216"/>
                <a:gd name="T12" fmla="*/ 149 w 244"/>
                <a:gd name="T13" fmla="*/ 0 h 216"/>
                <a:gd name="T14" fmla="*/ 157 w 244"/>
                <a:gd name="T15" fmla="*/ 34 h 216"/>
                <a:gd name="T16" fmla="*/ 178 w 244"/>
                <a:gd name="T17" fmla="*/ 45 h 216"/>
                <a:gd name="T18" fmla="*/ 127 w 244"/>
                <a:gd name="T19" fmla="*/ 100 h 216"/>
                <a:gd name="T20" fmla="*/ 69 w 244"/>
                <a:gd name="T21" fmla="*/ 116 h 216"/>
                <a:gd name="T22" fmla="*/ 67 w 244"/>
                <a:gd name="T23" fmla="*/ 82 h 216"/>
                <a:gd name="T24" fmla="*/ 122 w 244"/>
                <a:gd name="T25" fmla="*/ 42 h 216"/>
                <a:gd name="T26" fmla="*/ 127 w 244"/>
                <a:gd name="T27" fmla="*/ 8 h 216"/>
                <a:gd name="T28" fmla="*/ 85 w 244"/>
                <a:gd name="T29" fmla="*/ 37 h 216"/>
                <a:gd name="T30" fmla="*/ 51 w 244"/>
                <a:gd name="T31" fmla="*/ 63 h 216"/>
                <a:gd name="T32" fmla="*/ 24 w 244"/>
                <a:gd name="T33" fmla="*/ 79 h 216"/>
                <a:gd name="T34" fmla="*/ 24 w 244"/>
                <a:gd name="T35" fmla="*/ 79 h 216"/>
                <a:gd name="T36" fmla="*/ 0 w 244"/>
                <a:gd name="T37" fmla="*/ 174 h 216"/>
                <a:gd name="T38" fmla="*/ 82 w 244"/>
                <a:gd name="T39" fmla="*/ 216 h 216"/>
                <a:gd name="T40" fmla="*/ 88 w 244"/>
                <a:gd name="T41" fmla="*/ 203 h 216"/>
                <a:gd name="T42" fmla="*/ 236 w 244"/>
                <a:gd name="T43" fmla="*/ 142 h 216"/>
                <a:gd name="T44" fmla="*/ 233 w 244"/>
                <a:gd name="T45" fmla="*/ 116 h 216"/>
                <a:gd name="T46" fmla="*/ 207 w 244"/>
                <a:gd name="T47" fmla="*/ 126 h 216"/>
                <a:gd name="T48" fmla="*/ 244 w 244"/>
                <a:gd name="T49" fmla="*/ 95 h 216"/>
                <a:gd name="T50" fmla="*/ 225 w 244"/>
                <a:gd name="T51" fmla="*/ 7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4" h="216">
                  <a:moveTo>
                    <a:pt x="225" y="76"/>
                  </a:moveTo>
                  <a:cubicBezTo>
                    <a:pt x="186" y="113"/>
                    <a:pt x="186" y="113"/>
                    <a:pt x="186" y="113"/>
                  </a:cubicBezTo>
                  <a:cubicBezTo>
                    <a:pt x="228" y="63"/>
                    <a:pt x="228" y="63"/>
                    <a:pt x="228" y="63"/>
                  </a:cubicBezTo>
                  <a:cubicBezTo>
                    <a:pt x="207" y="47"/>
                    <a:pt x="207" y="47"/>
                    <a:pt x="207" y="47"/>
                  </a:cubicBezTo>
                  <a:cubicBezTo>
                    <a:pt x="170" y="97"/>
                    <a:pt x="170" y="97"/>
                    <a:pt x="170" y="97"/>
                  </a:cubicBezTo>
                  <a:cubicBezTo>
                    <a:pt x="209" y="34"/>
                    <a:pt x="209" y="34"/>
                    <a:pt x="209" y="34"/>
                  </a:cubicBezTo>
                  <a:cubicBezTo>
                    <a:pt x="149" y="0"/>
                    <a:pt x="149" y="0"/>
                    <a:pt x="149" y="0"/>
                  </a:cubicBezTo>
                  <a:cubicBezTo>
                    <a:pt x="141" y="13"/>
                    <a:pt x="146" y="26"/>
                    <a:pt x="157" y="34"/>
                  </a:cubicBezTo>
                  <a:cubicBezTo>
                    <a:pt x="178" y="45"/>
                    <a:pt x="178" y="45"/>
                    <a:pt x="178" y="45"/>
                  </a:cubicBezTo>
                  <a:cubicBezTo>
                    <a:pt x="127" y="100"/>
                    <a:pt x="127" y="100"/>
                    <a:pt x="127" y="100"/>
                  </a:cubicBezTo>
                  <a:cubicBezTo>
                    <a:pt x="127" y="100"/>
                    <a:pt x="101" y="134"/>
                    <a:pt x="69" y="116"/>
                  </a:cubicBezTo>
                  <a:cubicBezTo>
                    <a:pt x="56" y="108"/>
                    <a:pt x="53" y="95"/>
                    <a:pt x="67" y="82"/>
                  </a:cubicBezTo>
                  <a:cubicBezTo>
                    <a:pt x="122" y="42"/>
                    <a:pt x="122" y="42"/>
                    <a:pt x="122" y="42"/>
                  </a:cubicBezTo>
                  <a:cubicBezTo>
                    <a:pt x="135" y="34"/>
                    <a:pt x="138" y="18"/>
                    <a:pt x="127" y="8"/>
                  </a:cubicBezTo>
                  <a:cubicBezTo>
                    <a:pt x="85" y="37"/>
                    <a:pt x="85" y="37"/>
                    <a:pt x="85" y="37"/>
                  </a:cubicBezTo>
                  <a:cubicBezTo>
                    <a:pt x="51" y="63"/>
                    <a:pt x="51" y="63"/>
                    <a:pt x="51" y="63"/>
                  </a:cubicBezTo>
                  <a:cubicBezTo>
                    <a:pt x="24" y="79"/>
                    <a:pt x="24" y="79"/>
                    <a:pt x="24" y="79"/>
                  </a:cubicBezTo>
                  <a:cubicBezTo>
                    <a:pt x="24" y="79"/>
                    <a:pt x="24" y="79"/>
                    <a:pt x="24" y="79"/>
                  </a:cubicBezTo>
                  <a:cubicBezTo>
                    <a:pt x="0" y="174"/>
                    <a:pt x="0" y="174"/>
                    <a:pt x="0" y="174"/>
                  </a:cubicBezTo>
                  <a:cubicBezTo>
                    <a:pt x="82" y="216"/>
                    <a:pt x="82" y="216"/>
                    <a:pt x="82" y="216"/>
                  </a:cubicBezTo>
                  <a:cubicBezTo>
                    <a:pt x="88" y="203"/>
                    <a:pt x="88" y="203"/>
                    <a:pt x="88" y="203"/>
                  </a:cubicBezTo>
                  <a:cubicBezTo>
                    <a:pt x="236" y="142"/>
                    <a:pt x="236" y="142"/>
                    <a:pt x="236" y="142"/>
                  </a:cubicBezTo>
                  <a:cubicBezTo>
                    <a:pt x="233" y="116"/>
                    <a:pt x="233" y="116"/>
                    <a:pt x="233" y="116"/>
                  </a:cubicBezTo>
                  <a:cubicBezTo>
                    <a:pt x="207" y="126"/>
                    <a:pt x="207" y="126"/>
                    <a:pt x="207" y="126"/>
                  </a:cubicBezTo>
                  <a:cubicBezTo>
                    <a:pt x="244" y="95"/>
                    <a:pt x="244" y="95"/>
                    <a:pt x="244" y="95"/>
                  </a:cubicBezTo>
                  <a:lnTo>
                    <a:pt x="225" y="76"/>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6" name="Freeform 44"/>
            <p:cNvSpPr>
              <a:spLocks/>
            </p:cNvSpPr>
            <p:nvPr/>
          </p:nvSpPr>
          <p:spPr bwMode="auto">
            <a:xfrm>
              <a:off x="6276976" y="3894139"/>
              <a:ext cx="374650" cy="330200"/>
            </a:xfrm>
            <a:custGeom>
              <a:avLst/>
              <a:gdLst>
                <a:gd name="T0" fmla="*/ 164 w 243"/>
                <a:gd name="T1" fmla="*/ 0 h 216"/>
                <a:gd name="T2" fmla="*/ 156 w 243"/>
                <a:gd name="T3" fmla="*/ 13 h 216"/>
                <a:gd name="T4" fmla="*/ 8 w 243"/>
                <a:gd name="T5" fmla="*/ 74 h 216"/>
                <a:gd name="T6" fmla="*/ 10 w 243"/>
                <a:gd name="T7" fmla="*/ 100 h 216"/>
                <a:gd name="T8" fmla="*/ 37 w 243"/>
                <a:gd name="T9" fmla="*/ 90 h 216"/>
                <a:gd name="T10" fmla="*/ 0 w 243"/>
                <a:gd name="T11" fmla="*/ 122 h 216"/>
                <a:gd name="T12" fmla="*/ 0 w 243"/>
                <a:gd name="T13" fmla="*/ 122 h 216"/>
                <a:gd name="T14" fmla="*/ 18 w 243"/>
                <a:gd name="T15" fmla="*/ 140 h 216"/>
                <a:gd name="T16" fmla="*/ 58 w 243"/>
                <a:gd name="T17" fmla="*/ 103 h 216"/>
                <a:gd name="T18" fmla="*/ 16 w 243"/>
                <a:gd name="T19" fmla="*/ 153 h 216"/>
                <a:gd name="T20" fmla="*/ 37 w 243"/>
                <a:gd name="T21" fmla="*/ 169 h 216"/>
                <a:gd name="T22" fmla="*/ 74 w 243"/>
                <a:gd name="T23" fmla="*/ 119 h 216"/>
                <a:gd name="T24" fmla="*/ 37 w 243"/>
                <a:gd name="T25" fmla="*/ 182 h 216"/>
                <a:gd name="T26" fmla="*/ 98 w 243"/>
                <a:gd name="T27" fmla="*/ 216 h 216"/>
                <a:gd name="T28" fmla="*/ 87 w 243"/>
                <a:gd name="T29" fmla="*/ 182 h 216"/>
                <a:gd name="T30" fmla="*/ 69 w 243"/>
                <a:gd name="T31" fmla="*/ 172 h 216"/>
                <a:gd name="T32" fmla="*/ 119 w 243"/>
                <a:gd name="T33" fmla="*/ 116 h 216"/>
                <a:gd name="T34" fmla="*/ 175 w 243"/>
                <a:gd name="T35" fmla="*/ 100 h 216"/>
                <a:gd name="T36" fmla="*/ 177 w 243"/>
                <a:gd name="T37" fmla="*/ 135 h 216"/>
                <a:gd name="T38" fmla="*/ 121 w 243"/>
                <a:gd name="T39" fmla="*/ 174 h 216"/>
                <a:gd name="T40" fmla="*/ 116 w 243"/>
                <a:gd name="T41" fmla="*/ 208 h 216"/>
                <a:gd name="T42" fmla="*/ 159 w 243"/>
                <a:gd name="T43" fmla="*/ 180 h 216"/>
                <a:gd name="T44" fmla="*/ 196 w 243"/>
                <a:gd name="T45" fmla="*/ 153 h 216"/>
                <a:gd name="T46" fmla="*/ 220 w 243"/>
                <a:gd name="T47" fmla="*/ 137 h 216"/>
                <a:gd name="T48" fmla="*/ 220 w 243"/>
                <a:gd name="T49" fmla="*/ 137 h 216"/>
                <a:gd name="T50" fmla="*/ 243 w 243"/>
                <a:gd name="T51" fmla="*/ 42 h 216"/>
                <a:gd name="T52" fmla="*/ 164 w 243"/>
                <a:gd name="T5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216">
                  <a:moveTo>
                    <a:pt x="164" y="0"/>
                  </a:moveTo>
                  <a:cubicBezTo>
                    <a:pt x="156" y="13"/>
                    <a:pt x="156" y="13"/>
                    <a:pt x="156" y="13"/>
                  </a:cubicBezTo>
                  <a:cubicBezTo>
                    <a:pt x="8" y="74"/>
                    <a:pt x="8" y="74"/>
                    <a:pt x="8" y="74"/>
                  </a:cubicBezTo>
                  <a:cubicBezTo>
                    <a:pt x="10" y="100"/>
                    <a:pt x="10" y="100"/>
                    <a:pt x="10" y="100"/>
                  </a:cubicBezTo>
                  <a:cubicBezTo>
                    <a:pt x="37" y="90"/>
                    <a:pt x="37" y="90"/>
                    <a:pt x="37" y="90"/>
                  </a:cubicBezTo>
                  <a:cubicBezTo>
                    <a:pt x="0" y="122"/>
                    <a:pt x="0" y="122"/>
                    <a:pt x="0" y="122"/>
                  </a:cubicBezTo>
                  <a:cubicBezTo>
                    <a:pt x="0" y="122"/>
                    <a:pt x="0" y="122"/>
                    <a:pt x="0" y="122"/>
                  </a:cubicBezTo>
                  <a:cubicBezTo>
                    <a:pt x="18" y="140"/>
                    <a:pt x="18" y="140"/>
                    <a:pt x="18" y="140"/>
                  </a:cubicBezTo>
                  <a:cubicBezTo>
                    <a:pt x="58" y="103"/>
                    <a:pt x="58" y="103"/>
                    <a:pt x="58" y="103"/>
                  </a:cubicBezTo>
                  <a:cubicBezTo>
                    <a:pt x="16" y="153"/>
                    <a:pt x="16" y="153"/>
                    <a:pt x="16" y="153"/>
                  </a:cubicBezTo>
                  <a:cubicBezTo>
                    <a:pt x="37" y="169"/>
                    <a:pt x="37" y="169"/>
                    <a:pt x="37" y="169"/>
                  </a:cubicBezTo>
                  <a:cubicBezTo>
                    <a:pt x="74" y="119"/>
                    <a:pt x="74" y="119"/>
                    <a:pt x="74" y="119"/>
                  </a:cubicBezTo>
                  <a:cubicBezTo>
                    <a:pt x="37" y="182"/>
                    <a:pt x="37" y="182"/>
                    <a:pt x="37" y="182"/>
                  </a:cubicBezTo>
                  <a:cubicBezTo>
                    <a:pt x="98" y="216"/>
                    <a:pt x="98" y="216"/>
                    <a:pt x="98" y="216"/>
                  </a:cubicBezTo>
                  <a:cubicBezTo>
                    <a:pt x="103" y="203"/>
                    <a:pt x="100" y="190"/>
                    <a:pt x="87" y="182"/>
                  </a:cubicBezTo>
                  <a:cubicBezTo>
                    <a:pt x="69" y="172"/>
                    <a:pt x="69" y="172"/>
                    <a:pt x="69" y="172"/>
                  </a:cubicBezTo>
                  <a:cubicBezTo>
                    <a:pt x="119" y="116"/>
                    <a:pt x="119" y="116"/>
                    <a:pt x="119" y="116"/>
                  </a:cubicBezTo>
                  <a:cubicBezTo>
                    <a:pt x="119" y="116"/>
                    <a:pt x="145" y="79"/>
                    <a:pt x="175" y="100"/>
                  </a:cubicBezTo>
                  <a:cubicBezTo>
                    <a:pt x="190" y="108"/>
                    <a:pt x="193" y="122"/>
                    <a:pt x="177" y="135"/>
                  </a:cubicBezTo>
                  <a:cubicBezTo>
                    <a:pt x="121" y="174"/>
                    <a:pt x="121" y="174"/>
                    <a:pt x="121" y="174"/>
                  </a:cubicBezTo>
                  <a:cubicBezTo>
                    <a:pt x="111" y="182"/>
                    <a:pt x="108" y="198"/>
                    <a:pt x="116" y="208"/>
                  </a:cubicBezTo>
                  <a:cubicBezTo>
                    <a:pt x="159" y="180"/>
                    <a:pt x="159" y="180"/>
                    <a:pt x="159" y="180"/>
                  </a:cubicBezTo>
                  <a:cubicBezTo>
                    <a:pt x="196" y="153"/>
                    <a:pt x="196" y="153"/>
                    <a:pt x="196" y="153"/>
                  </a:cubicBezTo>
                  <a:cubicBezTo>
                    <a:pt x="220" y="137"/>
                    <a:pt x="220" y="137"/>
                    <a:pt x="220" y="137"/>
                  </a:cubicBezTo>
                  <a:cubicBezTo>
                    <a:pt x="220" y="137"/>
                    <a:pt x="220" y="137"/>
                    <a:pt x="220" y="137"/>
                  </a:cubicBezTo>
                  <a:cubicBezTo>
                    <a:pt x="243" y="42"/>
                    <a:pt x="243" y="42"/>
                    <a:pt x="243" y="42"/>
                  </a:cubicBezTo>
                  <a:lnTo>
                    <a:pt x="164" y="0"/>
                  </a:lnTo>
                  <a:close/>
                </a:path>
              </a:pathLst>
            </a:custGeom>
            <a:solidFill>
              <a:srgbClr val="8E5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sp>
          <p:nvSpPr>
            <p:cNvPr id="107" name="Freeform 18"/>
            <p:cNvSpPr>
              <a:spLocks/>
            </p:cNvSpPr>
            <p:nvPr/>
          </p:nvSpPr>
          <p:spPr bwMode="auto">
            <a:xfrm>
              <a:off x="5770564" y="4602164"/>
              <a:ext cx="501650" cy="311150"/>
            </a:xfrm>
            <a:custGeom>
              <a:avLst/>
              <a:gdLst>
                <a:gd name="T0" fmla="*/ 325 w 325"/>
                <a:gd name="T1" fmla="*/ 0 h 203"/>
                <a:gd name="T2" fmla="*/ 325 w 325"/>
                <a:gd name="T3" fmla="*/ 79 h 203"/>
                <a:gd name="T4" fmla="*/ 227 w 325"/>
                <a:gd name="T5" fmla="*/ 76 h 203"/>
                <a:gd name="T6" fmla="*/ 145 w 325"/>
                <a:gd name="T7" fmla="*/ 179 h 203"/>
                <a:gd name="T8" fmla="*/ 145 w 325"/>
                <a:gd name="T9" fmla="*/ 179 h 203"/>
                <a:gd name="T10" fmla="*/ 79 w 325"/>
                <a:gd name="T11" fmla="*/ 203 h 203"/>
                <a:gd name="T12" fmla="*/ 90 w 325"/>
                <a:gd name="T13" fmla="*/ 176 h 203"/>
                <a:gd name="T14" fmla="*/ 129 w 325"/>
                <a:gd name="T15" fmla="*/ 166 h 203"/>
                <a:gd name="T16" fmla="*/ 142 w 325"/>
                <a:gd name="T17" fmla="*/ 147 h 203"/>
                <a:gd name="T18" fmla="*/ 111 w 325"/>
                <a:gd name="T19" fmla="*/ 166 h 203"/>
                <a:gd name="T20" fmla="*/ 111 w 325"/>
                <a:gd name="T21" fmla="*/ 166 h 203"/>
                <a:gd name="T22" fmla="*/ 18 w 325"/>
                <a:gd name="T23" fmla="*/ 184 h 203"/>
                <a:gd name="T24" fmla="*/ 34 w 325"/>
                <a:gd name="T25" fmla="*/ 160 h 203"/>
                <a:gd name="T26" fmla="*/ 103 w 325"/>
                <a:gd name="T27" fmla="*/ 147 h 203"/>
                <a:gd name="T28" fmla="*/ 137 w 325"/>
                <a:gd name="T29" fmla="*/ 129 h 203"/>
                <a:gd name="T30" fmla="*/ 92 w 325"/>
                <a:gd name="T31" fmla="*/ 147 h 203"/>
                <a:gd name="T32" fmla="*/ 0 w 325"/>
                <a:gd name="T33" fmla="*/ 150 h 203"/>
                <a:gd name="T34" fmla="*/ 21 w 325"/>
                <a:gd name="T35" fmla="*/ 129 h 203"/>
                <a:gd name="T36" fmla="*/ 84 w 325"/>
                <a:gd name="T37" fmla="*/ 126 h 203"/>
                <a:gd name="T38" fmla="*/ 132 w 325"/>
                <a:gd name="T39" fmla="*/ 113 h 203"/>
                <a:gd name="T40" fmla="*/ 74 w 325"/>
                <a:gd name="T41" fmla="*/ 123 h 203"/>
                <a:gd name="T42" fmla="*/ 53 w 325"/>
                <a:gd name="T43" fmla="*/ 81 h 203"/>
                <a:gd name="T44" fmla="*/ 79 w 325"/>
                <a:gd name="T45" fmla="*/ 87 h 203"/>
                <a:gd name="T46" fmla="*/ 90 w 325"/>
                <a:gd name="T47" fmla="*/ 105 h 203"/>
                <a:gd name="T48" fmla="*/ 145 w 325"/>
                <a:gd name="T49" fmla="*/ 79 h 203"/>
                <a:gd name="T50" fmla="*/ 172 w 325"/>
                <a:gd name="T51" fmla="*/ 42 h 203"/>
                <a:gd name="T52" fmla="*/ 148 w 325"/>
                <a:gd name="T53" fmla="*/ 34 h 203"/>
                <a:gd name="T54" fmla="*/ 105 w 325"/>
                <a:gd name="T55" fmla="*/ 65 h 203"/>
                <a:gd name="T56" fmla="*/ 74 w 325"/>
                <a:gd name="T57" fmla="*/ 58 h 203"/>
                <a:gd name="T58" fmla="*/ 156 w 325"/>
                <a:gd name="T59" fmla="*/ 0 h 203"/>
                <a:gd name="T60" fmla="*/ 325 w 325"/>
                <a:gd name="T6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03">
                  <a:moveTo>
                    <a:pt x="325" y="0"/>
                  </a:moveTo>
                  <a:cubicBezTo>
                    <a:pt x="325" y="79"/>
                    <a:pt x="325" y="79"/>
                    <a:pt x="325" y="79"/>
                  </a:cubicBezTo>
                  <a:cubicBezTo>
                    <a:pt x="227" y="76"/>
                    <a:pt x="227" y="76"/>
                    <a:pt x="227" y="76"/>
                  </a:cubicBezTo>
                  <a:cubicBezTo>
                    <a:pt x="145" y="179"/>
                    <a:pt x="145" y="179"/>
                    <a:pt x="145" y="179"/>
                  </a:cubicBezTo>
                  <a:cubicBezTo>
                    <a:pt x="145" y="179"/>
                    <a:pt x="145" y="179"/>
                    <a:pt x="145" y="179"/>
                  </a:cubicBezTo>
                  <a:cubicBezTo>
                    <a:pt x="79" y="203"/>
                    <a:pt x="79" y="203"/>
                    <a:pt x="79" y="203"/>
                  </a:cubicBezTo>
                  <a:cubicBezTo>
                    <a:pt x="74" y="192"/>
                    <a:pt x="82" y="181"/>
                    <a:pt x="90" y="176"/>
                  </a:cubicBezTo>
                  <a:cubicBezTo>
                    <a:pt x="129" y="166"/>
                    <a:pt x="129" y="166"/>
                    <a:pt x="129" y="166"/>
                  </a:cubicBezTo>
                  <a:cubicBezTo>
                    <a:pt x="142" y="147"/>
                    <a:pt x="142" y="147"/>
                    <a:pt x="142" y="147"/>
                  </a:cubicBezTo>
                  <a:cubicBezTo>
                    <a:pt x="111" y="166"/>
                    <a:pt x="111" y="166"/>
                    <a:pt x="111" y="166"/>
                  </a:cubicBezTo>
                  <a:cubicBezTo>
                    <a:pt x="111" y="166"/>
                    <a:pt x="111" y="166"/>
                    <a:pt x="111" y="166"/>
                  </a:cubicBezTo>
                  <a:cubicBezTo>
                    <a:pt x="18" y="184"/>
                    <a:pt x="18" y="184"/>
                    <a:pt x="18" y="184"/>
                  </a:cubicBezTo>
                  <a:cubicBezTo>
                    <a:pt x="15" y="173"/>
                    <a:pt x="21" y="163"/>
                    <a:pt x="34" y="160"/>
                  </a:cubicBezTo>
                  <a:cubicBezTo>
                    <a:pt x="103" y="147"/>
                    <a:pt x="103" y="147"/>
                    <a:pt x="103" y="147"/>
                  </a:cubicBezTo>
                  <a:cubicBezTo>
                    <a:pt x="137" y="129"/>
                    <a:pt x="137" y="129"/>
                    <a:pt x="137" y="129"/>
                  </a:cubicBezTo>
                  <a:cubicBezTo>
                    <a:pt x="92" y="147"/>
                    <a:pt x="92" y="147"/>
                    <a:pt x="92" y="147"/>
                  </a:cubicBezTo>
                  <a:cubicBezTo>
                    <a:pt x="0" y="150"/>
                    <a:pt x="0" y="150"/>
                    <a:pt x="0" y="150"/>
                  </a:cubicBezTo>
                  <a:cubicBezTo>
                    <a:pt x="0" y="139"/>
                    <a:pt x="8" y="129"/>
                    <a:pt x="21" y="129"/>
                  </a:cubicBezTo>
                  <a:cubicBezTo>
                    <a:pt x="84" y="126"/>
                    <a:pt x="84" y="126"/>
                    <a:pt x="84" y="126"/>
                  </a:cubicBezTo>
                  <a:cubicBezTo>
                    <a:pt x="132" y="113"/>
                    <a:pt x="132" y="113"/>
                    <a:pt x="132" y="113"/>
                  </a:cubicBezTo>
                  <a:cubicBezTo>
                    <a:pt x="74" y="123"/>
                    <a:pt x="74" y="123"/>
                    <a:pt x="74" y="123"/>
                  </a:cubicBezTo>
                  <a:cubicBezTo>
                    <a:pt x="53" y="81"/>
                    <a:pt x="53" y="81"/>
                    <a:pt x="53" y="81"/>
                  </a:cubicBezTo>
                  <a:cubicBezTo>
                    <a:pt x="60" y="76"/>
                    <a:pt x="74" y="79"/>
                    <a:pt x="79" y="87"/>
                  </a:cubicBezTo>
                  <a:cubicBezTo>
                    <a:pt x="90" y="105"/>
                    <a:pt x="90" y="105"/>
                    <a:pt x="90" y="105"/>
                  </a:cubicBezTo>
                  <a:cubicBezTo>
                    <a:pt x="145" y="79"/>
                    <a:pt x="145" y="79"/>
                    <a:pt x="145" y="79"/>
                  </a:cubicBezTo>
                  <a:cubicBezTo>
                    <a:pt x="145" y="79"/>
                    <a:pt x="180" y="71"/>
                    <a:pt x="172" y="42"/>
                  </a:cubicBezTo>
                  <a:cubicBezTo>
                    <a:pt x="159" y="37"/>
                    <a:pt x="148" y="34"/>
                    <a:pt x="148" y="34"/>
                  </a:cubicBezTo>
                  <a:cubicBezTo>
                    <a:pt x="105" y="65"/>
                    <a:pt x="105" y="65"/>
                    <a:pt x="105" y="65"/>
                  </a:cubicBezTo>
                  <a:cubicBezTo>
                    <a:pt x="95" y="71"/>
                    <a:pt x="82" y="65"/>
                    <a:pt x="74" y="58"/>
                  </a:cubicBezTo>
                  <a:cubicBezTo>
                    <a:pt x="156" y="0"/>
                    <a:pt x="156" y="0"/>
                    <a:pt x="156" y="0"/>
                  </a:cubicBezTo>
                  <a:lnTo>
                    <a:pt x="325" y="0"/>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92">
                <a:defRPr/>
              </a:pPr>
              <a:endParaRPr lang="en-US" sz="1765">
                <a:solidFill>
                  <a:srgbClr val="353535"/>
                </a:solidFill>
                <a:latin typeface="Segoe UI Semilight"/>
              </a:endParaRPr>
            </a:p>
          </p:txBody>
        </p:sp>
      </p:grpSp>
      <p:sp>
        <p:nvSpPr>
          <p:cNvPr id="160" name="Right Triangle 159">
            <a:extLst>
              <a:ext uri="{FF2B5EF4-FFF2-40B4-BE49-F238E27FC236}">
                <a16:creationId xmlns:a16="http://schemas.microsoft.com/office/drawing/2014/main" id="{866AF5E2-9AF9-4903-8DCE-585C251F0D37}"/>
              </a:ext>
            </a:extLst>
          </p:cNvPr>
          <p:cNvSpPr/>
          <p:nvPr/>
        </p:nvSpPr>
        <p:spPr bwMode="auto">
          <a:xfrm flipV="1">
            <a:off x="3440806" y="4773637"/>
            <a:ext cx="334698" cy="360319"/>
          </a:xfrm>
          <a:prstGeom prst="rtTriangle">
            <a:avLst/>
          </a:prstGeom>
          <a:solidFill>
            <a:srgbClr val="00B050"/>
          </a:solidFill>
          <a:ln w="10795" cap="flat" cmpd="sng" algn="ctr">
            <a:noFill/>
            <a:prstDash val="solid"/>
            <a:headEnd type="none" w="med" len="med"/>
            <a:tailEnd type="none" w="med" len="med"/>
          </a:ln>
          <a:effectLst/>
        </p:spPr>
        <p:txBody>
          <a:bodyPr vert="horz" wrap="square" lIns="0" tIns="46623" rIns="0" bIns="46623" numCol="1" rtlCol="0" anchor="ctr" anchorCtr="0" compatLnSpc="1">
            <a:prstTxWarp prst="textNoShape">
              <a:avLst/>
            </a:prstTxWarp>
          </a:bodyPr>
          <a:lstStyle/>
          <a:p>
            <a:pPr algn="ctr" defTabSz="932114" fontAlgn="base">
              <a:spcBef>
                <a:spcPct val="0"/>
              </a:spcBef>
              <a:spcAft>
                <a:spcPct val="0"/>
              </a:spcAft>
              <a:defRPr/>
            </a:pPr>
            <a:endParaRPr lang="en-US" sz="2000" kern="0">
              <a:gradFill>
                <a:gsLst>
                  <a:gs pos="0">
                    <a:srgbClr val="FFFFFF"/>
                  </a:gs>
                  <a:gs pos="100000">
                    <a:srgbClr val="FFFFFF"/>
                  </a:gs>
                </a:gsLst>
                <a:lin ang="5400000" scaled="0"/>
              </a:gradFill>
              <a:latin typeface="Segoe UI"/>
            </a:endParaRPr>
          </a:p>
        </p:txBody>
      </p:sp>
      <p:sp>
        <p:nvSpPr>
          <p:cNvPr id="161" name="Text Placeholder 1">
            <a:extLst>
              <a:ext uri="{FF2B5EF4-FFF2-40B4-BE49-F238E27FC236}">
                <a16:creationId xmlns:a16="http://schemas.microsoft.com/office/drawing/2014/main" id="{963DDA3A-C24B-4F55-8DE9-291D6B10E3E2}"/>
              </a:ext>
            </a:extLst>
          </p:cNvPr>
          <p:cNvSpPr txBox="1">
            <a:spLocks/>
          </p:cNvSpPr>
          <p:nvPr/>
        </p:nvSpPr>
        <p:spPr>
          <a:xfrm>
            <a:off x="650811" y="4613788"/>
            <a:ext cx="2830616" cy="541954"/>
          </a:xfrm>
          <a:prstGeom prst="rect">
            <a:avLst/>
          </a:prstGeom>
          <a:solidFill>
            <a:srgbClr val="00B050"/>
          </a:solidFill>
        </p:spPr>
        <p:txBody>
          <a:bodyPr vert="horz" wrap="square" lIns="143407" tIns="89630" rIns="143407" bIns="8963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92">
              <a:lnSpc>
                <a:spcPct val="100000"/>
              </a:lnSpc>
              <a:buNone/>
              <a:defRPr/>
            </a:pPr>
            <a:r>
              <a:rPr lang="en-US" sz="2300" dirty="0">
                <a:solidFill>
                  <a:srgbClr val="FFFFFF"/>
                </a:solidFill>
                <a:latin typeface="Segoe UI Semilight"/>
              </a:rPr>
              <a:t>Secure organization</a:t>
            </a:r>
          </a:p>
        </p:txBody>
      </p:sp>
    </p:spTree>
    <p:extLst>
      <p:ext uri="{BB962C8B-B14F-4D97-AF65-F5344CB8AC3E}">
        <p14:creationId xmlns:p14="http://schemas.microsoft.com/office/powerpoint/2010/main" val="260063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04A8-68E8-4C75-88BF-76C6A1200B51}"/>
              </a:ext>
            </a:extLst>
          </p:cNvPr>
          <p:cNvSpPr>
            <a:spLocks noGrp="1"/>
          </p:cNvSpPr>
          <p:nvPr>
            <p:ph type="title" idx="4294967295"/>
          </p:nvPr>
        </p:nvSpPr>
        <p:spPr>
          <a:xfrm>
            <a:off x="703263" y="36513"/>
            <a:ext cx="11488737" cy="1079500"/>
          </a:xfrm>
        </p:spPr>
        <p:txBody>
          <a:bodyPr/>
          <a:lstStyle/>
          <a:p>
            <a:r>
              <a:rPr lang="en-US" dirty="0"/>
              <a:t>Why Office 365 Message Encryption?</a:t>
            </a:r>
          </a:p>
        </p:txBody>
      </p:sp>
      <p:sp>
        <p:nvSpPr>
          <p:cNvPr id="3" name="Text Placeholder 2">
            <a:extLst>
              <a:ext uri="{FF2B5EF4-FFF2-40B4-BE49-F238E27FC236}">
                <a16:creationId xmlns:a16="http://schemas.microsoft.com/office/drawing/2014/main" id="{F7EFD41A-C5E7-4C84-9B0D-AE226E328FE2}"/>
              </a:ext>
            </a:extLst>
          </p:cNvPr>
          <p:cNvSpPr>
            <a:spLocks noGrp="1"/>
          </p:cNvSpPr>
          <p:nvPr>
            <p:ph type="body" sz="quarter" idx="4294967295"/>
          </p:nvPr>
        </p:nvSpPr>
        <p:spPr>
          <a:xfrm>
            <a:off x="538163" y="1187450"/>
            <a:ext cx="11653837" cy="3551238"/>
          </a:xfrm>
        </p:spPr>
        <p:txBody>
          <a:bodyPr/>
          <a:lstStyle/>
          <a:p>
            <a:r>
              <a:rPr lang="en-US" dirty="0"/>
              <a:t>Part of the Microsoft IP portfolio</a:t>
            </a:r>
          </a:p>
          <a:p>
            <a:r>
              <a:rPr lang="en-US" dirty="0"/>
              <a:t>Easy to setup, manage</a:t>
            </a:r>
          </a:p>
          <a:p>
            <a:r>
              <a:rPr lang="en-US" dirty="0"/>
              <a:t>Easy workflows for senders &amp; recipients</a:t>
            </a:r>
          </a:p>
          <a:p>
            <a:r>
              <a:rPr lang="en-US" dirty="0"/>
              <a:t>Consume mails across devices, apps, platforms and mail topology</a:t>
            </a:r>
          </a:p>
          <a:p>
            <a:r>
              <a:rPr lang="en-US" dirty="0"/>
              <a:t>Full control of your keys</a:t>
            </a:r>
          </a:p>
        </p:txBody>
      </p:sp>
    </p:spTree>
    <p:extLst>
      <p:ext uri="{BB962C8B-B14F-4D97-AF65-F5344CB8AC3E}">
        <p14:creationId xmlns:p14="http://schemas.microsoft.com/office/powerpoint/2010/main" val="33027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inner mask"/>
          <p:cNvSpPr/>
          <p:nvPr/>
        </p:nvSpPr>
        <p:spPr>
          <a:xfrm>
            <a:off x="4947937" y="4341996"/>
            <a:ext cx="2296126" cy="2296122"/>
          </a:xfrm>
          <a:prstGeom prst="donut">
            <a:avLst>
              <a:gd name="adj" fmla="val 4917"/>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sz="1765" dirty="0">
              <a:solidFill>
                <a:schemeClr val="bg1"/>
              </a:solidFill>
              <a:latin typeface="Segoe UI"/>
            </a:endParaRPr>
          </a:p>
        </p:txBody>
      </p:sp>
      <p:sp>
        <p:nvSpPr>
          <p:cNvPr id="2" name="Rectangle 1" hidden="1"/>
          <p:cNvSpPr/>
          <p:nvPr/>
        </p:nvSpPr>
        <p:spPr>
          <a:xfrm>
            <a:off x="4718381" y="4036207"/>
            <a:ext cx="2510532" cy="424671"/>
          </a:xfrm>
          <a:prstGeom prst="rect">
            <a:avLst/>
          </a:prstGeom>
        </p:spPr>
        <p:txBody>
          <a:bodyPr wrap="square">
            <a:spAutoFit/>
          </a:bodyPr>
          <a:lstStyle/>
          <a:p>
            <a:pPr defTabSz="896181">
              <a:lnSpc>
                <a:spcPct val="90000"/>
              </a:lnSpc>
              <a:spcAft>
                <a:spcPts val="575"/>
              </a:spcAft>
              <a:defRPr/>
            </a:pPr>
            <a:r>
              <a:rPr lang="en-US" sz="2353" b="1" kern="0" spc="118" dirty="0">
                <a:gradFill>
                  <a:gsLst>
                    <a:gs pos="0">
                      <a:srgbClr val="4B4B4B"/>
                    </a:gs>
                    <a:gs pos="100000">
                      <a:srgbClr val="4B4B4B"/>
                    </a:gs>
                  </a:gsLst>
                  <a:lin ang="5400000" scaled="1"/>
                </a:gradFill>
                <a:latin typeface="Segoe UI"/>
                <a:ea typeface="Segoe UI Black" panose="020B0A02040204020203" pitchFamily="34" charset="0"/>
                <a:cs typeface="Segoe UI Black" panose="020B0A02040204020203" pitchFamily="34" charset="0"/>
              </a:rPr>
              <a:t>OPPORTUNITY</a:t>
            </a:r>
          </a:p>
        </p:txBody>
      </p:sp>
      <p:grpSp>
        <p:nvGrpSpPr>
          <p:cNvPr id="286" name="Group 285"/>
          <p:cNvGrpSpPr/>
          <p:nvPr/>
        </p:nvGrpSpPr>
        <p:grpSpPr>
          <a:xfrm>
            <a:off x="4565721" y="5514457"/>
            <a:ext cx="783573" cy="1327553"/>
            <a:chOff x="1481400" y="4194330"/>
            <a:chExt cx="1599822" cy="2710463"/>
          </a:xfrm>
        </p:grpSpPr>
        <p:grpSp>
          <p:nvGrpSpPr>
            <p:cNvPr id="287" name="Group 286"/>
            <p:cNvGrpSpPr/>
            <p:nvPr/>
          </p:nvGrpSpPr>
          <p:grpSpPr>
            <a:xfrm>
              <a:off x="1638020" y="4194330"/>
              <a:ext cx="1286458" cy="1827792"/>
              <a:chOff x="4410437" y="5171160"/>
              <a:chExt cx="871461" cy="1238332"/>
            </a:xfrm>
          </p:grpSpPr>
          <p:sp>
            <p:nvSpPr>
              <p:cNvPr id="289"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0" name="Rectangle 14"/>
              <p:cNvSpPr>
                <a:spLocks noChangeArrowheads="1"/>
              </p:cNvSpPr>
              <p:nvPr/>
            </p:nvSpPr>
            <p:spPr bwMode="auto">
              <a:xfrm>
                <a:off x="4741878" y="5239734"/>
                <a:ext cx="540020" cy="1169758"/>
              </a:xfrm>
              <a:prstGeom prst="rect">
                <a:avLst/>
              </a:prstGeom>
              <a:solidFill>
                <a:srgbClr val="868686"/>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1"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2" name="Rectangle 16"/>
              <p:cNvSpPr>
                <a:spLocks noChangeArrowheads="1"/>
              </p:cNvSpPr>
              <p:nvPr/>
            </p:nvSpPr>
            <p:spPr bwMode="auto">
              <a:xfrm>
                <a:off x="4796166" y="5796326"/>
                <a:ext cx="434302"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3"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4" name="Rectangle 18"/>
              <p:cNvSpPr>
                <a:spLocks noChangeArrowheads="1"/>
              </p:cNvSpPr>
              <p:nvPr/>
            </p:nvSpPr>
            <p:spPr bwMode="auto">
              <a:xfrm>
                <a:off x="4796166" y="5918045"/>
                <a:ext cx="434302" cy="69146"/>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5"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6" name="Rectangle 20"/>
              <p:cNvSpPr>
                <a:spLocks noChangeArrowheads="1"/>
              </p:cNvSpPr>
              <p:nvPr/>
            </p:nvSpPr>
            <p:spPr bwMode="auto">
              <a:xfrm>
                <a:off x="4796166" y="6038621"/>
                <a:ext cx="434302"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7"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8" name="Rectangle 22"/>
              <p:cNvSpPr>
                <a:spLocks noChangeArrowheads="1"/>
              </p:cNvSpPr>
              <p:nvPr/>
            </p:nvSpPr>
            <p:spPr bwMode="auto">
              <a:xfrm>
                <a:off x="4796166" y="6158625"/>
                <a:ext cx="434302" cy="70860"/>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299"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0" name="Rectangle 24"/>
              <p:cNvSpPr>
                <a:spLocks noChangeArrowheads="1"/>
              </p:cNvSpPr>
              <p:nvPr/>
            </p:nvSpPr>
            <p:spPr bwMode="auto">
              <a:xfrm>
                <a:off x="4796166" y="5433455"/>
                <a:ext cx="434302"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1" name="Rectangle 25"/>
              <p:cNvSpPr>
                <a:spLocks noChangeArrowheads="1"/>
              </p:cNvSpPr>
              <p:nvPr/>
            </p:nvSpPr>
            <p:spPr bwMode="auto">
              <a:xfrm>
                <a:off x="4796166" y="5554031"/>
                <a:ext cx="434302"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2" name="Rectangle 26"/>
              <p:cNvSpPr>
                <a:spLocks noChangeArrowheads="1"/>
              </p:cNvSpPr>
              <p:nvPr/>
            </p:nvSpPr>
            <p:spPr bwMode="auto">
              <a:xfrm>
                <a:off x="4796166" y="5675750"/>
                <a:ext cx="434302" cy="69146"/>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3"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4" name="Rectangle 28"/>
              <p:cNvSpPr>
                <a:spLocks noChangeArrowheads="1"/>
              </p:cNvSpPr>
              <p:nvPr/>
            </p:nvSpPr>
            <p:spPr bwMode="auto">
              <a:xfrm>
                <a:off x="4796166" y="5312880"/>
                <a:ext cx="434302" cy="69146"/>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5"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6"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7" name="Rectangle 31"/>
              <p:cNvSpPr>
                <a:spLocks noChangeArrowheads="1"/>
              </p:cNvSpPr>
              <p:nvPr/>
            </p:nvSpPr>
            <p:spPr bwMode="auto">
              <a:xfrm>
                <a:off x="4796166" y="5796326"/>
                <a:ext cx="242295"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8"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09" name="Rectangle 33"/>
              <p:cNvSpPr>
                <a:spLocks noChangeArrowheads="1"/>
              </p:cNvSpPr>
              <p:nvPr/>
            </p:nvSpPr>
            <p:spPr bwMode="auto">
              <a:xfrm>
                <a:off x="4796166" y="5918045"/>
                <a:ext cx="242295" cy="69146"/>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0"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1" name="Rectangle 35"/>
              <p:cNvSpPr>
                <a:spLocks noChangeArrowheads="1"/>
              </p:cNvSpPr>
              <p:nvPr/>
            </p:nvSpPr>
            <p:spPr bwMode="auto">
              <a:xfrm>
                <a:off x="4796166" y="6038621"/>
                <a:ext cx="242295"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2"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3" name="Rectangle 37"/>
              <p:cNvSpPr>
                <a:spLocks noChangeArrowheads="1"/>
              </p:cNvSpPr>
              <p:nvPr/>
            </p:nvSpPr>
            <p:spPr bwMode="auto">
              <a:xfrm>
                <a:off x="4796166" y="6158625"/>
                <a:ext cx="242295" cy="70860"/>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4"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5" name="Rectangle 39"/>
              <p:cNvSpPr>
                <a:spLocks noChangeArrowheads="1"/>
              </p:cNvSpPr>
              <p:nvPr/>
            </p:nvSpPr>
            <p:spPr bwMode="auto">
              <a:xfrm>
                <a:off x="4796166" y="5675750"/>
                <a:ext cx="242295" cy="69146"/>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6"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7" name="Rectangle 41"/>
              <p:cNvSpPr>
                <a:spLocks noChangeArrowheads="1"/>
              </p:cNvSpPr>
              <p:nvPr/>
            </p:nvSpPr>
            <p:spPr bwMode="auto">
              <a:xfrm>
                <a:off x="4410437" y="5735181"/>
                <a:ext cx="540020" cy="674311"/>
              </a:xfrm>
              <a:prstGeom prst="rect">
                <a:avLst/>
              </a:prstGeom>
              <a:solidFill>
                <a:srgbClr val="868686"/>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8" name="Rectangle 42"/>
              <p:cNvSpPr>
                <a:spLocks noChangeArrowheads="1"/>
              </p:cNvSpPr>
              <p:nvPr/>
            </p:nvSpPr>
            <p:spPr bwMode="auto">
              <a:xfrm>
                <a:off x="4707020" y="6272344"/>
                <a:ext cx="70289" cy="137148"/>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19" name="Rectangle 43"/>
              <p:cNvSpPr>
                <a:spLocks noChangeArrowheads="1"/>
              </p:cNvSpPr>
              <p:nvPr/>
            </p:nvSpPr>
            <p:spPr bwMode="auto">
              <a:xfrm>
                <a:off x="4586444" y="6272344"/>
                <a:ext cx="68574" cy="137148"/>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20" name="Rectangle 44"/>
              <p:cNvSpPr>
                <a:spLocks noChangeArrowheads="1"/>
              </p:cNvSpPr>
              <p:nvPr/>
            </p:nvSpPr>
            <p:spPr bwMode="auto">
              <a:xfrm>
                <a:off x="4464153" y="5796326"/>
                <a:ext cx="434873"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21" name="Rectangle 45"/>
              <p:cNvSpPr>
                <a:spLocks noChangeArrowheads="1"/>
              </p:cNvSpPr>
              <p:nvPr/>
            </p:nvSpPr>
            <p:spPr bwMode="auto">
              <a:xfrm>
                <a:off x="4464153" y="5918045"/>
                <a:ext cx="434873" cy="69146"/>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22" name="Rectangle 46"/>
              <p:cNvSpPr>
                <a:spLocks noChangeArrowheads="1"/>
              </p:cNvSpPr>
              <p:nvPr/>
            </p:nvSpPr>
            <p:spPr bwMode="auto">
              <a:xfrm>
                <a:off x="4464153" y="6038621"/>
                <a:ext cx="434873" cy="70289"/>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sp>
            <p:nvSpPr>
              <p:cNvPr id="323" name="Rectangle 47"/>
              <p:cNvSpPr>
                <a:spLocks noChangeArrowheads="1"/>
              </p:cNvSpPr>
              <p:nvPr/>
            </p:nvSpPr>
            <p:spPr bwMode="auto">
              <a:xfrm>
                <a:off x="4464153" y="6158625"/>
                <a:ext cx="434873" cy="70860"/>
              </a:xfrm>
              <a:prstGeom prst="rect">
                <a:avLst/>
              </a:prstGeom>
              <a:solidFill>
                <a:schemeClr val="bg1"/>
              </a:solidFill>
              <a:ln>
                <a:noFill/>
              </a:ln>
              <a:extLst>
                <a:ext uri="{91240B29-F687-4f45-9708-019B960494DF}">
                  <a14:hiddenLine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931417" fontAlgn="base">
                  <a:spcBef>
                    <a:spcPct val="0"/>
                  </a:spcBef>
                  <a:spcAft>
                    <a:spcPct val="0"/>
                  </a:spcAft>
                  <a:defRPr/>
                </a:pPr>
                <a:endParaRPr lang="en-US" sz="1400" kern="0" dirty="0">
                  <a:solidFill>
                    <a:schemeClr val="bg1"/>
                  </a:solidFill>
                  <a:latin typeface="Segoe UI"/>
                  <a:ea typeface="ＭＳ Ｐゴシック" charset="0"/>
                </a:endParaRPr>
              </a:p>
            </p:txBody>
          </p:sp>
        </p:grpSp>
        <p:sp>
          <p:nvSpPr>
            <p:cNvPr id="288" name="Rectangle 287"/>
            <p:cNvSpPr/>
            <p:nvPr/>
          </p:nvSpPr>
          <p:spPr bwMode="auto">
            <a:xfrm>
              <a:off x="1481400" y="5915021"/>
              <a:ext cx="1599822" cy="989772"/>
            </a:xfrm>
            <a:prstGeom prst="rect">
              <a:avLst/>
            </a:prstGeom>
            <a:noFill/>
            <a:ln w="10795" cap="flat" cmpd="sng" algn="ctr">
              <a:noFill/>
              <a:prstDash val="solid"/>
              <a:headEnd type="none" w="med" len="med"/>
              <a:tailEnd type="none" w="med" len="med"/>
            </a:ln>
            <a:effectLst/>
          </p:spPr>
          <p:txBody>
            <a:bodyPr lIns="0" tIns="0" rIns="0" bIns="0"/>
            <a:lstStyle/>
            <a:p>
              <a:pPr algn="ctr" defTabSz="932026" fontAlgn="base">
                <a:lnSpc>
                  <a:spcPct val="90000"/>
                </a:lnSpc>
                <a:spcBef>
                  <a:spcPct val="0"/>
                </a:spcBef>
                <a:spcAft>
                  <a:spcPct val="0"/>
                </a:spcAft>
                <a:defRPr/>
              </a:pPr>
              <a:br>
                <a:rPr lang="en-US" sz="1200" kern="0" dirty="0">
                  <a:solidFill>
                    <a:schemeClr val="bg1"/>
                  </a:solidFill>
                  <a:latin typeface="Segoe UI"/>
                </a:rPr>
              </a:br>
              <a:r>
                <a:rPr lang="en-US" sz="1100" kern="0" spc="-50" dirty="0">
                  <a:solidFill>
                    <a:schemeClr val="bg1"/>
                  </a:solidFill>
                  <a:latin typeface="Segoe UI"/>
                </a:rPr>
                <a:t>On-premises</a:t>
              </a:r>
              <a:endParaRPr lang="en-US" sz="1200" kern="0" spc="-50" dirty="0">
                <a:solidFill>
                  <a:schemeClr val="bg1"/>
                </a:solidFill>
                <a:latin typeface="Segoe UI"/>
              </a:endParaRPr>
            </a:p>
          </p:txBody>
        </p:sp>
      </p:grpSp>
      <p:grpSp>
        <p:nvGrpSpPr>
          <p:cNvPr id="16" name="Group 15"/>
          <p:cNvGrpSpPr>
            <a:grpSpLocks noChangeAspect="1"/>
          </p:cNvGrpSpPr>
          <p:nvPr/>
        </p:nvGrpSpPr>
        <p:grpSpPr>
          <a:xfrm>
            <a:off x="5203372" y="5112139"/>
            <a:ext cx="1787852" cy="402309"/>
            <a:chOff x="8977732" y="6519642"/>
            <a:chExt cx="3566141" cy="802466"/>
          </a:xfrm>
        </p:grpSpPr>
        <p:grpSp>
          <p:nvGrpSpPr>
            <p:cNvPr id="374" name="app icon"/>
            <p:cNvGrpSpPr/>
            <p:nvPr/>
          </p:nvGrpSpPr>
          <p:grpSpPr>
            <a:xfrm>
              <a:off x="10801452" y="6519642"/>
              <a:ext cx="801814" cy="801814"/>
              <a:chOff x="202088" y="4377392"/>
              <a:chExt cx="891295" cy="891295"/>
            </a:xfrm>
          </p:grpSpPr>
          <p:sp>
            <p:nvSpPr>
              <p:cNvPr id="375" name="Oval 374"/>
              <p:cNvSpPr/>
              <p:nvPr/>
            </p:nvSpPr>
            <p:spPr bwMode="auto">
              <a:xfrm>
                <a:off x="202088" y="4377392"/>
                <a:ext cx="891295" cy="891295"/>
              </a:xfrm>
              <a:prstGeom prst="ellipse">
                <a:avLst/>
              </a:prstGeom>
              <a:solidFill>
                <a:schemeClr val="tx1">
                  <a:lumMod val="20000"/>
                  <a:lumOff val="80000"/>
                </a:schemeClr>
              </a:solidFill>
              <a:ln w="635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376" name="Group 375"/>
              <p:cNvGrpSpPr/>
              <p:nvPr/>
            </p:nvGrpSpPr>
            <p:grpSpPr>
              <a:xfrm>
                <a:off x="429791" y="4621949"/>
                <a:ext cx="431270" cy="414938"/>
                <a:chOff x="9151733" y="5170684"/>
                <a:chExt cx="681441" cy="655637"/>
              </a:xfrm>
            </p:grpSpPr>
            <p:sp>
              <p:nvSpPr>
                <p:cNvPr id="377" name="Freeform 44"/>
                <p:cNvSpPr>
                  <a:spLocks/>
                </p:cNvSpPr>
                <p:nvPr/>
              </p:nvSpPr>
              <p:spPr bwMode="auto">
                <a:xfrm>
                  <a:off x="9151740"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4B4B4B"/>
                </a:solidFill>
                <a:ln w="635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378" name="Freeform 45"/>
                <p:cNvSpPr>
                  <a:spLocks/>
                </p:cNvSpPr>
                <p:nvPr/>
              </p:nvSpPr>
              <p:spPr bwMode="auto">
                <a:xfrm>
                  <a:off x="9151733" y="5481833"/>
                  <a:ext cx="244473" cy="133351"/>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379" name="Freeform 46"/>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380" name="Freeform 47"/>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635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grpSp>
        </p:grpSp>
        <p:grpSp>
          <p:nvGrpSpPr>
            <p:cNvPr id="381" name="Group 380"/>
            <p:cNvGrpSpPr/>
            <p:nvPr/>
          </p:nvGrpSpPr>
          <p:grpSpPr>
            <a:xfrm>
              <a:off x="8977732" y="6519642"/>
              <a:ext cx="802466" cy="802466"/>
              <a:chOff x="7698762" y="2205720"/>
              <a:chExt cx="802466" cy="802466"/>
            </a:xfrm>
          </p:grpSpPr>
          <p:sp>
            <p:nvSpPr>
              <p:cNvPr id="382" name="Oval 381"/>
              <p:cNvSpPr/>
              <p:nvPr/>
            </p:nvSpPr>
            <p:spPr bwMode="auto">
              <a:xfrm>
                <a:off x="7698762" y="2205720"/>
                <a:ext cx="802466" cy="802466"/>
              </a:xfrm>
              <a:prstGeom prst="ellipse">
                <a:avLst/>
              </a:prstGeom>
              <a:solidFill>
                <a:schemeClr val="tx1">
                  <a:lumMod val="20000"/>
                  <a:lumOff val="80000"/>
                </a:schemeClr>
              </a:solidFill>
              <a:ln w="635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dirty="0">
                  <a:solidFill>
                    <a:schemeClr val="bg1"/>
                  </a:solidFill>
                  <a:latin typeface="Segoe UI Semilight"/>
                  <a:ea typeface="Segoe UI" pitchFamily="34" charset="0"/>
                  <a:cs typeface="Segoe UI" pitchFamily="34" charset="0"/>
                </a:endParaRPr>
              </a:p>
            </p:txBody>
          </p:sp>
          <p:grpSp>
            <p:nvGrpSpPr>
              <p:cNvPr id="383" name="Group 382"/>
              <p:cNvGrpSpPr/>
              <p:nvPr/>
            </p:nvGrpSpPr>
            <p:grpSpPr>
              <a:xfrm>
                <a:off x="7869696" y="2425433"/>
                <a:ext cx="446908" cy="366754"/>
                <a:chOff x="997724" y="2784661"/>
                <a:chExt cx="817590" cy="670956"/>
              </a:xfrm>
            </p:grpSpPr>
            <p:sp>
              <p:nvSpPr>
                <p:cNvPr id="384" name="Oval 5"/>
                <p:cNvSpPr>
                  <a:spLocks noChangeArrowheads="1"/>
                </p:cNvSpPr>
                <p:nvPr/>
              </p:nvSpPr>
              <p:spPr bwMode="auto">
                <a:xfrm>
                  <a:off x="1025676" y="2784661"/>
                  <a:ext cx="216626" cy="214570"/>
                </a:xfrm>
                <a:prstGeom prst="ellipse">
                  <a:avLst/>
                </a:prstGeom>
                <a:noFill/>
                <a:ln w="635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385" name="Oval 6"/>
                <p:cNvSpPr>
                  <a:spLocks noChangeArrowheads="1"/>
                </p:cNvSpPr>
                <p:nvPr/>
              </p:nvSpPr>
              <p:spPr bwMode="auto">
                <a:xfrm>
                  <a:off x="1570736" y="2784661"/>
                  <a:ext cx="216626" cy="214570"/>
                </a:xfrm>
                <a:prstGeom prst="ellipse">
                  <a:avLst/>
                </a:prstGeom>
                <a:noFill/>
                <a:ln w="635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386" name="Freeform 7"/>
                <p:cNvSpPr>
                  <a:spLocks/>
                </p:cNvSpPr>
                <p:nvPr/>
              </p:nvSpPr>
              <p:spPr bwMode="auto">
                <a:xfrm>
                  <a:off x="99772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635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387" name="Oval 8"/>
                <p:cNvSpPr>
                  <a:spLocks noChangeArrowheads="1"/>
                </p:cNvSpPr>
                <p:nvPr/>
              </p:nvSpPr>
              <p:spPr bwMode="auto">
                <a:xfrm>
                  <a:off x="1270254" y="2999231"/>
                  <a:ext cx="272530" cy="269064"/>
                </a:xfrm>
                <a:prstGeom prst="ellipse">
                  <a:avLst/>
                </a:prstGeom>
                <a:noFill/>
                <a:ln w="635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388" name="Freeform 9"/>
                <p:cNvSpPr>
                  <a:spLocks/>
                </p:cNvSpPr>
                <p:nvPr/>
              </p:nvSpPr>
              <p:spPr bwMode="auto">
                <a:xfrm>
                  <a:off x="1214350" y="3268294"/>
                  <a:ext cx="384337" cy="187323"/>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635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389" name="Freeform 10"/>
                <p:cNvSpPr>
                  <a:spLocks/>
                </p:cNvSpPr>
                <p:nvPr/>
              </p:nvSpPr>
              <p:spPr bwMode="auto">
                <a:xfrm>
                  <a:off x="154278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635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grpSp>
        </p:grpSp>
        <p:grpSp>
          <p:nvGrpSpPr>
            <p:cNvPr id="390" name="data icon"/>
            <p:cNvGrpSpPr/>
            <p:nvPr/>
          </p:nvGrpSpPr>
          <p:grpSpPr>
            <a:xfrm>
              <a:off x="11742059" y="6519642"/>
              <a:ext cx="801814" cy="801814"/>
              <a:chOff x="198951" y="5530831"/>
              <a:chExt cx="891295" cy="891295"/>
            </a:xfrm>
          </p:grpSpPr>
          <p:sp>
            <p:nvSpPr>
              <p:cNvPr id="391" name="Oval 390"/>
              <p:cNvSpPr/>
              <p:nvPr/>
            </p:nvSpPr>
            <p:spPr bwMode="auto">
              <a:xfrm>
                <a:off x="198951" y="5530831"/>
                <a:ext cx="891295" cy="891295"/>
              </a:xfrm>
              <a:prstGeom prst="ellipse">
                <a:avLst/>
              </a:prstGeom>
              <a:solidFill>
                <a:schemeClr val="tx1">
                  <a:lumMod val="20000"/>
                  <a:lumOff val="80000"/>
                </a:schemeClr>
              </a:solidFill>
              <a:ln w="635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392" name="Group 391"/>
              <p:cNvGrpSpPr/>
              <p:nvPr/>
            </p:nvGrpSpPr>
            <p:grpSpPr>
              <a:xfrm>
                <a:off x="476195" y="5758998"/>
                <a:ext cx="346766" cy="459370"/>
                <a:chOff x="7063209" y="2163774"/>
                <a:chExt cx="658103" cy="834116"/>
              </a:xfrm>
            </p:grpSpPr>
            <p:sp>
              <p:nvSpPr>
                <p:cNvPr id="393" name="Freeform 29"/>
                <p:cNvSpPr>
                  <a:spLocks/>
                </p:cNvSpPr>
                <p:nvPr/>
              </p:nvSpPr>
              <p:spPr bwMode="auto">
                <a:xfrm>
                  <a:off x="7063209" y="2163774"/>
                  <a:ext cx="658103" cy="83411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394" name="Freeform 30"/>
                <p:cNvSpPr>
                  <a:spLocks/>
                </p:cNvSpPr>
                <p:nvPr/>
              </p:nvSpPr>
              <p:spPr bwMode="auto">
                <a:xfrm>
                  <a:off x="7484904" y="2163776"/>
                  <a:ext cx="225224" cy="213129"/>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395" name="Rectangle 31"/>
                <p:cNvSpPr>
                  <a:spLocks noChangeArrowheads="1"/>
                </p:cNvSpPr>
                <p:nvPr/>
              </p:nvSpPr>
              <p:spPr bwMode="auto">
                <a:xfrm>
                  <a:off x="7155849" y="2376905"/>
                  <a:ext cx="102229" cy="243795"/>
                </a:xfrm>
                <a:prstGeom prst="rect">
                  <a:avLst/>
                </a:pr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396" name="Rectangle 32"/>
                <p:cNvSpPr>
                  <a:spLocks noChangeArrowheads="1"/>
                </p:cNvSpPr>
                <p:nvPr/>
              </p:nvSpPr>
              <p:spPr bwMode="auto">
                <a:xfrm>
                  <a:off x="7312388" y="2448970"/>
                  <a:ext cx="76671" cy="171731"/>
                </a:xfrm>
                <a:prstGeom prst="rect">
                  <a:avLst/>
                </a:pr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397" name="Rectangle 33"/>
                <p:cNvSpPr>
                  <a:spLocks noChangeArrowheads="1"/>
                </p:cNvSpPr>
                <p:nvPr/>
              </p:nvSpPr>
              <p:spPr bwMode="auto">
                <a:xfrm>
                  <a:off x="7441772" y="2501103"/>
                  <a:ext cx="65491" cy="119599"/>
                </a:xfrm>
                <a:prstGeom prst="rect">
                  <a:avLst/>
                </a:pr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398" name="Freeform 34"/>
                <p:cNvSpPr>
                  <a:spLocks/>
                </p:cNvSpPr>
                <p:nvPr/>
              </p:nvSpPr>
              <p:spPr bwMode="auto">
                <a:xfrm>
                  <a:off x="7559976" y="2573168"/>
                  <a:ext cx="62297" cy="47533"/>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399" name="Line 35"/>
                <p:cNvSpPr>
                  <a:spLocks noChangeShapeType="1"/>
                </p:cNvSpPr>
                <p:nvPr/>
              </p:nvSpPr>
              <p:spPr bwMode="auto">
                <a:xfrm flipH="1">
                  <a:off x="7155849" y="2709631"/>
                  <a:ext cx="175708"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00" name="Line 36"/>
                <p:cNvSpPr>
                  <a:spLocks noChangeShapeType="1"/>
                </p:cNvSpPr>
                <p:nvPr/>
              </p:nvSpPr>
              <p:spPr bwMode="auto">
                <a:xfrm flipH="1">
                  <a:off x="7155849" y="2800098"/>
                  <a:ext cx="132579"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01" name="Line 37"/>
                <p:cNvSpPr>
                  <a:spLocks noChangeShapeType="1"/>
                </p:cNvSpPr>
                <p:nvPr/>
              </p:nvSpPr>
              <p:spPr bwMode="auto">
                <a:xfrm flipH="1">
                  <a:off x="7155849" y="2884430"/>
                  <a:ext cx="175708"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02" name="Line 38"/>
                <p:cNvSpPr>
                  <a:spLocks noChangeShapeType="1"/>
                </p:cNvSpPr>
                <p:nvPr/>
              </p:nvSpPr>
              <p:spPr bwMode="auto">
                <a:xfrm flipH="1">
                  <a:off x="7449759" y="2709631"/>
                  <a:ext cx="175708"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03" name="Line 39"/>
                <p:cNvSpPr>
                  <a:spLocks noChangeShapeType="1"/>
                </p:cNvSpPr>
                <p:nvPr/>
              </p:nvSpPr>
              <p:spPr bwMode="auto">
                <a:xfrm flipH="1">
                  <a:off x="7449759" y="2800098"/>
                  <a:ext cx="134177"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04" name="Line 40"/>
                <p:cNvSpPr>
                  <a:spLocks noChangeShapeType="1"/>
                </p:cNvSpPr>
                <p:nvPr/>
              </p:nvSpPr>
              <p:spPr bwMode="auto">
                <a:xfrm flipH="1">
                  <a:off x="7449759" y="2884430"/>
                  <a:ext cx="175708"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405" name="device icon"/>
            <p:cNvGrpSpPr/>
            <p:nvPr/>
          </p:nvGrpSpPr>
          <p:grpSpPr>
            <a:xfrm>
              <a:off x="9893359" y="6519642"/>
              <a:ext cx="801814" cy="801814"/>
              <a:chOff x="8997952" y="1475844"/>
              <a:chExt cx="1187754" cy="1187754"/>
            </a:xfrm>
          </p:grpSpPr>
          <p:sp>
            <p:nvSpPr>
              <p:cNvPr id="406" name="Oval 405"/>
              <p:cNvSpPr/>
              <p:nvPr/>
            </p:nvSpPr>
            <p:spPr bwMode="auto">
              <a:xfrm>
                <a:off x="8997952" y="1475844"/>
                <a:ext cx="1187754" cy="1187754"/>
              </a:xfrm>
              <a:prstGeom prst="ellipse">
                <a:avLst/>
              </a:prstGeom>
              <a:solidFill>
                <a:schemeClr val="tx1">
                  <a:lumMod val="20000"/>
                  <a:lumOff val="80000"/>
                </a:schemeClr>
              </a:solidFill>
              <a:ln w="635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407" name="Group 406"/>
              <p:cNvGrpSpPr/>
              <p:nvPr/>
            </p:nvGrpSpPr>
            <p:grpSpPr>
              <a:xfrm>
                <a:off x="9290156" y="1848014"/>
                <a:ext cx="582659" cy="488371"/>
                <a:chOff x="4947743" y="5339803"/>
                <a:chExt cx="834475" cy="706436"/>
              </a:xfrm>
            </p:grpSpPr>
            <p:sp>
              <p:nvSpPr>
                <p:cNvPr id="408" name="Freeform 5"/>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09" name="Freeform 6"/>
                <p:cNvSpPr>
                  <a:spLocks/>
                </p:cNvSpPr>
                <p:nvPr/>
              </p:nvSpPr>
              <p:spPr bwMode="auto">
                <a:xfrm>
                  <a:off x="4947743" y="5339803"/>
                  <a:ext cx="742949" cy="531813"/>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10" name="Freeform 7"/>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11" name="Freeform 8"/>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635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12" name="Line 9"/>
                <p:cNvSpPr>
                  <a:spLocks noChangeShapeType="1"/>
                </p:cNvSpPr>
                <p:nvPr/>
              </p:nvSpPr>
              <p:spPr bwMode="auto">
                <a:xfrm flipH="1" flipV="1">
                  <a:off x="5468442" y="5963690"/>
                  <a:ext cx="304800"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413" name="Line 9"/>
                <p:cNvSpPr>
                  <a:spLocks noChangeShapeType="1"/>
                </p:cNvSpPr>
                <p:nvPr/>
              </p:nvSpPr>
              <p:spPr bwMode="auto">
                <a:xfrm flipH="1" flipV="1">
                  <a:off x="5477418" y="5545734"/>
                  <a:ext cx="304800" cy="0"/>
                </a:xfrm>
                <a:prstGeom prst="line">
                  <a:avLst/>
                </a:prstGeom>
                <a:noFill/>
                <a:ln w="635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cxnSp>
        <p:nvCxnSpPr>
          <p:cNvPr id="274" name="Straight Connector 273"/>
          <p:cNvCxnSpPr>
            <a:cxnSpLocks/>
            <a:endCxn id="190" idx="0"/>
          </p:cNvCxnSpPr>
          <p:nvPr/>
        </p:nvCxnSpPr>
        <p:spPr>
          <a:xfrm>
            <a:off x="758811" y="3283599"/>
            <a:ext cx="64225" cy="846860"/>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cxnSpLocks/>
            <a:stCxn id="231" idx="3"/>
            <a:endCxn id="244" idx="7"/>
          </p:cNvCxnSpPr>
          <p:nvPr/>
        </p:nvCxnSpPr>
        <p:spPr>
          <a:xfrm flipV="1">
            <a:off x="1197148" y="2558423"/>
            <a:ext cx="1115142" cy="382481"/>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cxnSpLocks/>
          </p:cNvCxnSpPr>
          <p:nvPr/>
        </p:nvCxnSpPr>
        <p:spPr>
          <a:xfrm flipH="1">
            <a:off x="2153655" y="2633219"/>
            <a:ext cx="407764" cy="938065"/>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cxnSpLocks/>
            <a:stCxn id="244" idx="5"/>
            <a:endCxn id="230" idx="0"/>
          </p:cNvCxnSpPr>
          <p:nvPr/>
        </p:nvCxnSpPr>
        <p:spPr>
          <a:xfrm>
            <a:off x="3053883" y="2738246"/>
            <a:ext cx="239967" cy="1160899"/>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cxnSpLocks/>
          </p:cNvCxnSpPr>
          <p:nvPr/>
        </p:nvCxnSpPr>
        <p:spPr>
          <a:xfrm flipH="1" flipV="1">
            <a:off x="1122095" y="4649844"/>
            <a:ext cx="856607" cy="313098"/>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cxnSpLocks/>
            <a:endCxn id="190" idx="7"/>
          </p:cNvCxnSpPr>
          <p:nvPr/>
        </p:nvCxnSpPr>
        <p:spPr>
          <a:xfrm flipH="1">
            <a:off x="1106480" y="3648817"/>
            <a:ext cx="988571" cy="599049"/>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cxnSpLocks/>
          </p:cNvCxnSpPr>
          <p:nvPr/>
        </p:nvCxnSpPr>
        <p:spPr>
          <a:xfrm flipH="1" flipV="1">
            <a:off x="784697" y="4649844"/>
            <a:ext cx="605631" cy="1600289"/>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cxnSpLocks/>
            <a:endCxn id="186" idx="1"/>
          </p:cNvCxnSpPr>
          <p:nvPr/>
        </p:nvCxnSpPr>
        <p:spPr>
          <a:xfrm flipV="1">
            <a:off x="1398899" y="5187154"/>
            <a:ext cx="831695" cy="1079535"/>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cxnSpLocks/>
          </p:cNvCxnSpPr>
          <p:nvPr/>
        </p:nvCxnSpPr>
        <p:spPr>
          <a:xfrm flipH="1" flipV="1">
            <a:off x="3334324" y="4419770"/>
            <a:ext cx="70918" cy="1037785"/>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cxnSpLocks/>
          </p:cNvCxnSpPr>
          <p:nvPr/>
        </p:nvCxnSpPr>
        <p:spPr>
          <a:xfrm flipH="1" flipV="1">
            <a:off x="2433152" y="5183118"/>
            <a:ext cx="934763" cy="400850"/>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cxnSpLocks/>
            <a:stCxn id="111" idx="0"/>
            <a:endCxn id="95" idx="3"/>
          </p:cNvCxnSpPr>
          <p:nvPr/>
        </p:nvCxnSpPr>
        <p:spPr>
          <a:xfrm flipV="1">
            <a:off x="3594899" y="4896991"/>
            <a:ext cx="837351" cy="633424"/>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cxnSpLocks/>
          </p:cNvCxnSpPr>
          <p:nvPr/>
        </p:nvCxnSpPr>
        <p:spPr>
          <a:xfrm flipH="1" flipV="1">
            <a:off x="4184858" y="3409155"/>
            <a:ext cx="396342" cy="941278"/>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cxnSpLocks/>
          </p:cNvCxnSpPr>
          <p:nvPr/>
        </p:nvCxnSpPr>
        <p:spPr>
          <a:xfrm flipV="1">
            <a:off x="3011605" y="2246903"/>
            <a:ext cx="1242295" cy="222791"/>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cxnSpLocks/>
            <a:stCxn id="225" idx="7"/>
          </p:cNvCxnSpPr>
          <p:nvPr/>
        </p:nvCxnSpPr>
        <p:spPr>
          <a:xfrm flipH="1" flipV="1">
            <a:off x="4995494" y="2426729"/>
            <a:ext cx="618080" cy="1233023"/>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cxnSpLocks/>
          </p:cNvCxnSpPr>
          <p:nvPr/>
        </p:nvCxnSpPr>
        <p:spPr>
          <a:xfrm flipV="1">
            <a:off x="5583248" y="2514747"/>
            <a:ext cx="550889" cy="1171698"/>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cxnSpLocks/>
            <a:stCxn id="138" idx="1"/>
            <a:endCxn id="197" idx="5"/>
          </p:cNvCxnSpPr>
          <p:nvPr/>
        </p:nvCxnSpPr>
        <p:spPr>
          <a:xfrm flipH="1" flipV="1">
            <a:off x="6471835" y="2593204"/>
            <a:ext cx="313650" cy="590756"/>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cxnSpLocks/>
            <a:endCxn id="148" idx="6"/>
          </p:cNvCxnSpPr>
          <p:nvPr/>
        </p:nvCxnSpPr>
        <p:spPr>
          <a:xfrm flipH="1" flipV="1">
            <a:off x="4426939" y="3137931"/>
            <a:ext cx="1130171" cy="570984"/>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cxnSpLocks/>
            <a:endCxn id="242" idx="6"/>
          </p:cNvCxnSpPr>
          <p:nvPr/>
        </p:nvCxnSpPr>
        <p:spPr>
          <a:xfrm flipV="1">
            <a:off x="7380666" y="2280705"/>
            <a:ext cx="293525" cy="924580"/>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cxnSpLocks/>
            <a:endCxn id="242" idx="5"/>
          </p:cNvCxnSpPr>
          <p:nvPr/>
        </p:nvCxnSpPr>
        <p:spPr>
          <a:xfrm flipH="1" flipV="1">
            <a:off x="8218026" y="2280706"/>
            <a:ext cx="408041" cy="649701"/>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cxnSpLocks/>
          </p:cNvCxnSpPr>
          <p:nvPr/>
        </p:nvCxnSpPr>
        <p:spPr>
          <a:xfrm flipV="1">
            <a:off x="8453725" y="3513656"/>
            <a:ext cx="199593" cy="748177"/>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cxnSpLocks/>
            <a:stCxn id="216" idx="0"/>
          </p:cNvCxnSpPr>
          <p:nvPr/>
        </p:nvCxnSpPr>
        <p:spPr>
          <a:xfrm flipH="1" flipV="1">
            <a:off x="8929272" y="3498915"/>
            <a:ext cx="577727" cy="1451585"/>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cxnSpLocks/>
            <a:stCxn id="68" idx="0"/>
          </p:cNvCxnSpPr>
          <p:nvPr/>
        </p:nvCxnSpPr>
        <p:spPr>
          <a:xfrm flipV="1">
            <a:off x="8282458" y="5047393"/>
            <a:ext cx="1193492" cy="941869"/>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a:cxnSpLocks/>
            <a:endCxn id="208" idx="3"/>
          </p:cNvCxnSpPr>
          <p:nvPr/>
        </p:nvCxnSpPr>
        <p:spPr>
          <a:xfrm flipV="1">
            <a:off x="8340123" y="1371310"/>
            <a:ext cx="2123184" cy="603387"/>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cxnSpLocks/>
            <a:endCxn id="229" idx="4"/>
          </p:cNvCxnSpPr>
          <p:nvPr/>
        </p:nvCxnSpPr>
        <p:spPr>
          <a:xfrm flipH="1" flipV="1">
            <a:off x="10303823" y="3948514"/>
            <a:ext cx="159482" cy="1659831"/>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a:cxnSpLocks/>
            <a:stCxn id="241" idx="1"/>
            <a:endCxn id="204" idx="4"/>
          </p:cNvCxnSpPr>
          <p:nvPr/>
        </p:nvCxnSpPr>
        <p:spPr>
          <a:xfrm flipV="1">
            <a:off x="10288947" y="1858277"/>
            <a:ext cx="218629" cy="1269279"/>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a:cxnSpLocks/>
          </p:cNvCxnSpPr>
          <p:nvPr/>
        </p:nvCxnSpPr>
        <p:spPr>
          <a:xfrm flipV="1">
            <a:off x="9676969" y="1714941"/>
            <a:ext cx="551009" cy="612619"/>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a:cxnSpLocks/>
          </p:cNvCxnSpPr>
          <p:nvPr/>
        </p:nvCxnSpPr>
        <p:spPr>
          <a:xfrm flipH="1" flipV="1">
            <a:off x="10729134" y="1704392"/>
            <a:ext cx="392363" cy="816864"/>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a:cxnSpLocks/>
            <a:stCxn id="64" idx="0"/>
            <a:endCxn id="166" idx="1"/>
          </p:cNvCxnSpPr>
          <p:nvPr/>
        </p:nvCxnSpPr>
        <p:spPr>
          <a:xfrm flipH="1" flipV="1">
            <a:off x="7227583" y="3807907"/>
            <a:ext cx="935260" cy="2136541"/>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cxnSpLocks/>
            <a:stCxn id="68" idx="0"/>
          </p:cNvCxnSpPr>
          <p:nvPr/>
        </p:nvCxnSpPr>
        <p:spPr>
          <a:xfrm>
            <a:off x="8282458" y="5989263"/>
            <a:ext cx="1989275" cy="41775"/>
          </a:xfrm>
          <a:prstGeom prst="line">
            <a:avLst/>
          </a:prstGeom>
          <a:ln w="2222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0" name="device icon"/>
          <p:cNvGrpSpPr/>
          <p:nvPr/>
        </p:nvGrpSpPr>
        <p:grpSpPr>
          <a:xfrm>
            <a:off x="8394631" y="2821180"/>
            <a:ext cx="801700" cy="801700"/>
            <a:chOff x="8997952" y="1475844"/>
            <a:chExt cx="1187754" cy="1187754"/>
          </a:xfrm>
        </p:grpSpPr>
        <p:sp>
          <p:nvSpPr>
            <p:cNvPr id="71" name="Oval 70"/>
            <p:cNvSpPr/>
            <p:nvPr/>
          </p:nvSpPr>
          <p:spPr bwMode="auto">
            <a:xfrm>
              <a:off x="8997952" y="1475844"/>
              <a:ext cx="1187754" cy="1187754"/>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72" name="Group 71"/>
            <p:cNvGrpSpPr/>
            <p:nvPr/>
          </p:nvGrpSpPr>
          <p:grpSpPr>
            <a:xfrm>
              <a:off x="9290156" y="1848014"/>
              <a:ext cx="582659" cy="488371"/>
              <a:chOff x="4947743" y="5339803"/>
              <a:chExt cx="834475" cy="706436"/>
            </a:xfrm>
          </p:grpSpPr>
          <p:sp>
            <p:nvSpPr>
              <p:cNvPr id="73" name="Freeform 5"/>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74" name="Freeform 6"/>
              <p:cNvSpPr>
                <a:spLocks/>
              </p:cNvSpPr>
              <p:nvPr/>
            </p:nvSpPr>
            <p:spPr bwMode="auto">
              <a:xfrm>
                <a:off x="4947743" y="5339803"/>
                <a:ext cx="742950" cy="531812"/>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75" name="Freeform 7"/>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76" name="Freeform 8"/>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77" name="Line 9"/>
              <p:cNvSpPr>
                <a:spLocks noChangeShapeType="1"/>
              </p:cNvSpPr>
              <p:nvPr/>
            </p:nvSpPr>
            <p:spPr bwMode="auto">
              <a:xfrm flipH="1" flipV="1">
                <a:off x="5468442" y="5963690"/>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74" name="Line 9"/>
              <p:cNvSpPr>
                <a:spLocks noChangeShapeType="1"/>
              </p:cNvSpPr>
              <p:nvPr/>
            </p:nvSpPr>
            <p:spPr bwMode="auto">
              <a:xfrm flipH="1" flipV="1">
                <a:off x="5477418" y="5545734"/>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54" name="data icon"/>
          <p:cNvGrpSpPr/>
          <p:nvPr/>
        </p:nvGrpSpPr>
        <p:grpSpPr>
          <a:xfrm>
            <a:off x="7786284" y="5468817"/>
            <a:ext cx="801700" cy="801700"/>
            <a:chOff x="198951" y="5530831"/>
            <a:chExt cx="891295" cy="891295"/>
          </a:xfrm>
        </p:grpSpPr>
        <p:sp>
          <p:nvSpPr>
            <p:cNvPr id="55" name="Oval 54"/>
            <p:cNvSpPr/>
            <p:nvPr/>
          </p:nvSpPr>
          <p:spPr bwMode="auto">
            <a:xfrm>
              <a:off x="198951" y="5530831"/>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56" name="Group 55"/>
            <p:cNvGrpSpPr/>
            <p:nvPr/>
          </p:nvGrpSpPr>
          <p:grpSpPr>
            <a:xfrm>
              <a:off x="476195" y="5758998"/>
              <a:ext cx="346766" cy="459370"/>
              <a:chOff x="7063209" y="2163774"/>
              <a:chExt cx="658103" cy="834116"/>
            </a:xfrm>
          </p:grpSpPr>
          <p:sp>
            <p:nvSpPr>
              <p:cNvPr id="57" name="Freeform 29"/>
              <p:cNvSpPr>
                <a:spLocks/>
              </p:cNvSpPr>
              <p:nvPr/>
            </p:nvSpPr>
            <p:spPr bwMode="auto">
              <a:xfrm>
                <a:off x="7063209" y="2163774"/>
                <a:ext cx="658103" cy="83411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58" name="Freeform 30"/>
              <p:cNvSpPr>
                <a:spLocks/>
              </p:cNvSpPr>
              <p:nvPr/>
            </p:nvSpPr>
            <p:spPr bwMode="auto">
              <a:xfrm>
                <a:off x="7484904" y="2163776"/>
                <a:ext cx="225224" cy="213129"/>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0" name="Rectangle 31"/>
              <p:cNvSpPr>
                <a:spLocks noChangeArrowheads="1"/>
              </p:cNvSpPr>
              <p:nvPr/>
            </p:nvSpPr>
            <p:spPr bwMode="auto">
              <a:xfrm>
                <a:off x="7155849" y="2376905"/>
                <a:ext cx="102229" cy="243795"/>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1" name="Rectangle 32"/>
              <p:cNvSpPr>
                <a:spLocks noChangeArrowheads="1"/>
              </p:cNvSpPr>
              <p:nvPr/>
            </p:nvSpPr>
            <p:spPr bwMode="auto">
              <a:xfrm>
                <a:off x="7312388" y="2448970"/>
                <a:ext cx="76671" cy="171731"/>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2" name="Rectangle 33"/>
              <p:cNvSpPr>
                <a:spLocks noChangeArrowheads="1"/>
              </p:cNvSpPr>
              <p:nvPr/>
            </p:nvSpPr>
            <p:spPr bwMode="auto">
              <a:xfrm>
                <a:off x="7441772" y="2501103"/>
                <a:ext cx="65491" cy="119599"/>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3" name="Freeform 34"/>
              <p:cNvSpPr>
                <a:spLocks/>
              </p:cNvSpPr>
              <p:nvPr/>
            </p:nvSpPr>
            <p:spPr bwMode="auto">
              <a:xfrm>
                <a:off x="7559976" y="2573168"/>
                <a:ext cx="62297" cy="47533"/>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4" name="Line 35"/>
              <p:cNvSpPr>
                <a:spLocks noChangeShapeType="1"/>
              </p:cNvSpPr>
              <p:nvPr/>
            </p:nvSpPr>
            <p:spPr bwMode="auto">
              <a:xfrm flipH="1">
                <a:off x="715584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5" name="Line 36"/>
              <p:cNvSpPr>
                <a:spLocks noChangeShapeType="1"/>
              </p:cNvSpPr>
              <p:nvPr/>
            </p:nvSpPr>
            <p:spPr bwMode="auto">
              <a:xfrm flipH="1">
                <a:off x="7155849" y="2800098"/>
                <a:ext cx="132579"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6" name="Line 37"/>
              <p:cNvSpPr>
                <a:spLocks noChangeShapeType="1"/>
              </p:cNvSpPr>
              <p:nvPr/>
            </p:nvSpPr>
            <p:spPr bwMode="auto">
              <a:xfrm flipH="1">
                <a:off x="715584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7" name="Line 38"/>
              <p:cNvSpPr>
                <a:spLocks noChangeShapeType="1"/>
              </p:cNvSpPr>
              <p:nvPr/>
            </p:nvSpPr>
            <p:spPr bwMode="auto">
              <a:xfrm flipH="1">
                <a:off x="744975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8" name="Line 39"/>
              <p:cNvSpPr>
                <a:spLocks noChangeShapeType="1"/>
              </p:cNvSpPr>
              <p:nvPr/>
            </p:nvSpPr>
            <p:spPr bwMode="auto">
              <a:xfrm flipH="1">
                <a:off x="7449759" y="2800098"/>
                <a:ext cx="134177"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69" name="Line 40"/>
              <p:cNvSpPr>
                <a:spLocks noChangeShapeType="1"/>
              </p:cNvSpPr>
              <p:nvPr/>
            </p:nvSpPr>
            <p:spPr bwMode="auto">
              <a:xfrm flipH="1">
                <a:off x="744975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88" name="device icon"/>
          <p:cNvGrpSpPr/>
          <p:nvPr/>
        </p:nvGrpSpPr>
        <p:grpSpPr>
          <a:xfrm>
            <a:off x="7939272" y="4163356"/>
            <a:ext cx="801700" cy="801700"/>
            <a:chOff x="8997952" y="1475844"/>
            <a:chExt cx="1187754" cy="1187754"/>
          </a:xfrm>
        </p:grpSpPr>
        <p:sp>
          <p:nvSpPr>
            <p:cNvPr id="89" name="Oval 88"/>
            <p:cNvSpPr/>
            <p:nvPr/>
          </p:nvSpPr>
          <p:spPr bwMode="auto">
            <a:xfrm>
              <a:off x="8997952" y="1475844"/>
              <a:ext cx="1187754" cy="1187754"/>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90" name="Group 89"/>
            <p:cNvGrpSpPr/>
            <p:nvPr/>
          </p:nvGrpSpPr>
          <p:grpSpPr>
            <a:xfrm>
              <a:off x="9290156" y="1848014"/>
              <a:ext cx="582659" cy="488371"/>
              <a:chOff x="4947743" y="5339803"/>
              <a:chExt cx="834475" cy="706436"/>
            </a:xfrm>
          </p:grpSpPr>
          <p:sp>
            <p:nvSpPr>
              <p:cNvPr id="91" name="Freeform 5"/>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92" name="Freeform 6"/>
              <p:cNvSpPr>
                <a:spLocks/>
              </p:cNvSpPr>
              <p:nvPr/>
            </p:nvSpPr>
            <p:spPr bwMode="auto">
              <a:xfrm>
                <a:off x="4947743" y="5339803"/>
                <a:ext cx="742950" cy="531812"/>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93" name="Freeform 7"/>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00" name="Freeform 8"/>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01" name="Line 9"/>
              <p:cNvSpPr>
                <a:spLocks noChangeShapeType="1"/>
              </p:cNvSpPr>
              <p:nvPr/>
            </p:nvSpPr>
            <p:spPr bwMode="auto">
              <a:xfrm flipH="1" flipV="1">
                <a:off x="5468442" y="5963690"/>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02" name="Line 9"/>
              <p:cNvSpPr>
                <a:spLocks noChangeShapeType="1"/>
              </p:cNvSpPr>
              <p:nvPr/>
            </p:nvSpPr>
            <p:spPr bwMode="auto">
              <a:xfrm flipH="1" flipV="1">
                <a:off x="5477418" y="5545734"/>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118" name="device icon"/>
          <p:cNvGrpSpPr/>
          <p:nvPr/>
        </p:nvGrpSpPr>
        <p:grpSpPr>
          <a:xfrm>
            <a:off x="9825516" y="5516804"/>
            <a:ext cx="1126133" cy="1126133"/>
            <a:chOff x="8997952" y="1475844"/>
            <a:chExt cx="1187754" cy="1187754"/>
          </a:xfrm>
        </p:grpSpPr>
        <p:sp>
          <p:nvSpPr>
            <p:cNvPr id="119" name="Oval 118"/>
            <p:cNvSpPr/>
            <p:nvPr/>
          </p:nvSpPr>
          <p:spPr bwMode="auto">
            <a:xfrm>
              <a:off x="8997952" y="1475844"/>
              <a:ext cx="1187754" cy="1187754"/>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20" name="Group 119"/>
            <p:cNvGrpSpPr/>
            <p:nvPr/>
          </p:nvGrpSpPr>
          <p:grpSpPr>
            <a:xfrm>
              <a:off x="9290156" y="1848014"/>
              <a:ext cx="582659" cy="488371"/>
              <a:chOff x="4947743" y="5339803"/>
              <a:chExt cx="834475" cy="706436"/>
            </a:xfrm>
          </p:grpSpPr>
          <p:sp>
            <p:nvSpPr>
              <p:cNvPr id="121" name="Freeform 5"/>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23" name="Freeform 6"/>
              <p:cNvSpPr>
                <a:spLocks/>
              </p:cNvSpPr>
              <p:nvPr/>
            </p:nvSpPr>
            <p:spPr bwMode="auto">
              <a:xfrm>
                <a:off x="4947743" y="5339803"/>
                <a:ext cx="742949" cy="531813"/>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24" name="Freeform 7"/>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25" name="Freeform 8"/>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26" name="Line 9"/>
              <p:cNvSpPr>
                <a:spLocks noChangeShapeType="1"/>
              </p:cNvSpPr>
              <p:nvPr/>
            </p:nvSpPr>
            <p:spPr bwMode="auto">
              <a:xfrm flipH="1" flipV="1">
                <a:off x="5468442" y="5963690"/>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27" name="Line 9"/>
              <p:cNvSpPr>
                <a:spLocks noChangeShapeType="1"/>
              </p:cNvSpPr>
              <p:nvPr/>
            </p:nvSpPr>
            <p:spPr bwMode="auto">
              <a:xfrm flipH="1" flipV="1">
                <a:off x="5477418" y="5545734"/>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137" name="data icon"/>
          <p:cNvGrpSpPr/>
          <p:nvPr/>
        </p:nvGrpSpPr>
        <p:grpSpPr>
          <a:xfrm>
            <a:off x="6620798" y="3019273"/>
            <a:ext cx="1124552" cy="1124552"/>
            <a:chOff x="198951" y="5530831"/>
            <a:chExt cx="891295" cy="891295"/>
          </a:xfrm>
        </p:grpSpPr>
        <p:sp>
          <p:nvSpPr>
            <p:cNvPr id="138" name="Oval 137"/>
            <p:cNvSpPr/>
            <p:nvPr/>
          </p:nvSpPr>
          <p:spPr bwMode="auto">
            <a:xfrm>
              <a:off x="198951" y="5530831"/>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39" name="Group 138"/>
            <p:cNvGrpSpPr/>
            <p:nvPr/>
          </p:nvGrpSpPr>
          <p:grpSpPr>
            <a:xfrm>
              <a:off x="476195" y="5758998"/>
              <a:ext cx="346766" cy="459370"/>
              <a:chOff x="7063209" y="2163774"/>
              <a:chExt cx="658103" cy="834116"/>
            </a:xfrm>
          </p:grpSpPr>
          <p:sp>
            <p:nvSpPr>
              <p:cNvPr id="140" name="Freeform 29"/>
              <p:cNvSpPr>
                <a:spLocks/>
              </p:cNvSpPr>
              <p:nvPr/>
            </p:nvSpPr>
            <p:spPr bwMode="auto">
              <a:xfrm>
                <a:off x="7063209" y="2163774"/>
                <a:ext cx="658103" cy="83411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41" name="Freeform 30"/>
              <p:cNvSpPr>
                <a:spLocks/>
              </p:cNvSpPr>
              <p:nvPr/>
            </p:nvSpPr>
            <p:spPr bwMode="auto">
              <a:xfrm>
                <a:off x="7484904" y="2163776"/>
                <a:ext cx="225224" cy="213129"/>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42" name="Rectangle 31"/>
              <p:cNvSpPr>
                <a:spLocks noChangeArrowheads="1"/>
              </p:cNvSpPr>
              <p:nvPr/>
            </p:nvSpPr>
            <p:spPr bwMode="auto">
              <a:xfrm>
                <a:off x="7155849" y="2376905"/>
                <a:ext cx="102229" cy="243795"/>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43" name="Rectangle 32"/>
              <p:cNvSpPr>
                <a:spLocks noChangeArrowheads="1"/>
              </p:cNvSpPr>
              <p:nvPr/>
            </p:nvSpPr>
            <p:spPr bwMode="auto">
              <a:xfrm>
                <a:off x="7312388" y="2448970"/>
                <a:ext cx="76671" cy="171731"/>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44" name="Rectangle 33"/>
              <p:cNvSpPr>
                <a:spLocks noChangeArrowheads="1"/>
              </p:cNvSpPr>
              <p:nvPr/>
            </p:nvSpPr>
            <p:spPr bwMode="auto">
              <a:xfrm>
                <a:off x="7441772" y="2501103"/>
                <a:ext cx="65491" cy="119599"/>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45" name="Freeform 34"/>
              <p:cNvSpPr>
                <a:spLocks/>
              </p:cNvSpPr>
              <p:nvPr/>
            </p:nvSpPr>
            <p:spPr bwMode="auto">
              <a:xfrm>
                <a:off x="7559976" y="2573168"/>
                <a:ext cx="62297" cy="47533"/>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46" name="Line 35"/>
              <p:cNvSpPr>
                <a:spLocks noChangeShapeType="1"/>
              </p:cNvSpPr>
              <p:nvPr/>
            </p:nvSpPr>
            <p:spPr bwMode="auto">
              <a:xfrm flipH="1">
                <a:off x="715584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2" name="Line 36"/>
              <p:cNvSpPr>
                <a:spLocks noChangeShapeType="1"/>
              </p:cNvSpPr>
              <p:nvPr/>
            </p:nvSpPr>
            <p:spPr bwMode="auto">
              <a:xfrm flipH="1">
                <a:off x="7155849" y="2800098"/>
                <a:ext cx="132579"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3" name="Line 37"/>
              <p:cNvSpPr>
                <a:spLocks noChangeShapeType="1"/>
              </p:cNvSpPr>
              <p:nvPr/>
            </p:nvSpPr>
            <p:spPr bwMode="auto">
              <a:xfrm flipH="1">
                <a:off x="715584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4" name="Line 38"/>
              <p:cNvSpPr>
                <a:spLocks noChangeShapeType="1"/>
              </p:cNvSpPr>
              <p:nvPr/>
            </p:nvSpPr>
            <p:spPr bwMode="auto">
              <a:xfrm flipH="1">
                <a:off x="744975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5" name="Line 39"/>
              <p:cNvSpPr>
                <a:spLocks noChangeShapeType="1"/>
              </p:cNvSpPr>
              <p:nvPr/>
            </p:nvSpPr>
            <p:spPr bwMode="auto">
              <a:xfrm flipH="1">
                <a:off x="7449759" y="2800098"/>
                <a:ext cx="134177"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6" name="Line 40"/>
              <p:cNvSpPr>
                <a:spLocks noChangeShapeType="1"/>
              </p:cNvSpPr>
              <p:nvPr/>
            </p:nvSpPr>
            <p:spPr bwMode="auto">
              <a:xfrm flipH="1">
                <a:off x="744975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203" name="app icon"/>
          <p:cNvGrpSpPr/>
          <p:nvPr/>
        </p:nvGrpSpPr>
        <p:grpSpPr>
          <a:xfrm>
            <a:off x="9945299" y="733723"/>
            <a:ext cx="1124552" cy="1124552"/>
            <a:chOff x="212387" y="4377392"/>
            <a:chExt cx="891295" cy="891295"/>
          </a:xfrm>
        </p:grpSpPr>
        <p:sp>
          <p:nvSpPr>
            <p:cNvPr id="204" name="Oval 203"/>
            <p:cNvSpPr/>
            <p:nvPr/>
          </p:nvSpPr>
          <p:spPr bwMode="auto">
            <a:xfrm>
              <a:off x="212387" y="4377392"/>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205" name="Group 204"/>
            <p:cNvGrpSpPr/>
            <p:nvPr/>
          </p:nvGrpSpPr>
          <p:grpSpPr>
            <a:xfrm>
              <a:off x="440093" y="4621949"/>
              <a:ext cx="420968" cy="414938"/>
              <a:chOff x="9168011" y="5170684"/>
              <a:chExt cx="665163" cy="655637"/>
            </a:xfrm>
          </p:grpSpPr>
          <p:sp>
            <p:nvSpPr>
              <p:cNvPr id="206" name="Freeform 44"/>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4B4B4B"/>
              </a:solid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207" name="Freeform 45"/>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208" name="Freeform 46"/>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209" name="Freeform 47"/>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grpSp>
      </p:grpSp>
      <p:grpSp>
        <p:nvGrpSpPr>
          <p:cNvPr id="210" name="Group 209"/>
          <p:cNvGrpSpPr/>
          <p:nvPr/>
        </p:nvGrpSpPr>
        <p:grpSpPr>
          <a:xfrm>
            <a:off x="9112668" y="4613548"/>
            <a:ext cx="802352" cy="802352"/>
            <a:chOff x="7698762" y="2205720"/>
            <a:chExt cx="802466" cy="802466"/>
          </a:xfrm>
        </p:grpSpPr>
        <p:sp>
          <p:nvSpPr>
            <p:cNvPr id="211" name="Oval 210"/>
            <p:cNvSpPr/>
            <p:nvPr/>
          </p:nvSpPr>
          <p:spPr bwMode="auto">
            <a:xfrm>
              <a:off x="7698762" y="2205720"/>
              <a:ext cx="802466" cy="802466"/>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dirty="0">
                <a:solidFill>
                  <a:schemeClr val="bg1"/>
                </a:solidFill>
                <a:latin typeface="Segoe UI Semilight"/>
                <a:ea typeface="Segoe UI" pitchFamily="34" charset="0"/>
                <a:cs typeface="Segoe UI" pitchFamily="34" charset="0"/>
              </a:endParaRPr>
            </a:p>
          </p:txBody>
        </p:sp>
        <p:grpSp>
          <p:nvGrpSpPr>
            <p:cNvPr id="212" name="Group 211"/>
            <p:cNvGrpSpPr/>
            <p:nvPr/>
          </p:nvGrpSpPr>
          <p:grpSpPr>
            <a:xfrm>
              <a:off x="7869696" y="2425433"/>
              <a:ext cx="446908" cy="366754"/>
              <a:chOff x="997724" y="2784661"/>
              <a:chExt cx="817590" cy="670956"/>
            </a:xfrm>
          </p:grpSpPr>
          <p:sp>
            <p:nvSpPr>
              <p:cNvPr id="213" name="Oval 5"/>
              <p:cNvSpPr>
                <a:spLocks noChangeArrowheads="1"/>
              </p:cNvSpPr>
              <p:nvPr/>
            </p:nvSpPr>
            <p:spPr bwMode="auto">
              <a:xfrm>
                <a:off x="102567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14" name="Oval 6"/>
              <p:cNvSpPr>
                <a:spLocks noChangeArrowheads="1"/>
              </p:cNvSpPr>
              <p:nvPr/>
            </p:nvSpPr>
            <p:spPr bwMode="auto">
              <a:xfrm>
                <a:off x="157073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15" name="Freeform 7"/>
              <p:cNvSpPr>
                <a:spLocks/>
              </p:cNvSpPr>
              <p:nvPr/>
            </p:nvSpPr>
            <p:spPr bwMode="auto">
              <a:xfrm>
                <a:off x="99772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16" name="Oval 8"/>
              <p:cNvSpPr>
                <a:spLocks noChangeArrowheads="1"/>
              </p:cNvSpPr>
              <p:nvPr/>
            </p:nvSpPr>
            <p:spPr bwMode="auto">
              <a:xfrm>
                <a:off x="1270254" y="2999231"/>
                <a:ext cx="272530" cy="269064"/>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17" name="Freeform 9"/>
              <p:cNvSpPr>
                <a:spLocks/>
              </p:cNvSpPr>
              <p:nvPr/>
            </p:nvSpPr>
            <p:spPr bwMode="auto">
              <a:xfrm>
                <a:off x="1214350" y="3268294"/>
                <a:ext cx="384337" cy="187323"/>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18" name="Freeform 10"/>
              <p:cNvSpPr>
                <a:spLocks/>
              </p:cNvSpPr>
              <p:nvPr/>
            </p:nvSpPr>
            <p:spPr bwMode="auto">
              <a:xfrm>
                <a:off x="154278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grpSp>
      </p:grpSp>
      <p:grpSp>
        <p:nvGrpSpPr>
          <p:cNvPr id="94" name="app icon"/>
          <p:cNvGrpSpPr/>
          <p:nvPr/>
        </p:nvGrpSpPr>
        <p:grpSpPr>
          <a:xfrm>
            <a:off x="4314845" y="4212697"/>
            <a:ext cx="801700" cy="801700"/>
            <a:chOff x="212387" y="4377392"/>
            <a:chExt cx="891295" cy="891295"/>
          </a:xfrm>
        </p:grpSpPr>
        <p:sp>
          <p:nvSpPr>
            <p:cNvPr id="95" name="Oval 94"/>
            <p:cNvSpPr/>
            <p:nvPr/>
          </p:nvSpPr>
          <p:spPr bwMode="auto">
            <a:xfrm>
              <a:off x="212387" y="4377392"/>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96" name="Group 95"/>
            <p:cNvGrpSpPr/>
            <p:nvPr/>
          </p:nvGrpSpPr>
          <p:grpSpPr>
            <a:xfrm>
              <a:off x="440093" y="4621949"/>
              <a:ext cx="420968" cy="414938"/>
              <a:chOff x="9168011" y="5170684"/>
              <a:chExt cx="665163" cy="655637"/>
            </a:xfrm>
          </p:grpSpPr>
          <p:sp>
            <p:nvSpPr>
              <p:cNvPr id="97" name="Freeform 44"/>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4B4B4B"/>
              </a:solid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98" name="Freeform 45"/>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99" name="Freeform 46"/>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122" name="Freeform 47"/>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grpSp>
      </p:grpSp>
      <p:grpSp>
        <p:nvGrpSpPr>
          <p:cNvPr id="26" name="Group 25"/>
          <p:cNvGrpSpPr/>
          <p:nvPr/>
        </p:nvGrpSpPr>
        <p:grpSpPr>
          <a:xfrm>
            <a:off x="1004819" y="5840585"/>
            <a:ext cx="802352" cy="802352"/>
            <a:chOff x="7698762" y="2205720"/>
            <a:chExt cx="802466" cy="802466"/>
          </a:xfrm>
        </p:grpSpPr>
        <p:sp>
          <p:nvSpPr>
            <p:cNvPr id="59" name="Oval 58"/>
            <p:cNvSpPr/>
            <p:nvPr/>
          </p:nvSpPr>
          <p:spPr bwMode="auto">
            <a:xfrm>
              <a:off x="7698762" y="2205720"/>
              <a:ext cx="802466" cy="802466"/>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dirty="0">
                <a:solidFill>
                  <a:schemeClr val="bg1"/>
                </a:solidFill>
                <a:latin typeface="Segoe UI Semilight"/>
                <a:ea typeface="Segoe UI" pitchFamily="34" charset="0"/>
                <a:cs typeface="Segoe UI" pitchFamily="34" charset="0"/>
              </a:endParaRPr>
            </a:p>
          </p:txBody>
        </p:sp>
        <p:grpSp>
          <p:nvGrpSpPr>
            <p:cNvPr id="23" name="Group 22"/>
            <p:cNvGrpSpPr/>
            <p:nvPr/>
          </p:nvGrpSpPr>
          <p:grpSpPr>
            <a:xfrm>
              <a:off x="7869696" y="2425433"/>
              <a:ext cx="446908" cy="366754"/>
              <a:chOff x="997724" y="2784661"/>
              <a:chExt cx="817590" cy="670956"/>
            </a:xfrm>
          </p:grpSpPr>
          <p:sp>
            <p:nvSpPr>
              <p:cNvPr id="168" name="Oval 5"/>
              <p:cNvSpPr>
                <a:spLocks noChangeArrowheads="1"/>
              </p:cNvSpPr>
              <p:nvPr/>
            </p:nvSpPr>
            <p:spPr bwMode="auto">
              <a:xfrm>
                <a:off x="102567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69" name="Oval 6"/>
              <p:cNvSpPr>
                <a:spLocks noChangeArrowheads="1"/>
              </p:cNvSpPr>
              <p:nvPr/>
            </p:nvSpPr>
            <p:spPr bwMode="auto">
              <a:xfrm>
                <a:off x="157073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70" name="Freeform 7"/>
              <p:cNvSpPr>
                <a:spLocks/>
              </p:cNvSpPr>
              <p:nvPr/>
            </p:nvSpPr>
            <p:spPr bwMode="auto">
              <a:xfrm>
                <a:off x="99772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71" name="Oval 8"/>
              <p:cNvSpPr>
                <a:spLocks noChangeArrowheads="1"/>
              </p:cNvSpPr>
              <p:nvPr/>
            </p:nvSpPr>
            <p:spPr bwMode="auto">
              <a:xfrm>
                <a:off x="1270254" y="2999231"/>
                <a:ext cx="272530" cy="269064"/>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72" name="Freeform 9"/>
              <p:cNvSpPr>
                <a:spLocks/>
              </p:cNvSpPr>
              <p:nvPr/>
            </p:nvSpPr>
            <p:spPr bwMode="auto">
              <a:xfrm>
                <a:off x="1214350" y="3268294"/>
                <a:ext cx="384337" cy="187323"/>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73" name="Freeform 10"/>
              <p:cNvSpPr>
                <a:spLocks/>
              </p:cNvSpPr>
              <p:nvPr/>
            </p:nvSpPr>
            <p:spPr bwMode="auto">
              <a:xfrm>
                <a:off x="154278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grpSp>
      </p:grpSp>
      <p:grpSp>
        <p:nvGrpSpPr>
          <p:cNvPr id="147" name="data icon"/>
          <p:cNvGrpSpPr/>
          <p:nvPr/>
        </p:nvGrpSpPr>
        <p:grpSpPr>
          <a:xfrm>
            <a:off x="3704855" y="2776889"/>
            <a:ext cx="722084" cy="722084"/>
            <a:chOff x="198951" y="5530831"/>
            <a:chExt cx="891295" cy="891295"/>
          </a:xfrm>
        </p:grpSpPr>
        <p:sp>
          <p:nvSpPr>
            <p:cNvPr id="148" name="Oval 147"/>
            <p:cNvSpPr/>
            <p:nvPr/>
          </p:nvSpPr>
          <p:spPr bwMode="auto">
            <a:xfrm>
              <a:off x="198951" y="5530831"/>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49" name="Group 148"/>
            <p:cNvGrpSpPr/>
            <p:nvPr/>
          </p:nvGrpSpPr>
          <p:grpSpPr>
            <a:xfrm>
              <a:off x="476195" y="5758998"/>
              <a:ext cx="346766" cy="459370"/>
              <a:chOff x="7063209" y="2163774"/>
              <a:chExt cx="658103" cy="834116"/>
            </a:xfrm>
          </p:grpSpPr>
          <p:sp>
            <p:nvSpPr>
              <p:cNvPr id="150" name="Freeform 29"/>
              <p:cNvSpPr>
                <a:spLocks/>
              </p:cNvSpPr>
              <p:nvPr/>
            </p:nvSpPr>
            <p:spPr bwMode="auto">
              <a:xfrm>
                <a:off x="7063209" y="2163774"/>
                <a:ext cx="658103" cy="83411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1" name="Freeform 30"/>
              <p:cNvSpPr>
                <a:spLocks/>
              </p:cNvSpPr>
              <p:nvPr/>
            </p:nvSpPr>
            <p:spPr bwMode="auto">
              <a:xfrm>
                <a:off x="7484904" y="2163776"/>
                <a:ext cx="225224" cy="213129"/>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2" name="Rectangle 31"/>
              <p:cNvSpPr>
                <a:spLocks noChangeArrowheads="1"/>
              </p:cNvSpPr>
              <p:nvPr/>
            </p:nvSpPr>
            <p:spPr bwMode="auto">
              <a:xfrm>
                <a:off x="7155849" y="2376905"/>
                <a:ext cx="102229" cy="243795"/>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3" name="Rectangle 32"/>
              <p:cNvSpPr>
                <a:spLocks noChangeArrowheads="1"/>
              </p:cNvSpPr>
              <p:nvPr/>
            </p:nvSpPr>
            <p:spPr bwMode="auto">
              <a:xfrm>
                <a:off x="7312388" y="2448970"/>
                <a:ext cx="76671" cy="171731"/>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4" name="Rectangle 33"/>
              <p:cNvSpPr>
                <a:spLocks noChangeArrowheads="1"/>
              </p:cNvSpPr>
              <p:nvPr/>
            </p:nvSpPr>
            <p:spPr bwMode="auto">
              <a:xfrm>
                <a:off x="7441772" y="2501103"/>
                <a:ext cx="65491" cy="119599"/>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5" name="Freeform 34"/>
              <p:cNvSpPr>
                <a:spLocks/>
              </p:cNvSpPr>
              <p:nvPr/>
            </p:nvSpPr>
            <p:spPr bwMode="auto">
              <a:xfrm>
                <a:off x="7559976" y="2573168"/>
                <a:ext cx="62297" cy="47533"/>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6" name="Line 35"/>
              <p:cNvSpPr>
                <a:spLocks noChangeShapeType="1"/>
              </p:cNvSpPr>
              <p:nvPr/>
            </p:nvSpPr>
            <p:spPr bwMode="auto">
              <a:xfrm flipH="1">
                <a:off x="715584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7" name="Line 36"/>
              <p:cNvSpPr>
                <a:spLocks noChangeShapeType="1"/>
              </p:cNvSpPr>
              <p:nvPr/>
            </p:nvSpPr>
            <p:spPr bwMode="auto">
              <a:xfrm flipH="1">
                <a:off x="7155849" y="2800098"/>
                <a:ext cx="132579"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8" name="Line 37"/>
              <p:cNvSpPr>
                <a:spLocks noChangeShapeType="1"/>
              </p:cNvSpPr>
              <p:nvPr/>
            </p:nvSpPr>
            <p:spPr bwMode="auto">
              <a:xfrm flipH="1">
                <a:off x="715584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59" name="Line 38"/>
              <p:cNvSpPr>
                <a:spLocks noChangeShapeType="1"/>
              </p:cNvSpPr>
              <p:nvPr/>
            </p:nvSpPr>
            <p:spPr bwMode="auto">
              <a:xfrm flipH="1">
                <a:off x="744975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0" name="Line 39"/>
              <p:cNvSpPr>
                <a:spLocks noChangeShapeType="1"/>
              </p:cNvSpPr>
              <p:nvPr/>
            </p:nvSpPr>
            <p:spPr bwMode="auto">
              <a:xfrm flipH="1">
                <a:off x="7449759" y="2800098"/>
                <a:ext cx="134177"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61" name="Line 40"/>
              <p:cNvSpPr>
                <a:spLocks noChangeShapeType="1"/>
              </p:cNvSpPr>
              <p:nvPr/>
            </p:nvSpPr>
            <p:spPr bwMode="auto">
              <a:xfrm flipH="1">
                <a:off x="744975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103" name="device icon"/>
          <p:cNvGrpSpPr/>
          <p:nvPr/>
        </p:nvGrpSpPr>
        <p:grpSpPr>
          <a:xfrm>
            <a:off x="3004392" y="5183118"/>
            <a:ext cx="801700" cy="801700"/>
            <a:chOff x="8997952" y="1475844"/>
            <a:chExt cx="1187754" cy="1187754"/>
          </a:xfrm>
        </p:grpSpPr>
        <p:sp>
          <p:nvSpPr>
            <p:cNvPr id="104" name="Oval 103"/>
            <p:cNvSpPr/>
            <p:nvPr/>
          </p:nvSpPr>
          <p:spPr bwMode="auto">
            <a:xfrm>
              <a:off x="8997952" y="1475844"/>
              <a:ext cx="1187754" cy="1187754"/>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05" name="Group 104"/>
            <p:cNvGrpSpPr/>
            <p:nvPr/>
          </p:nvGrpSpPr>
          <p:grpSpPr>
            <a:xfrm>
              <a:off x="9290156" y="1848014"/>
              <a:ext cx="582659" cy="488371"/>
              <a:chOff x="4947743" y="5339803"/>
              <a:chExt cx="834475" cy="706436"/>
            </a:xfrm>
          </p:grpSpPr>
          <p:sp>
            <p:nvSpPr>
              <p:cNvPr id="106" name="Freeform 5"/>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07" name="Freeform 6"/>
              <p:cNvSpPr>
                <a:spLocks/>
              </p:cNvSpPr>
              <p:nvPr/>
            </p:nvSpPr>
            <p:spPr bwMode="auto">
              <a:xfrm>
                <a:off x="4947743" y="5339803"/>
                <a:ext cx="742949" cy="531813"/>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08" name="Freeform 7"/>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09" name="Freeform 8"/>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10" name="Line 9"/>
              <p:cNvSpPr>
                <a:spLocks noChangeShapeType="1"/>
              </p:cNvSpPr>
              <p:nvPr/>
            </p:nvSpPr>
            <p:spPr bwMode="auto">
              <a:xfrm flipH="1" flipV="1">
                <a:off x="5468442" y="5963690"/>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11" name="Line 9"/>
              <p:cNvSpPr>
                <a:spLocks noChangeShapeType="1"/>
              </p:cNvSpPr>
              <p:nvPr/>
            </p:nvSpPr>
            <p:spPr bwMode="auto">
              <a:xfrm flipH="1" flipV="1">
                <a:off x="5477418" y="5545734"/>
                <a:ext cx="304800"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128" name="Group 127"/>
          <p:cNvGrpSpPr/>
          <p:nvPr/>
        </p:nvGrpSpPr>
        <p:grpSpPr>
          <a:xfrm>
            <a:off x="1554554" y="3026652"/>
            <a:ext cx="1124552" cy="1124552"/>
            <a:chOff x="7698762" y="2205720"/>
            <a:chExt cx="802466" cy="802466"/>
          </a:xfrm>
        </p:grpSpPr>
        <p:sp>
          <p:nvSpPr>
            <p:cNvPr id="129" name="Oval 128"/>
            <p:cNvSpPr/>
            <p:nvPr/>
          </p:nvSpPr>
          <p:spPr bwMode="auto">
            <a:xfrm>
              <a:off x="7698762" y="2205720"/>
              <a:ext cx="802466" cy="802466"/>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dirty="0">
                <a:solidFill>
                  <a:schemeClr val="bg1"/>
                </a:solidFill>
                <a:latin typeface="Segoe UI Semilight"/>
                <a:ea typeface="Segoe UI" pitchFamily="34" charset="0"/>
                <a:cs typeface="Segoe UI" pitchFamily="34" charset="0"/>
              </a:endParaRPr>
            </a:p>
          </p:txBody>
        </p:sp>
        <p:grpSp>
          <p:nvGrpSpPr>
            <p:cNvPr id="130" name="Group 129"/>
            <p:cNvGrpSpPr/>
            <p:nvPr/>
          </p:nvGrpSpPr>
          <p:grpSpPr>
            <a:xfrm>
              <a:off x="7869696" y="2425433"/>
              <a:ext cx="446908" cy="366754"/>
              <a:chOff x="997724" y="2784661"/>
              <a:chExt cx="817590" cy="670956"/>
            </a:xfrm>
          </p:grpSpPr>
          <p:sp>
            <p:nvSpPr>
              <p:cNvPr id="131" name="Oval 5"/>
              <p:cNvSpPr>
                <a:spLocks noChangeArrowheads="1"/>
              </p:cNvSpPr>
              <p:nvPr/>
            </p:nvSpPr>
            <p:spPr bwMode="auto">
              <a:xfrm>
                <a:off x="102567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32" name="Oval 6"/>
              <p:cNvSpPr>
                <a:spLocks noChangeArrowheads="1"/>
              </p:cNvSpPr>
              <p:nvPr/>
            </p:nvSpPr>
            <p:spPr bwMode="auto">
              <a:xfrm>
                <a:off x="157073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33" name="Freeform 7"/>
              <p:cNvSpPr>
                <a:spLocks/>
              </p:cNvSpPr>
              <p:nvPr/>
            </p:nvSpPr>
            <p:spPr bwMode="auto">
              <a:xfrm>
                <a:off x="99772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34" name="Oval 8"/>
              <p:cNvSpPr>
                <a:spLocks noChangeArrowheads="1"/>
              </p:cNvSpPr>
              <p:nvPr/>
            </p:nvSpPr>
            <p:spPr bwMode="auto">
              <a:xfrm>
                <a:off x="1270254" y="2999231"/>
                <a:ext cx="272530" cy="269064"/>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35" name="Freeform 9"/>
              <p:cNvSpPr>
                <a:spLocks/>
              </p:cNvSpPr>
              <p:nvPr/>
            </p:nvSpPr>
            <p:spPr bwMode="auto">
              <a:xfrm>
                <a:off x="1214350" y="3268294"/>
                <a:ext cx="384337" cy="187323"/>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136" name="Freeform 10"/>
              <p:cNvSpPr>
                <a:spLocks/>
              </p:cNvSpPr>
              <p:nvPr/>
            </p:nvSpPr>
            <p:spPr bwMode="auto">
              <a:xfrm>
                <a:off x="154278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grpSp>
      </p:grpSp>
      <p:grpSp>
        <p:nvGrpSpPr>
          <p:cNvPr id="167" name="data icon"/>
          <p:cNvGrpSpPr/>
          <p:nvPr/>
        </p:nvGrpSpPr>
        <p:grpSpPr>
          <a:xfrm>
            <a:off x="1798013" y="4711523"/>
            <a:ext cx="801700" cy="801700"/>
            <a:chOff x="198951" y="5530831"/>
            <a:chExt cx="891295" cy="891295"/>
          </a:xfrm>
        </p:grpSpPr>
        <p:sp>
          <p:nvSpPr>
            <p:cNvPr id="175" name="Oval 174"/>
            <p:cNvSpPr/>
            <p:nvPr/>
          </p:nvSpPr>
          <p:spPr bwMode="auto">
            <a:xfrm>
              <a:off x="198951" y="5530831"/>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76" name="Group 175"/>
            <p:cNvGrpSpPr/>
            <p:nvPr/>
          </p:nvGrpSpPr>
          <p:grpSpPr>
            <a:xfrm>
              <a:off x="476195" y="5758998"/>
              <a:ext cx="346766" cy="459370"/>
              <a:chOff x="7063209" y="2163774"/>
              <a:chExt cx="658103" cy="834116"/>
            </a:xfrm>
          </p:grpSpPr>
          <p:sp>
            <p:nvSpPr>
              <p:cNvPr id="177" name="Freeform 29"/>
              <p:cNvSpPr>
                <a:spLocks/>
              </p:cNvSpPr>
              <p:nvPr/>
            </p:nvSpPr>
            <p:spPr bwMode="auto">
              <a:xfrm>
                <a:off x="7063209" y="2163774"/>
                <a:ext cx="658103" cy="83411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78" name="Freeform 30"/>
              <p:cNvSpPr>
                <a:spLocks/>
              </p:cNvSpPr>
              <p:nvPr/>
            </p:nvSpPr>
            <p:spPr bwMode="auto">
              <a:xfrm>
                <a:off x="7484904" y="2163776"/>
                <a:ext cx="225224" cy="213129"/>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79" name="Rectangle 31"/>
              <p:cNvSpPr>
                <a:spLocks noChangeArrowheads="1"/>
              </p:cNvSpPr>
              <p:nvPr/>
            </p:nvSpPr>
            <p:spPr bwMode="auto">
              <a:xfrm>
                <a:off x="7155849" y="2376905"/>
                <a:ext cx="102229" cy="243795"/>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0" name="Rectangle 32"/>
              <p:cNvSpPr>
                <a:spLocks noChangeArrowheads="1"/>
              </p:cNvSpPr>
              <p:nvPr/>
            </p:nvSpPr>
            <p:spPr bwMode="auto">
              <a:xfrm>
                <a:off x="7312388" y="2448970"/>
                <a:ext cx="76671" cy="171731"/>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1" name="Rectangle 33"/>
              <p:cNvSpPr>
                <a:spLocks noChangeArrowheads="1"/>
              </p:cNvSpPr>
              <p:nvPr/>
            </p:nvSpPr>
            <p:spPr bwMode="auto">
              <a:xfrm>
                <a:off x="7441772" y="2501103"/>
                <a:ext cx="65491" cy="119599"/>
              </a:xfrm>
              <a:prstGeom prst="rect">
                <a:avLst/>
              </a:pr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2" name="Freeform 34"/>
              <p:cNvSpPr>
                <a:spLocks/>
              </p:cNvSpPr>
              <p:nvPr/>
            </p:nvSpPr>
            <p:spPr bwMode="auto">
              <a:xfrm>
                <a:off x="7559976" y="2573168"/>
                <a:ext cx="62297" cy="47533"/>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3" name="Line 35"/>
              <p:cNvSpPr>
                <a:spLocks noChangeShapeType="1"/>
              </p:cNvSpPr>
              <p:nvPr/>
            </p:nvSpPr>
            <p:spPr bwMode="auto">
              <a:xfrm flipH="1">
                <a:off x="715584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4" name="Line 36"/>
              <p:cNvSpPr>
                <a:spLocks noChangeShapeType="1"/>
              </p:cNvSpPr>
              <p:nvPr/>
            </p:nvSpPr>
            <p:spPr bwMode="auto">
              <a:xfrm flipH="1">
                <a:off x="7155849" y="2800098"/>
                <a:ext cx="132579"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5" name="Line 37"/>
              <p:cNvSpPr>
                <a:spLocks noChangeShapeType="1"/>
              </p:cNvSpPr>
              <p:nvPr/>
            </p:nvSpPr>
            <p:spPr bwMode="auto">
              <a:xfrm flipH="1">
                <a:off x="715584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6" name="Line 38"/>
              <p:cNvSpPr>
                <a:spLocks noChangeShapeType="1"/>
              </p:cNvSpPr>
              <p:nvPr/>
            </p:nvSpPr>
            <p:spPr bwMode="auto">
              <a:xfrm flipH="1">
                <a:off x="7449759" y="2709631"/>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7" name="Line 39"/>
              <p:cNvSpPr>
                <a:spLocks noChangeShapeType="1"/>
              </p:cNvSpPr>
              <p:nvPr/>
            </p:nvSpPr>
            <p:spPr bwMode="auto">
              <a:xfrm flipH="1">
                <a:off x="7449759" y="2800098"/>
                <a:ext cx="134177"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sp>
            <p:nvSpPr>
              <p:cNvPr id="188" name="Line 40"/>
              <p:cNvSpPr>
                <a:spLocks noChangeShapeType="1"/>
              </p:cNvSpPr>
              <p:nvPr/>
            </p:nvSpPr>
            <p:spPr bwMode="auto">
              <a:xfrm flipH="1">
                <a:off x="7449759" y="2884430"/>
                <a:ext cx="175708" cy="0"/>
              </a:xfrm>
              <a:prstGeom prst="line">
                <a:avLst/>
              </a:prstGeom>
              <a:noFill/>
              <a:ln w="12700" cap="flat">
                <a:solidFill>
                  <a:srgbClr val="4B4B4B"/>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solidFill>
                    <a:schemeClr val="bg1"/>
                  </a:solidFill>
                  <a:latin typeface="Segoe UI"/>
                </a:endParaRPr>
              </a:p>
            </p:txBody>
          </p:sp>
        </p:grpSp>
      </p:grpSp>
      <p:grpSp>
        <p:nvGrpSpPr>
          <p:cNvPr id="189" name="app icon"/>
          <p:cNvGrpSpPr/>
          <p:nvPr/>
        </p:nvGrpSpPr>
        <p:grpSpPr>
          <a:xfrm>
            <a:off x="422186" y="4130458"/>
            <a:ext cx="801700" cy="801700"/>
            <a:chOff x="212387" y="4377392"/>
            <a:chExt cx="891295" cy="891295"/>
          </a:xfrm>
        </p:grpSpPr>
        <p:sp>
          <p:nvSpPr>
            <p:cNvPr id="190" name="Oval 189"/>
            <p:cNvSpPr/>
            <p:nvPr/>
          </p:nvSpPr>
          <p:spPr bwMode="auto">
            <a:xfrm>
              <a:off x="212387" y="4377392"/>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91" name="Group 190"/>
            <p:cNvGrpSpPr/>
            <p:nvPr/>
          </p:nvGrpSpPr>
          <p:grpSpPr>
            <a:xfrm>
              <a:off x="440093" y="4621949"/>
              <a:ext cx="420968" cy="414938"/>
              <a:chOff x="9168011" y="5170684"/>
              <a:chExt cx="665163" cy="655637"/>
            </a:xfrm>
          </p:grpSpPr>
          <p:sp>
            <p:nvSpPr>
              <p:cNvPr id="192" name="Freeform 44"/>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4B4B4B"/>
              </a:solid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193" name="Freeform 45"/>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194" name="Freeform 46"/>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195" name="Freeform 47"/>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grpSp>
      </p:grpSp>
      <p:grpSp>
        <p:nvGrpSpPr>
          <p:cNvPr id="196" name="app icon"/>
          <p:cNvGrpSpPr/>
          <p:nvPr/>
        </p:nvGrpSpPr>
        <p:grpSpPr>
          <a:xfrm>
            <a:off x="5787541" y="1908910"/>
            <a:ext cx="801700" cy="801700"/>
            <a:chOff x="212387" y="4377392"/>
            <a:chExt cx="891295" cy="891295"/>
          </a:xfrm>
        </p:grpSpPr>
        <p:sp>
          <p:nvSpPr>
            <p:cNvPr id="197" name="Oval 196"/>
            <p:cNvSpPr/>
            <p:nvPr/>
          </p:nvSpPr>
          <p:spPr bwMode="auto">
            <a:xfrm>
              <a:off x="212387" y="4377392"/>
              <a:ext cx="891295" cy="891295"/>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b="1" dirty="0">
                <a:solidFill>
                  <a:schemeClr val="bg1"/>
                </a:solidFill>
                <a:latin typeface="Segoe UI Semilight"/>
                <a:ea typeface="Segoe UI" pitchFamily="34" charset="0"/>
                <a:cs typeface="Segoe UI" pitchFamily="34" charset="0"/>
              </a:endParaRPr>
            </a:p>
          </p:txBody>
        </p:sp>
        <p:grpSp>
          <p:nvGrpSpPr>
            <p:cNvPr id="198" name="Group 197"/>
            <p:cNvGrpSpPr/>
            <p:nvPr/>
          </p:nvGrpSpPr>
          <p:grpSpPr>
            <a:xfrm>
              <a:off x="440093" y="4621949"/>
              <a:ext cx="420968" cy="414938"/>
              <a:chOff x="9168011" y="5170684"/>
              <a:chExt cx="665163" cy="655637"/>
            </a:xfrm>
          </p:grpSpPr>
          <p:sp>
            <p:nvSpPr>
              <p:cNvPr id="199" name="Freeform 44"/>
              <p:cNvSpPr>
                <a:spLocks/>
              </p:cNvSpPr>
              <p:nvPr/>
            </p:nvSpPr>
            <p:spPr bwMode="auto">
              <a:xfrm>
                <a:off x="9168012" y="5170684"/>
                <a:ext cx="244474" cy="266700"/>
              </a:xfrm>
              <a:custGeom>
                <a:avLst/>
                <a:gdLst>
                  <a:gd name="T0" fmla="*/ 82 w 82"/>
                  <a:gd name="T1" fmla="*/ 76 h 82"/>
                  <a:gd name="T2" fmla="*/ 76 w 82"/>
                  <a:gd name="T3" fmla="*/ 82 h 82"/>
                  <a:gd name="T4" fmla="*/ 6 w 82"/>
                  <a:gd name="T5" fmla="*/ 82 h 82"/>
                  <a:gd name="T6" fmla="*/ 0 w 82"/>
                  <a:gd name="T7" fmla="*/ 76 h 82"/>
                  <a:gd name="T8" fmla="*/ 0 w 82"/>
                  <a:gd name="T9" fmla="*/ 5 h 82"/>
                  <a:gd name="T10" fmla="*/ 6 w 82"/>
                  <a:gd name="T11" fmla="*/ 0 h 82"/>
                  <a:gd name="T12" fmla="*/ 76 w 82"/>
                  <a:gd name="T13" fmla="*/ 0 h 82"/>
                  <a:gd name="T14" fmla="*/ 82 w 82"/>
                  <a:gd name="T15" fmla="*/ 5 h 82"/>
                  <a:gd name="T16" fmla="*/ 82 w 82"/>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82" y="76"/>
                    </a:moveTo>
                    <a:cubicBezTo>
                      <a:pt x="82" y="79"/>
                      <a:pt x="79" y="82"/>
                      <a:pt x="76" y="82"/>
                    </a:cubicBezTo>
                    <a:cubicBezTo>
                      <a:pt x="6" y="82"/>
                      <a:pt x="6" y="82"/>
                      <a:pt x="6" y="82"/>
                    </a:cubicBezTo>
                    <a:cubicBezTo>
                      <a:pt x="2" y="82"/>
                      <a:pt x="0" y="79"/>
                      <a:pt x="0" y="76"/>
                    </a:cubicBezTo>
                    <a:cubicBezTo>
                      <a:pt x="0" y="5"/>
                      <a:pt x="0" y="5"/>
                      <a:pt x="0" y="5"/>
                    </a:cubicBezTo>
                    <a:cubicBezTo>
                      <a:pt x="0" y="2"/>
                      <a:pt x="2" y="0"/>
                      <a:pt x="6" y="0"/>
                    </a:cubicBezTo>
                    <a:cubicBezTo>
                      <a:pt x="76" y="0"/>
                      <a:pt x="76" y="0"/>
                      <a:pt x="76" y="0"/>
                    </a:cubicBezTo>
                    <a:cubicBezTo>
                      <a:pt x="79" y="0"/>
                      <a:pt x="82" y="2"/>
                      <a:pt x="82" y="5"/>
                    </a:cubicBezTo>
                    <a:lnTo>
                      <a:pt x="82" y="76"/>
                    </a:lnTo>
                    <a:close/>
                  </a:path>
                </a:pathLst>
              </a:custGeom>
              <a:solidFill>
                <a:srgbClr val="4B4B4B"/>
              </a:solid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200" name="Freeform 45"/>
              <p:cNvSpPr>
                <a:spLocks/>
              </p:cNvSpPr>
              <p:nvPr/>
            </p:nvSpPr>
            <p:spPr bwMode="auto">
              <a:xfrm>
                <a:off x="9168014" y="5481833"/>
                <a:ext cx="244474" cy="133350"/>
              </a:xfrm>
              <a:custGeom>
                <a:avLst/>
                <a:gdLst>
                  <a:gd name="T0" fmla="*/ 82 w 82"/>
                  <a:gd name="T1" fmla="*/ 38 h 41"/>
                  <a:gd name="T2" fmla="*/ 76 w 82"/>
                  <a:gd name="T3" fmla="*/ 41 h 41"/>
                  <a:gd name="T4" fmla="*/ 6 w 82"/>
                  <a:gd name="T5" fmla="*/ 41 h 41"/>
                  <a:gd name="T6" fmla="*/ 0 w 82"/>
                  <a:gd name="T7" fmla="*/ 38 h 41"/>
                  <a:gd name="T8" fmla="*/ 0 w 82"/>
                  <a:gd name="T9" fmla="*/ 3 h 41"/>
                  <a:gd name="T10" fmla="*/ 6 w 82"/>
                  <a:gd name="T11" fmla="*/ 0 h 41"/>
                  <a:gd name="T12" fmla="*/ 76 w 82"/>
                  <a:gd name="T13" fmla="*/ 0 h 41"/>
                  <a:gd name="T14" fmla="*/ 82 w 82"/>
                  <a:gd name="T15" fmla="*/ 3 h 41"/>
                  <a:gd name="T16" fmla="*/ 82 w 82"/>
                  <a:gd name="T17"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41">
                    <a:moveTo>
                      <a:pt x="82" y="38"/>
                    </a:moveTo>
                    <a:cubicBezTo>
                      <a:pt x="82" y="39"/>
                      <a:pt x="79" y="41"/>
                      <a:pt x="76" y="41"/>
                    </a:cubicBezTo>
                    <a:cubicBezTo>
                      <a:pt x="6" y="41"/>
                      <a:pt x="6" y="41"/>
                      <a:pt x="6" y="41"/>
                    </a:cubicBezTo>
                    <a:cubicBezTo>
                      <a:pt x="2" y="41"/>
                      <a:pt x="0" y="39"/>
                      <a:pt x="0" y="38"/>
                    </a:cubicBezTo>
                    <a:cubicBezTo>
                      <a:pt x="0" y="3"/>
                      <a:pt x="0" y="3"/>
                      <a:pt x="0" y="3"/>
                    </a:cubicBezTo>
                    <a:cubicBezTo>
                      <a:pt x="0" y="1"/>
                      <a:pt x="2" y="0"/>
                      <a:pt x="6" y="0"/>
                    </a:cubicBezTo>
                    <a:cubicBezTo>
                      <a:pt x="76" y="0"/>
                      <a:pt x="76" y="0"/>
                      <a:pt x="76" y="0"/>
                    </a:cubicBezTo>
                    <a:cubicBezTo>
                      <a:pt x="79" y="0"/>
                      <a:pt x="82" y="1"/>
                      <a:pt x="82" y="3"/>
                    </a:cubicBezTo>
                    <a:lnTo>
                      <a:pt x="82" y="38"/>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201" name="Freeform 46"/>
              <p:cNvSpPr>
                <a:spLocks/>
              </p:cNvSpPr>
              <p:nvPr/>
            </p:nvSpPr>
            <p:spPr bwMode="auto">
              <a:xfrm>
                <a:off x="9456935" y="5170684"/>
                <a:ext cx="376238" cy="444499"/>
              </a:xfrm>
              <a:custGeom>
                <a:avLst/>
                <a:gdLst>
                  <a:gd name="T0" fmla="*/ 126 w 126"/>
                  <a:gd name="T1" fmla="*/ 127 h 137"/>
                  <a:gd name="T2" fmla="*/ 117 w 126"/>
                  <a:gd name="T3" fmla="*/ 137 h 137"/>
                  <a:gd name="T4" fmla="*/ 9 w 126"/>
                  <a:gd name="T5" fmla="*/ 137 h 137"/>
                  <a:gd name="T6" fmla="*/ 0 w 126"/>
                  <a:gd name="T7" fmla="*/ 127 h 137"/>
                  <a:gd name="T8" fmla="*/ 0 w 126"/>
                  <a:gd name="T9" fmla="*/ 9 h 137"/>
                  <a:gd name="T10" fmla="*/ 9 w 126"/>
                  <a:gd name="T11" fmla="*/ 0 h 137"/>
                  <a:gd name="T12" fmla="*/ 117 w 126"/>
                  <a:gd name="T13" fmla="*/ 0 h 137"/>
                  <a:gd name="T14" fmla="*/ 126 w 126"/>
                  <a:gd name="T15" fmla="*/ 9 h 137"/>
                  <a:gd name="T16" fmla="*/ 126 w 126"/>
                  <a:gd name="T17"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37">
                    <a:moveTo>
                      <a:pt x="126" y="127"/>
                    </a:moveTo>
                    <a:cubicBezTo>
                      <a:pt x="126" y="133"/>
                      <a:pt x="122" y="137"/>
                      <a:pt x="117" y="137"/>
                    </a:cubicBezTo>
                    <a:cubicBezTo>
                      <a:pt x="9" y="137"/>
                      <a:pt x="9" y="137"/>
                      <a:pt x="9" y="137"/>
                    </a:cubicBezTo>
                    <a:cubicBezTo>
                      <a:pt x="4" y="137"/>
                      <a:pt x="0" y="133"/>
                      <a:pt x="0" y="127"/>
                    </a:cubicBezTo>
                    <a:cubicBezTo>
                      <a:pt x="0" y="9"/>
                      <a:pt x="0" y="9"/>
                      <a:pt x="0" y="9"/>
                    </a:cubicBezTo>
                    <a:cubicBezTo>
                      <a:pt x="0" y="4"/>
                      <a:pt x="4" y="0"/>
                      <a:pt x="9" y="0"/>
                    </a:cubicBezTo>
                    <a:cubicBezTo>
                      <a:pt x="117" y="0"/>
                      <a:pt x="117" y="0"/>
                      <a:pt x="117" y="0"/>
                    </a:cubicBezTo>
                    <a:cubicBezTo>
                      <a:pt x="122" y="0"/>
                      <a:pt x="126" y="4"/>
                      <a:pt x="126" y="9"/>
                    </a:cubicBezTo>
                    <a:lnTo>
                      <a:pt x="126" y="127"/>
                    </a:lnTo>
                    <a:close/>
                  </a:path>
                </a:pathLst>
              </a:custGeom>
              <a:noFill/>
              <a:ln w="12700" cap="flat">
                <a:solidFill>
                  <a:srgbClr val="4B4B4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sp>
            <p:nvSpPr>
              <p:cNvPr id="202" name="Freeform 47"/>
              <p:cNvSpPr>
                <a:spLocks/>
              </p:cNvSpPr>
              <p:nvPr/>
            </p:nvSpPr>
            <p:spPr bwMode="auto">
              <a:xfrm>
                <a:off x="9168011" y="5667570"/>
                <a:ext cx="665163" cy="158751"/>
              </a:xfrm>
              <a:custGeom>
                <a:avLst/>
                <a:gdLst>
                  <a:gd name="T0" fmla="*/ 223 w 223"/>
                  <a:gd name="T1" fmla="*/ 46 h 49"/>
                  <a:gd name="T2" fmla="*/ 208 w 223"/>
                  <a:gd name="T3" fmla="*/ 49 h 49"/>
                  <a:gd name="T4" fmla="*/ 15 w 223"/>
                  <a:gd name="T5" fmla="*/ 49 h 49"/>
                  <a:gd name="T6" fmla="*/ 0 w 223"/>
                  <a:gd name="T7" fmla="*/ 46 h 49"/>
                  <a:gd name="T8" fmla="*/ 0 w 223"/>
                  <a:gd name="T9" fmla="*/ 3 h 49"/>
                  <a:gd name="T10" fmla="*/ 15 w 223"/>
                  <a:gd name="T11" fmla="*/ 0 h 49"/>
                  <a:gd name="T12" fmla="*/ 208 w 223"/>
                  <a:gd name="T13" fmla="*/ 0 h 49"/>
                  <a:gd name="T14" fmla="*/ 223 w 223"/>
                  <a:gd name="T15" fmla="*/ 3 h 49"/>
                  <a:gd name="T16" fmla="*/ 223 w 223"/>
                  <a:gd name="T17"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49">
                    <a:moveTo>
                      <a:pt x="223" y="46"/>
                    </a:moveTo>
                    <a:cubicBezTo>
                      <a:pt x="223" y="48"/>
                      <a:pt x="216" y="49"/>
                      <a:pt x="208" y="49"/>
                    </a:cubicBezTo>
                    <a:cubicBezTo>
                      <a:pt x="15" y="49"/>
                      <a:pt x="15" y="49"/>
                      <a:pt x="15" y="49"/>
                    </a:cubicBezTo>
                    <a:cubicBezTo>
                      <a:pt x="7" y="49"/>
                      <a:pt x="0" y="48"/>
                      <a:pt x="0" y="46"/>
                    </a:cubicBezTo>
                    <a:cubicBezTo>
                      <a:pt x="0" y="3"/>
                      <a:pt x="0" y="3"/>
                      <a:pt x="0" y="3"/>
                    </a:cubicBezTo>
                    <a:cubicBezTo>
                      <a:pt x="0" y="1"/>
                      <a:pt x="7" y="0"/>
                      <a:pt x="15" y="0"/>
                    </a:cubicBezTo>
                    <a:cubicBezTo>
                      <a:pt x="208" y="0"/>
                      <a:pt x="208" y="0"/>
                      <a:pt x="208" y="0"/>
                    </a:cubicBezTo>
                    <a:cubicBezTo>
                      <a:pt x="216" y="0"/>
                      <a:pt x="223" y="1"/>
                      <a:pt x="223" y="3"/>
                    </a:cubicBezTo>
                    <a:lnTo>
                      <a:pt x="223" y="46"/>
                    </a:lnTo>
                    <a:close/>
                  </a:path>
                </a:pathLst>
              </a:custGeom>
              <a:noFill/>
              <a:ln w="12700" cap="flat">
                <a:solidFill>
                  <a:srgbClr val="4B4B4B"/>
                </a:solidFill>
                <a:prstDash val="solid"/>
                <a:miter lim="800000"/>
                <a:headEnd/>
                <a:tailEnd/>
              </a:ln>
            </p:spPr>
            <p:txBody>
              <a:bodyPr vert="horz" wrap="square" lIns="91427" tIns="45713" rIns="91427" bIns="45713" numCol="1" anchor="t" anchorCtr="0" compatLnSpc="1">
                <a:prstTxWarp prst="textNoShape">
                  <a:avLst/>
                </a:prstTxWarp>
              </a:bodyPr>
              <a:lstStyle/>
              <a:p>
                <a:pPr algn="ctr" defTabSz="914225">
                  <a:defRPr/>
                </a:pPr>
                <a:endParaRPr lang="en-US" b="1" dirty="0">
                  <a:ln w="12700">
                    <a:solidFill>
                      <a:srgbClr val="505050"/>
                    </a:solidFill>
                  </a:ln>
                  <a:solidFill>
                    <a:schemeClr val="bg1"/>
                  </a:solidFill>
                  <a:latin typeface="Segoe UI"/>
                </a:endParaRPr>
              </a:p>
            </p:txBody>
          </p:sp>
        </p:grpSp>
      </p:grpSp>
      <p:grpSp>
        <p:nvGrpSpPr>
          <p:cNvPr id="219" name="Group 218"/>
          <p:cNvGrpSpPr/>
          <p:nvPr/>
        </p:nvGrpSpPr>
        <p:grpSpPr>
          <a:xfrm>
            <a:off x="5166581" y="3301266"/>
            <a:ext cx="802352" cy="802352"/>
            <a:chOff x="7698762" y="2205720"/>
            <a:chExt cx="802466" cy="802466"/>
          </a:xfrm>
        </p:grpSpPr>
        <p:sp>
          <p:nvSpPr>
            <p:cNvPr id="220" name="Oval 219"/>
            <p:cNvSpPr/>
            <p:nvPr/>
          </p:nvSpPr>
          <p:spPr bwMode="auto">
            <a:xfrm>
              <a:off x="7698762" y="2205720"/>
              <a:ext cx="802466" cy="802466"/>
            </a:xfrm>
            <a:prstGeom prst="ellipse">
              <a:avLst/>
            </a:prstGeom>
            <a:solidFill>
              <a:schemeClr val="tx1">
                <a:lumMod val="20000"/>
                <a:lumOff val="80000"/>
              </a:schemeClr>
            </a:solidFill>
            <a:ln w="508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5399" dirty="0">
                <a:solidFill>
                  <a:schemeClr val="bg1"/>
                </a:solidFill>
                <a:latin typeface="Segoe UI Semilight"/>
                <a:ea typeface="Segoe UI" pitchFamily="34" charset="0"/>
                <a:cs typeface="Segoe UI" pitchFamily="34" charset="0"/>
              </a:endParaRPr>
            </a:p>
          </p:txBody>
        </p:sp>
        <p:grpSp>
          <p:nvGrpSpPr>
            <p:cNvPr id="221" name="Group 220"/>
            <p:cNvGrpSpPr/>
            <p:nvPr/>
          </p:nvGrpSpPr>
          <p:grpSpPr>
            <a:xfrm>
              <a:off x="7869696" y="2425433"/>
              <a:ext cx="446908" cy="366754"/>
              <a:chOff x="997724" y="2784661"/>
              <a:chExt cx="817590" cy="670956"/>
            </a:xfrm>
          </p:grpSpPr>
          <p:sp>
            <p:nvSpPr>
              <p:cNvPr id="222" name="Oval 5"/>
              <p:cNvSpPr>
                <a:spLocks noChangeArrowheads="1"/>
              </p:cNvSpPr>
              <p:nvPr/>
            </p:nvSpPr>
            <p:spPr bwMode="auto">
              <a:xfrm>
                <a:off x="102567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23" name="Oval 6"/>
              <p:cNvSpPr>
                <a:spLocks noChangeArrowheads="1"/>
              </p:cNvSpPr>
              <p:nvPr/>
            </p:nvSpPr>
            <p:spPr bwMode="auto">
              <a:xfrm>
                <a:off x="1570736" y="2784661"/>
                <a:ext cx="216626" cy="214570"/>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24" name="Freeform 7"/>
              <p:cNvSpPr>
                <a:spLocks/>
              </p:cNvSpPr>
              <p:nvPr/>
            </p:nvSpPr>
            <p:spPr bwMode="auto">
              <a:xfrm>
                <a:off x="99772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25" name="Oval 8"/>
              <p:cNvSpPr>
                <a:spLocks noChangeArrowheads="1"/>
              </p:cNvSpPr>
              <p:nvPr/>
            </p:nvSpPr>
            <p:spPr bwMode="auto">
              <a:xfrm>
                <a:off x="1270254" y="2999231"/>
                <a:ext cx="272530" cy="269064"/>
              </a:xfrm>
              <a:prstGeom prst="ellipse">
                <a:avLst/>
              </a:pr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26" name="Freeform 9"/>
              <p:cNvSpPr>
                <a:spLocks/>
              </p:cNvSpPr>
              <p:nvPr/>
            </p:nvSpPr>
            <p:spPr bwMode="auto">
              <a:xfrm>
                <a:off x="1214350" y="3268294"/>
                <a:ext cx="384337" cy="187323"/>
              </a:xfrm>
              <a:custGeom>
                <a:avLst/>
                <a:gdLst>
                  <a:gd name="T0" fmla="*/ 56 w 56"/>
                  <a:gd name="T1" fmla="*/ 28 h 28"/>
                  <a:gd name="T2" fmla="*/ 28 w 56"/>
                  <a:gd name="T3" fmla="*/ 0 h 28"/>
                  <a:gd name="T4" fmla="*/ 0 w 56"/>
                  <a:gd name="T5" fmla="*/ 28 h 28"/>
                </a:gdLst>
                <a:ahLst/>
                <a:cxnLst>
                  <a:cxn ang="0">
                    <a:pos x="T0" y="T1"/>
                  </a:cxn>
                  <a:cxn ang="0">
                    <a:pos x="T2" y="T3"/>
                  </a:cxn>
                  <a:cxn ang="0">
                    <a:pos x="T4" y="T5"/>
                  </a:cxn>
                </a:cxnLst>
                <a:rect l="0" t="0" r="r" b="b"/>
                <a:pathLst>
                  <a:path w="56" h="28">
                    <a:moveTo>
                      <a:pt x="56" y="28"/>
                    </a:moveTo>
                    <a:cubicBezTo>
                      <a:pt x="56" y="13"/>
                      <a:pt x="44" y="0"/>
                      <a:pt x="28" y="0"/>
                    </a:cubicBezTo>
                    <a:cubicBezTo>
                      <a:pt x="12" y="0"/>
                      <a:pt x="0" y="13"/>
                      <a:pt x="0" y="28"/>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sp>
            <p:nvSpPr>
              <p:cNvPr id="227" name="Freeform 10"/>
              <p:cNvSpPr>
                <a:spLocks/>
              </p:cNvSpPr>
              <p:nvPr/>
            </p:nvSpPr>
            <p:spPr bwMode="auto">
              <a:xfrm>
                <a:off x="1542784" y="2999231"/>
                <a:ext cx="272530" cy="132829"/>
              </a:xfrm>
              <a:custGeom>
                <a:avLst/>
                <a:gdLst>
                  <a:gd name="T0" fmla="*/ 40 w 40"/>
                  <a:gd name="T1" fmla="*/ 20 h 20"/>
                  <a:gd name="T2" fmla="*/ 20 w 40"/>
                  <a:gd name="T3" fmla="*/ 0 h 20"/>
                  <a:gd name="T4" fmla="*/ 0 w 40"/>
                  <a:gd name="T5" fmla="*/ 20 h 20"/>
                </a:gdLst>
                <a:ahLst/>
                <a:cxnLst>
                  <a:cxn ang="0">
                    <a:pos x="T0" y="T1"/>
                  </a:cxn>
                  <a:cxn ang="0">
                    <a:pos x="T2" y="T3"/>
                  </a:cxn>
                  <a:cxn ang="0">
                    <a:pos x="T4" y="T5"/>
                  </a:cxn>
                </a:cxnLst>
                <a:rect l="0" t="0" r="r" b="b"/>
                <a:pathLst>
                  <a:path w="40" h="20">
                    <a:moveTo>
                      <a:pt x="40" y="20"/>
                    </a:moveTo>
                    <a:cubicBezTo>
                      <a:pt x="40" y="9"/>
                      <a:pt x="31" y="0"/>
                      <a:pt x="20" y="0"/>
                    </a:cubicBezTo>
                    <a:cubicBezTo>
                      <a:pt x="9" y="0"/>
                      <a:pt x="0" y="9"/>
                      <a:pt x="0" y="20"/>
                    </a:cubicBezTo>
                  </a:path>
                </a:pathLst>
              </a:custGeom>
              <a:noFill/>
              <a:ln w="12700" cap="flat">
                <a:solidFill>
                  <a:srgbClr val="4B4B4B"/>
                </a:solidFill>
                <a:prstDash val="solid"/>
                <a:miter lim="800000"/>
                <a:headEnd/>
                <a:tailEnd/>
              </a:ln>
              <a:extLst/>
            </p:spPr>
            <p:txBody>
              <a:bodyPr vert="horz" wrap="square" lIns="91427" tIns="45713" rIns="91427" bIns="45713" numCol="1" anchor="t" anchorCtr="0" compatLnSpc="1">
                <a:prstTxWarp prst="textNoShape">
                  <a:avLst/>
                </a:prstTxWarp>
              </a:bodyPr>
              <a:lstStyle/>
              <a:p>
                <a:pPr algn="ctr" defTabSz="914225">
                  <a:defRPr/>
                </a:pPr>
                <a:endParaRPr lang="en-US" dirty="0">
                  <a:solidFill>
                    <a:schemeClr val="bg1"/>
                  </a:solidFill>
                  <a:latin typeface="Segoe UI"/>
                </a:endParaRPr>
              </a:p>
            </p:txBody>
          </p:sp>
        </p:grpSp>
      </p:grpSp>
      <p:grpSp>
        <p:nvGrpSpPr>
          <p:cNvPr id="5" name="Cloud 8"/>
          <p:cNvGrpSpPr/>
          <p:nvPr/>
        </p:nvGrpSpPr>
        <p:grpSpPr>
          <a:xfrm>
            <a:off x="10568544" y="2241347"/>
            <a:ext cx="988790" cy="599418"/>
            <a:chOff x="10559830" y="1956596"/>
            <a:chExt cx="988930" cy="599503"/>
          </a:xfrm>
        </p:grpSpPr>
        <p:sp>
          <p:nvSpPr>
            <p:cNvPr id="240" name="Freeform 5"/>
            <p:cNvSpPr>
              <a:spLocks/>
            </p:cNvSpPr>
            <p:nvPr/>
          </p:nvSpPr>
          <p:spPr bwMode="auto">
            <a:xfrm>
              <a:off x="10559830" y="1956596"/>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246" name="Picture 3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825695" y="2025019"/>
              <a:ext cx="457200" cy="45720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4" name="Cloud 7"/>
          <p:cNvGrpSpPr/>
          <p:nvPr/>
        </p:nvGrpSpPr>
        <p:grpSpPr>
          <a:xfrm>
            <a:off x="7476433" y="1681287"/>
            <a:ext cx="988790" cy="599418"/>
            <a:chOff x="6849984" y="1708560"/>
            <a:chExt cx="988930" cy="599503"/>
          </a:xfrm>
        </p:grpSpPr>
        <p:sp>
          <p:nvSpPr>
            <p:cNvPr id="242" name="Freeform 5"/>
            <p:cNvSpPr>
              <a:spLocks/>
            </p:cNvSpPr>
            <p:nvPr/>
          </p:nvSpPr>
          <p:spPr bwMode="auto">
            <a:xfrm>
              <a:off x="6849984" y="1708560"/>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248" name="Picture 247"/>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121412" y="1751877"/>
              <a:ext cx="457200" cy="457200"/>
            </a:xfrm>
            <a:prstGeom prst="ellipse">
              <a:avLst/>
            </a:prstGeom>
            <a:extLst>
              <a:ext uri="{909E8E84-426E-40DD-AFC4-6F175D3DCCD1}">
                <a14:hiddenFill xmlns:a14="http://schemas.microsoft.com/office/drawing/2010/main">
                  <a:solidFill>
                    <a:srgbClr val="FFFFFF"/>
                  </a:solidFill>
                </a14:hiddenFill>
              </a:ext>
            </a:extLst>
          </p:spPr>
        </p:pic>
      </p:grpSp>
      <p:grpSp>
        <p:nvGrpSpPr>
          <p:cNvPr id="3" name="Cloud 6"/>
          <p:cNvGrpSpPr/>
          <p:nvPr/>
        </p:nvGrpSpPr>
        <p:grpSpPr>
          <a:xfrm>
            <a:off x="2312290" y="2138829"/>
            <a:ext cx="988790" cy="599418"/>
            <a:chOff x="2044670" y="2055314"/>
            <a:chExt cx="988930" cy="599503"/>
          </a:xfrm>
        </p:grpSpPr>
        <p:sp>
          <p:nvSpPr>
            <p:cNvPr id="244" name="Freeform 5"/>
            <p:cNvSpPr>
              <a:spLocks/>
            </p:cNvSpPr>
            <p:nvPr/>
          </p:nvSpPr>
          <p:spPr bwMode="auto">
            <a:xfrm>
              <a:off x="2044670" y="2055314"/>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sp>
          <p:nvSpPr>
            <p:cNvPr id="346" name="Isosceles Triangle 345">
              <a:extLst>
                <a:ext uri="{FF2B5EF4-FFF2-40B4-BE49-F238E27FC236}">
                  <a16:creationId xmlns:a16="http://schemas.microsoft.com/office/drawing/2014/main" id="{2A910951-5E0A-438F-A680-A582D66644CB}"/>
                </a:ext>
              </a:extLst>
            </p:cNvPr>
            <p:cNvSpPr>
              <a:spLocks noChangeAspect="1"/>
            </p:cNvSpPr>
            <p:nvPr/>
          </p:nvSpPr>
          <p:spPr bwMode="auto">
            <a:xfrm>
              <a:off x="2317215" y="2140020"/>
              <a:ext cx="466710" cy="402336"/>
            </a:xfrm>
            <a:prstGeom prst="triangle">
              <a:avLst/>
            </a:prstGeom>
            <a:solidFill>
              <a:schemeClr val="bg1"/>
            </a:solidFill>
            <a:ln w="152400"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solidFill>
                  <a:schemeClr val="bg1"/>
                </a:solidFill>
                <a:latin typeface="Segoe UI Semilight"/>
                <a:ea typeface="Segoe UI" pitchFamily="34" charset="0"/>
                <a:cs typeface="Segoe UI" pitchFamily="34" charset="0"/>
              </a:endParaRPr>
            </a:p>
          </p:txBody>
        </p:sp>
        <p:sp>
          <p:nvSpPr>
            <p:cNvPr id="245" name="Freeform: Shape 244"/>
            <p:cNvSpPr>
              <a:spLocks noChangeAspect="1"/>
            </p:cNvSpPr>
            <p:nvPr/>
          </p:nvSpPr>
          <p:spPr bwMode="auto">
            <a:xfrm>
              <a:off x="2317215" y="2140832"/>
              <a:ext cx="466710" cy="402336"/>
            </a:xfrm>
            <a:custGeom>
              <a:avLst/>
              <a:gdLst>
                <a:gd name="connsiteX0" fmla="*/ 3585965 w 7177436"/>
                <a:gd name="connsiteY0" fmla="*/ 4180339 h 6187444"/>
                <a:gd name="connsiteX1" fmla="*/ 3209692 w 7177436"/>
                <a:gd name="connsiteY1" fmla="*/ 4556612 h 6187444"/>
                <a:gd name="connsiteX2" fmla="*/ 3585965 w 7177436"/>
                <a:gd name="connsiteY2" fmla="*/ 4932885 h 6187444"/>
                <a:gd name="connsiteX3" fmla="*/ 3962238 w 7177436"/>
                <a:gd name="connsiteY3" fmla="*/ 4556612 h 6187444"/>
                <a:gd name="connsiteX4" fmla="*/ 3585965 w 7177436"/>
                <a:gd name="connsiteY4" fmla="*/ 4180339 h 6187444"/>
                <a:gd name="connsiteX5" fmla="*/ 4566363 w 7177436"/>
                <a:gd name="connsiteY5" fmla="*/ 3386311 h 6187444"/>
                <a:gd name="connsiteX6" fmla="*/ 4274662 w 7177436"/>
                <a:gd name="connsiteY6" fmla="*/ 3678012 h 6187444"/>
                <a:gd name="connsiteX7" fmla="*/ 4566363 w 7177436"/>
                <a:gd name="connsiteY7" fmla="*/ 3969713 h 6187444"/>
                <a:gd name="connsiteX8" fmla="*/ 4858064 w 7177436"/>
                <a:gd name="connsiteY8" fmla="*/ 3678012 h 6187444"/>
                <a:gd name="connsiteX9" fmla="*/ 4566363 w 7177436"/>
                <a:gd name="connsiteY9" fmla="*/ 3386311 h 6187444"/>
                <a:gd name="connsiteX10" fmla="*/ 2611073 w 7177436"/>
                <a:gd name="connsiteY10" fmla="*/ 3386164 h 6187444"/>
                <a:gd name="connsiteX11" fmla="*/ 2319225 w 7177436"/>
                <a:gd name="connsiteY11" fmla="*/ 3678012 h 6187444"/>
                <a:gd name="connsiteX12" fmla="*/ 2611073 w 7177436"/>
                <a:gd name="connsiteY12" fmla="*/ 3969860 h 6187444"/>
                <a:gd name="connsiteX13" fmla="*/ 2902921 w 7177436"/>
                <a:gd name="connsiteY13" fmla="*/ 3678012 h 6187444"/>
                <a:gd name="connsiteX14" fmla="*/ 2611073 w 7177436"/>
                <a:gd name="connsiteY14" fmla="*/ 3386164 h 6187444"/>
                <a:gd name="connsiteX15" fmla="*/ 2611073 w 7177436"/>
                <a:gd name="connsiteY15" fmla="*/ 3188400 h 6187444"/>
                <a:gd name="connsiteX16" fmla="*/ 3100685 w 7177436"/>
                <a:gd name="connsiteY16" fmla="*/ 3678012 h 6187444"/>
                <a:gd name="connsiteX17" fmla="*/ 2957281 w 7177436"/>
                <a:gd name="connsiteY17" fmla="*/ 4024220 h 6187444"/>
                <a:gd name="connsiteX18" fmla="*/ 2911722 w 7177436"/>
                <a:gd name="connsiteY18" fmla="*/ 4061809 h 6187444"/>
                <a:gd name="connsiteX19" fmla="*/ 3002153 w 7177436"/>
                <a:gd name="connsiteY19" fmla="*/ 4126074 h 6187444"/>
                <a:gd name="connsiteX20" fmla="*/ 3093376 w 7177436"/>
                <a:gd name="connsiteY20" fmla="*/ 4231413 h 6187444"/>
                <a:gd name="connsiteX21" fmla="*/ 3098519 w 7177436"/>
                <a:gd name="connsiteY21" fmla="*/ 4240889 h 6187444"/>
                <a:gd name="connsiteX22" fmla="*/ 3103663 w 7177436"/>
                <a:gd name="connsiteY22" fmla="*/ 4231413 h 6187444"/>
                <a:gd name="connsiteX23" fmla="*/ 3585965 w 7177436"/>
                <a:gd name="connsiteY23" fmla="*/ 3974975 h 6187444"/>
                <a:gd name="connsiteX24" fmla="*/ 4068268 w 7177436"/>
                <a:gd name="connsiteY24" fmla="*/ 4231413 h 6187444"/>
                <a:gd name="connsiteX25" fmla="*/ 4076164 w 7177436"/>
                <a:gd name="connsiteY25" fmla="*/ 4245961 h 6187444"/>
                <a:gd name="connsiteX26" fmla="*/ 4084061 w 7177436"/>
                <a:gd name="connsiteY26" fmla="*/ 4231413 h 6187444"/>
                <a:gd name="connsiteX27" fmla="*/ 4241165 w 7177436"/>
                <a:gd name="connsiteY27" fmla="*/ 4074309 h 6187444"/>
                <a:gd name="connsiteX28" fmla="*/ 4265111 w 7177436"/>
                <a:gd name="connsiteY28" fmla="*/ 4061312 h 6187444"/>
                <a:gd name="connsiteX29" fmla="*/ 4220155 w 7177436"/>
                <a:gd name="connsiteY29" fmla="*/ 4024220 h 6187444"/>
                <a:gd name="connsiteX30" fmla="*/ 4076751 w 7177436"/>
                <a:gd name="connsiteY30" fmla="*/ 3678012 h 6187444"/>
                <a:gd name="connsiteX31" fmla="*/ 4566363 w 7177436"/>
                <a:gd name="connsiteY31" fmla="*/ 3188400 h 6187444"/>
                <a:gd name="connsiteX32" fmla="*/ 5055975 w 7177436"/>
                <a:gd name="connsiteY32" fmla="*/ 3678012 h 6187444"/>
                <a:gd name="connsiteX33" fmla="*/ 4912571 w 7177436"/>
                <a:gd name="connsiteY33" fmla="*/ 4024220 h 6187444"/>
                <a:gd name="connsiteX34" fmla="*/ 4867615 w 7177436"/>
                <a:gd name="connsiteY34" fmla="*/ 4061312 h 6187444"/>
                <a:gd name="connsiteX35" fmla="*/ 4891562 w 7177436"/>
                <a:gd name="connsiteY35" fmla="*/ 4074309 h 6187444"/>
                <a:gd name="connsiteX36" fmla="*/ 5148000 w 7177436"/>
                <a:gd name="connsiteY36" fmla="*/ 4556612 h 6187444"/>
                <a:gd name="connsiteX37" fmla="*/ 5146625 w 7177436"/>
                <a:gd name="connsiteY37" fmla="*/ 4570249 h 6187444"/>
                <a:gd name="connsiteX38" fmla="*/ 4958600 w 7177436"/>
                <a:gd name="connsiteY38" fmla="*/ 4570249 h 6187444"/>
                <a:gd name="connsiteX39" fmla="*/ 4961353 w 7177436"/>
                <a:gd name="connsiteY39" fmla="*/ 4556612 h 6187444"/>
                <a:gd name="connsiteX40" fmla="*/ 4645968 w 7177436"/>
                <a:gd name="connsiteY40" fmla="*/ 4169647 h 6187444"/>
                <a:gd name="connsiteX41" fmla="*/ 4596132 w 7177436"/>
                <a:gd name="connsiteY41" fmla="*/ 4164623 h 6187444"/>
                <a:gd name="connsiteX42" fmla="*/ 4566363 w 7177436"/>
                <a:gd name="connsiteY42" fmla="*/ 4167624 h 6187444"/>
                <a:gd name="connsiteX43" fmla="*/ 4536594 w 7177436"/>
                <a:gd name="connsiteY43" fmla="*/ 4164623 h 6187444"/>
                <a:gd name="connsiteX44" fmla="*/ 4486759 w 7177436"/>
                <a:gd name="connsiteY44" fmla="*/ 4169647 h 6187444"/>
                <a:gd name="connsiteX45" fmla="*/ 4171373 w 7177436"/>
                <a:gd name="connsiteY45" fmla="*/ 4556612 h 6187444"/>
                <a:gd name="connsiteX46" fmla="*/ 4174126 w 7177436"/>
                <a:gd name="connsiteY46" fmla="*/ 4570249 h 6187444"/>
                <a:gd name="connsiteX47" fmla="*/ 4166742 w 7177436"/>
                <a:gd name="connsiteY47" fmla="*/ 4570249 h 6187444"/>
                <a:gd name="connsiteX48" fmla="*/ 4162929 w 7177436"/>
                <a:gd name="connsiteY48" fmla="*/ 4630691 h 6187444"/>
                <a:gd name="connsiteX49" fmla="*/ 3911164 w 7177436"/>
                <a:gd name="connsiteY49" fmla="*/ 5038915 h 6187444"/>
                <a:gd name="connsiteX50" fmla="*/ 3906556 w 7177436"/>
                <a:gd name="connsiteY50" fmla="*/ 5041416 h 6187444"/>
                <a:gd name="connsiteX51" fmla="*/ 3975245 w 7177436"/>
                <a:gd name="connsiteY51" fmla="*/ 5074305 h 6187444"/>
                <a:gd name="connsiteX52" fmla="*/ 4352143 w 7177436"/>
                <a:gd name="connsiteY52" fmla="*/ 5608871 h 6187444"/>
                <a:gd name="connsiteX53" fmla="*/ 4365798 w 7177436"/>
                <a:gd name="connsiteY53" fmla="*/ 5747903 h 6187444"/>
                <a:gd name="connsiteX54" fmla="*/ 4173601 w 7177436"/>
                <a:gd name="connsiteY54" fmla="*/ 5747903 h 6187444"/>
                <a:gd name="connsiteX55" fmla="*/ 4163832 w 7177436"/>
                <a:gd name="connsiteY55" fmla="*/ 5647609 h 6187444"/>
                <a:gd name="connsiteX56" fmla="*/ 3585966 w 7177436"/>
                <a:gd name="connsiteY56" fmla="*/ 5160175 h 6187444"/>
                <a:gd name="connsiteX57" fmla="*/ 3008101 w 7177436"/>
                <a:gd name="connsiteY57" fmla="*/ 5647609 h 6187444"/>
                <a:gd name="connsiteX58" fmla="*/ 2998332 w 7177436"/>
                <a:gd name="connsiteY58" fmla="*/ 5747903 h 6187444"/>
                <a:gd name="connsiteX59" fmla="*/ 2806135 w 7177436"/>
                <a:gd name="connsiteY59" fmla="*/ 5747903 h 6187444"/>
                <a:gd name="connsiteX60" fmla="*/ 2819790 w 7177436"/>
                <a:gd name="connsiteY60" fmla="*/ 5608871 h 6187444"/>
                <a:gd name="connsiteX61" fmla="*/ 3196688 w 7177436"/>
                <a:gd name="connsiteY61" fmla="*/ 5074305 h 6187444"/>
                <a:gd name="connsiteX62" fmla="*/ 3265375 w 7177436"/>
                <a:gd name="connsiteY62" fmla="*/ 5041416 h 6187444"/>
                <a:gd name="connsiteX63" fmla="*/ 3260767 w 7177436"/>
                <a:gd name="connsiteY63" fmla="*/ 5038915 h 6187444"/>
                <a:gd name="connsiteX64" fmla="*/ 3022640 w 7177436"/>
                <a:gd name="connsiteY64" fmla="*/ 4701972 h 6187444"/>
                <a:gd name="connsiteX65" fmla="*/ 3006046 w 7177436"/>
                <a:gd name="connsiteY65" fmla="*/ 4570249 h 6187444"/>
                <a:gd name="connsiteX66" fmla="*/ 3002751 w 7177436"/>
                <a:gd name="connsiteY66" fmla="*/ 4570249 h 6187444"/>
                <a:gd name="connsiteX67" fmla="*/ 3004780 w 7177436"/>
                <a:gd name="connsiteY67" fmla="*/ 4560199 h 6187444"/>
                <a:gd name="connsiteX68" fmla="*/ 3004328 w 7177436"/>
                <a:gd name="connsiteY68" fmla="*/ 4556612 h 6187444"/>
                <a:gd name="connsiteX69" fmla="*/ 3004916 w 7177436"/>
                <a:gd name="connsiteY69" fmla="*/ 4550779 h 6187444"/>
                <a:gd name="connsiteX70" fmla="*/ 2997491 w 7177436"/>
                <a:gd name="connsiteY70" fmla="*/ 4477120 h 6187444"/>
                <a:gd name="connsiteX71" fmla="*/ 2680894 w 7177436"/>
                <a:gd name="connsiteY71" fmla="*/ 4168341 h 6187444"/>
                <a:gd name="connsiteX72" fmla="*/ 2639865 w 7177436"/>
                <a:gd name="connsiteY72" fmla="*/ 4164721 h 6187444"/>
                <a:gd name="connsiteX73" fmla="*/ 2611073 w 7177436"/>
                <a:gd name="connsiteY73" fmla="*/ 4167624 h 6187444"/>
                <a:gd name="connsiteX74" fmla="*/ 2584076 w 7177436"/>
                <a:gd name="connsiteY74" fmla="*/ 4164902 h 6187444"/>
                <a:gd name="connsiteX75" fmla="*/ 2531581 w 7177436"/>
                <a:gd name="connsiteY75" fmla="*/ 4170194 h 6187444"/>
                <a:gd name="connsiteX76" fmla="*/ 2216642 w 7177436"/>
                <a:gd name="connsiteY76" fmla="*/ 4556612 h 6187444"/>
                <a:gd name="connsiteX77" fmla="*/ 2219396 w 7177436"/>
                <a:gd name="connsiteY77" fmla="*/ 4570249 h 6187444"/>
                <a:gd name="connsiteX78" fmla="*/ 2030811 w 7177436"/>
                <a:gd name="connsiteY78" fmla="*/ 4570249 h 6187444"/>
                <a:gd name="connsiteX79" fmla="*/ 2029436 w 7177436"/>
                <a:gd name="connsiteY79" fmla="*/ 4556612 h 6187444"/>
                <a:gd name="connsiteX80" fmla="*/ 2285874 w 7177436"/>
                <a:gd name="connsiteY80" fmla="*/ 4074309 h 6187444"/>
                <a:gd name="connsiteX81" fmla="*/ 2309821 w 7177436"/>
                <a:gd name="connsiteY81" fmla="*/ 4061312 h 6187444"/>
                <a:gd name="connsiteX82" fmla="*/ 2264865 w 7177436"/>
                <a:gd name="connsiteY82" fmla="*/ 4024220 h 6187444"/>
                <a:gd name="connsiteX83" fmla="*/ 2121461 w 7177436"/>
                <a:gd name="connsiteY83" fmla="*/ 3678012 h 6187444"/>
                <a:gd name="connsiteX84" fmla="*/ 2611073 w 7177436"/>
                <a:gd name="connsiteY84" fmla="*/ 3188400 h 6187444"/>
                <a:gd name="connsiteX85" fmla="*/ 3588718 w 7177436"/>
                <a:gd name="connsiteY85" fmla="*/ 267928 h 6187444"/>
                <a:gd name="connsiteX86" fmla="*/ 234386 w 7177436"/>
                <a:gd name="connsiteY86" fmla="*/ 6051259 h 6187444"/>
                <a:gd name="connsiteX87" fmla="*/ 6943050 w 7177436"/>
                <a:gd name="connsiteY87" fmla="*/ 6051259 h 6187444"/>
                <a:gd name="connsiteX88" fmla="*/ 3588718 w 7177436"/>
                <a:gd name="connsiteY88" fmla="*/ 0 h 6187444"/>
                <a:gd name="connsiteX89" fmla="*/ 7177436 w 7177436"/>
                <a:gd name="connsiteY89" fmla="*/ 6187444 h 6187444"/>
                <a:gd name="connsiteX90" fmla="*/ 0 w 7177436"/>
                <a:gd name="connsiteY90" fmla="*/ 6187444 h 6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177436" h="6187444">
                  <a:moveTo>
                    <a:pt x="3585965" y="4180339"/>
                  </a:moveTo>
                  <a:cubicBezTo>
                    <a:pt x="3378155" y="4180339"/>
                    <a:pt x="3209692" y="4348802"/>
                    <a:pt x="3209692" y="4556612"/>
                  </a:cubicBezTo>
                  <a:cubicBezTo>
                    <a:pt x="3209692" y="4764422"/>
                    <a:pt x="3378155" y="4932885"/>
                    <a:pt x="3585965" y="4932885"/>
                  </a:cubicBezTo>
                  <a:cubicBezTo>
                    <a:pt x="3793775" y="4932885"/>
                    <a:pt x="3962238" y="4764422"/>
                    <a:pt x="3962238" y="4556612"/>
                  </a:cubicBezTo>
                  <a:cubicBezTo>
                    <a:pt x="3962238" y="4348802"/>
                    <a:pt x="3793775" y="4180339"/>
                    <a:pt x="3585965" y="4180339"/>
                  </a:cubicBezTo>
                  <a:close/>
                  <a:moveTo>
                    <a:pt x="4566363" y="3386311"/>
                  </a:moveTo>
                  <a:cubicBezTo>
                    <a:pt x="4405261" y="3386311"/>
                    <a:pt x="4274662" y="3516910"/>
                    <a:pt x="4274662" y="3678012"/>
                  </a:cubicBezTo>
                  <a:cubicBezTo>
                    <a:pt x="4274662" y="3839114"/>
                    <a:pt x="4405261" y="3969713"/>
                    <a:pt x="4566363" y="3969713"/>
                  </a:cubicBezTo>
                  <a:cubicBezTo>
                    <a:pt x="4727465" y="3969713"/>
                    <a:pt x="4858064" y="3839114"/>
                    <a:pt x="4858064" y="3678012"/>
                  </a:cubicBezTo>
                  <a:cubicBezTo>
                    <a:pt x="4858064" y="3516910"/>
                    <a:pt x="4727465" y="3386311"/>
                    <a:pt x="4566363" y="3386311"/>
                  </a:cubicBezTo>
                  <a:close/>
                  <a:moveTo>
                    <a:pt x="2611073" y="3386164"/>
                  </a:moveTo>
                  <a:cubicBezTo>
                    <a:pt x="2449890" y="3386164"/>
                    <a:pt x="2319225" y="3516829"/>
                    <a:pt x="2319225" y="3678012"/>
                  </a:cubicBezTo>
                  <a:cubicBezTo>
                    <a:pt x="2319225" y="3839195"/>
                    <a:pt x="2449890" y="3969860"/>
                    <a:pt x="2611073" y="3969860"/>
                  </a:cubicBezTo>
                  <a:cubicBezTo>
                    <a:pt x="2772256" y="3969860"/>
                    <a:pt x="2902921" y="3839195"/>
                    <a:pt x="2902921" y="3678012"/>
                  </a:cubicBezTo>
                  <a:cubicBezTo>
                    <a:pt x="2902921" y="3516829"/>
                    <a:pt x="2772256" y="3386164"/>
                    <a:pt x="2611073" y="3386164"/>
                  </a:cubicBezTo>
                  <a:close/>
                  <a:moveTo>
                    <a:pt x="2611073" y="3188400"/>
                  </a:moveTo>
                  <a:cubicBezTo>
                    <a:pt x="2881478" y="3188400"/>
                    <a:pt x="3100685" y="3407607"/>
                    <a:pt x="3100685" y="3678012"/>
                  </a:cubicBezTo>
                  <a:cubicBezTo>
                    <a:pt x="3100685" y="3813214"/>
                    <a:pt x="3045884" y="3935617"/>
                    <a:pt x="2957281" y="4024220"/>
                  </a:cubicBezTo>
                  <a:lnTo>
                    <a:pt x="2911722" y="4061809"/>
                  </a:lnTo>
                  <a:lnTo>
                    <a:pt x="3002153" y="4126074"/>
                  </a:lnTo>
                  <a:cubicBezTo>
                    <a:pt x="3036583" y="4157367"/>
                    <a:pt x="3067245" y="4192734"/>
                    <a:pt x="3093376" y="4231413"/>
                  </a:cubicBezTo>
                  <a:lnTo>
                    <a:pt x="3098519" y="4240889"/>
                  </a:lnTo>
                  <a:lnTo>
                    <a:pt x="3103663" y="4231413"/>
                  </a:lnTo>
                  <a:cubicBezTo>
                    <a:pt x="3208187" y="4076697"/>
                    <a:pt x="3385197" y="3974975"/>
                    <a:pt x="3585965" y="3974975"/>
                  </a:cubicBezTo>
                  <a:cubicBezTo>
                    <a:pt x="3786733" y="3974975"/>
                    <a:pt x="3963743" y="4076697"/>
                    <a:pt x="4068268" y="4231413"/>
                  </a:cubicBezTo>
                  <a:lnTo>
                    <a:pt x="4076164" y="4245961"/>
                  </a:lnTo>
                  <a:lnTo>
                    <a:pt x="4084061" y="4231413"/>
                  </a:lnTo>
                  <a:cubicBezTo>
                    <a:pt x="4125871" y="4169527"/>
                    <a:pt x="4179278" y="4116119"/>
                    <a:pt x="4241165" y="4074309"/>
                  </a:cubicBezTo>
                  <a:lnTo>
                    <a:pt x="4265111" y="4061312"/>
                  </a:lnTo>
                  <a:lnTo>
                    <a:pt x="4220155" y="4024220"/>
                  </a:lnTo>
                  <a:cubicBezTo>
                    <a:pt x="4131553" y="3935617"/>
                    <a:pt x="4076751" y="3813214"/>
                    <a:pt x="4076751" y="3678012"/>
                  </a:cubicBezTo>
                  <a:cubicBezTo>
                    <a:pt x="4076751" y="3407607"/>
                    <a:pt x="4295958" y="3188400"/>
                    <a:pt x="4566363" y="3188400"/>
                  </a:cubicBezTo>
                  <a:cubicBezTo>
                    <a:pt x="4836768" y="3188400"/>
                    <a:pt x="5055975" y="3407607"/>
                    <a:pt x="5055975" y="3678012"/>
                  </a:cubicBezTo>
                  <a:cubicBezTo>
                    <a:pt x="5055975" y="3813214"/>
                    <a:pt x="5001173" y="3935617"/>
                    <a:pt x="4912571" y="4024220"/>
                  </a:cubicBezTo>
                  <a:lnTo>
                    <a:pt x="4867615" y="4061312"/>
                  </a:lnTo>
                  <a:lnTo>
                    <a:pt x="4891562" y="4074309"/>
                  </a:lnTo>
                  <a:cubicBezTo>
                    <a:pt x="5046278" y="4178834"/>
                    <a:pt x="5148000" y="4355844"/>
                    <a:pt x="5148000" y="4556612"/>
                  </a:cubicBezTo>
                  <a:lnTo>
                    <a:pt x="5146625" y="4570249"/>
                  </a:lnTo>
                  <a:lnTo>
                    <a:pt x="4958600" y="4570249"/>
                  </a:lnTo>
                  <a:lnTo>
                    <a:pt x="4961353" y="4556612"/>
                  </a:lnTo>
                  <a:cubicBezTo>
                    <a:pt x="4961353" y="4365733"/>
                    <a:pt x="4825958" y="4206478"/>
                    <a:pt x="4645968" y="4169647"/>
                  </a:cubicBezTo>
                  <a:lnTo>
                    <a:pt x="4596132" y="4164623"/>
                  </a:lnTo>
                  <a:lnTo>
                    <a:pt x="4566363" y="4167624"/>
                  </a:lnTo>
                  <a:lnTo>
                    <a:pt x="4536594" y="4164623"/>
                  </a:lnTo>
                  <a:lnTo>
                    <a:pt x="4486759" y="4169647"/>
                  </a:lnTo>
                  <a:cubicBezTo>
                    <a:pt x="4306769" y="4206478"/>
                    <a:pt x="4171373" y="4365733"/>
                    <a:pt x="4171373" y="4556612"/>
                  </a:cubicBezTo>
                  <a:lnTo>
                    <a:pt x="4174126" y="4570249"/>
                  </a:lnTo>
                  <a:lnTo>
                    <a:pt x="4166742" y="4570249"/>
                  </a:lnTo>
                  <a:lnTo>
                    <a:pt x="4162929" y="4630691"/>
                  </a:lnTo>
                  <a:cubicBezTo>
                    <a:pt x="4141344" y="4800500"/>
                    <a:pt x="4046541" y="4947455"/>
                    <a:pt x="3911164" y="5038915"/>
                  </a:cubicBezTo>
                  <a:lnTo>
                    <a:pt x="3906556" y="5041416"/>
                  </a:lnTo>
                  <a:lnTo>
                    <a:pt x="3975245" y="5074305"/>
                  </a:lnTo>
                  <a:cubicBezTo>
                    <a:pt x="4166302" y="5187061"/>
                    <a:pt x="4306565" y="5380266"/>
                    <a:pt x="4352143" y="5608871"/>
                  </a:cubicBezTo>
                  <a:lnTo>
                    <a:pt x="4365798" y="5747903"/>
                  </a:lnTo>
                  <a:lnTo>
                    <a:pt x="4173601" y="5747903"/>
                  </a:lnTo>
                  <a:lnTo>
                    <a:pt x="4163832" y="5647609"/>
                  </a:lnTo>
                  <a:cubicBezTo>
                    <a:pt x="4108830" y="5369431"/>
                    <a:pt x="3871011" y="5160175"/>
                    <a:pt x="3585966" y="5160175"/>
                  </a:cubicBezTo>
                  <a:cubicBezTo>
                    <a:pt x="3300922" y="5160175"/>
                    <a:pt x="3063102" y="5369431"/>
                    <a:pt x="3008101" y="5647609"/>
                  </a:cubicBezTo>
                  <a:lnTo>
                    <a:pt x="2998332" y="5747903"/>
                  </a:lnTo>
                  <a:lnTo>
                    <a:pt x="2806135" y="5747903"/>
                  </a:lnTo>
                  <a:lnTo>
                    <a:pt x="2819790" y="5608871"/>
                  </a:lnTo>
                  <a:cubicBezTo>
                    <a:pt x="2865368" y="5380266"/>
                    <a:pt x="3005632" y="5187061"/>
                    <a:pt x="3196688" y="5074305"/>
                  </a:cubicBezTo>
                  <a:lnTo>
                    <a:pt x="3265375" y="5041416"/>
                  </a:lnTo>
                  <a:lnTo>
                    <a:pt x="3260767" y="5038915"/>
                  </a:lnTo>
                  <a:cubicBezTo>
                    <a:pt x="3144729" y="4960521"/>
                    <a:pt x="3058501" y="4841354"/>
                    <a:pt x="3022640" y="4701972"/>
                  </a:cubicBezTo>
                  <a:lnTo>
                    <a:pt x="3006046" y="4570249"/>
                  </a:lnTo>
                  <a:lnTo>
                    <a:pt x="3002751" y="4570249"/>
                  </a:lnTo>
                  <a:lnTo>
                    <a:pt x="3004780" y="4560199"/>
                  </a:lnTo>
                  <a:lnTo>
                    <a:pt x="3004328" y="4556612"/>
                  </a:lnTo>
                  <a:lnTo>
                    <a:pt x="3004916" y="4550779"/>
                  </a:lnTo>
                  <a:lnTo>
                    <a:pt x="2997491" y="4477120"/>
                  </a:lnTo>
                  <a:cubicBezTo>
                    <a:pt x="2965309" y="4319852"/>
                    <a:pt x="2839529" y="4196678"/>
                    <a:pt x="2680894" y="4168341"/>
                  </a:cubicBezTo>
                  <a:lnTo>
                    <a:pt x="2639865" y="4164721"/>
                  </a:lnTo>
                  <a:lnTo>
                    <a:pt x="2611073" y="4167624"/>
                  </a:lnTo>
                  <a:lnTo>
                    <a:pt x="2584076" y="4164902"/>
                  </a:lnTo>
                  <a:lnTo>
                    <a:pt x="2531581" y="4170194"/>
                  </a:lnTo>
                  <a:cubicBezTo>
                    <a:pt x="2351846" y="4206973"/>
                    <a:pt x="2216642" y="4366004"/>
                    <a:pt x="2216642" y="4556612"/>
                  </a:cubicBezTo>
                  <a:lnTo>
                    <a:pt x="2219396" y="4570249"/>
                  </a:lnTo>
                  <a:lnTo>
                    <a:pt x="2030811" y="4570249"/>
                  </a:lnTo>
                  <a:lnTo>
                    <a:pt x="2029436" y="4556612"/>
                  </a:lnTo>
                  <a:cubicBezTo>
                    <a:pt x="2029436" y="4355844"/>
                    <a:pt x="2131158" y="4178834"/>
                    <a:pt x="2285874" y="4074309"/>
                  </a:cubicBezTo>
                  <a:lnTo>
                    <a:pt x="2309821" y="4061312"/>
                  </a:lnTo>
                  <a:lnTo>
                    <a:pt x="2264865" y="4024220"/>
                  </a:lnTo>
                  <a:cubicBezTo>
                    <a:pt x="2176263" y="3935617"/>
                    <a:pt x="2121461" y="3813214"/>
                    <a:pt x="2121461" y="3678012"/>
                  </a:cubicBezTo>
                  <a:cubicBezTo>
                    <a:pt x="2121461" y="3407607"/>
                    <a:pt x="2340668" y="3188400"/>
                    <a:pt x="2611073" y="3188400"/>
                  </a:cubicBezTo>
                  <a:close/>
                  <a:moveTo>
                    <a:pt x="3588718" y="267928"/>
                  </a:moveTo>
                  <a:lnTo>
                    <a:pt x="234386" y="6051259"/>
                  </a:lnTo>
                  <a:lnTo>
                    <a:pt x="6943050" y="6051259"/>
                  </a:lnTo>
                  <a:close/>
                  <a:moveTo>
                    <a:pt x="3588718" y="0"/>
                  </a:moveTo>
                  <a:lnTo>
                    <a:pt x="7177436" y="6187444"/>
                  </a:lnTo>
                  <a:lnTo>
                    <a:pt x="0" y="6187444"/>
                  </a:lnTo>
                  <a:close/>
                </a:path>
              </a:pathLst>
            </a:custGeom>
            <a:solidFill>
              <a:schemeClr val="tx2"/>
            </a:solidFill>
            <a:ln w="152400"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solidFill>
                  <a:schemeClr val="bg1"/>
                </a:solidFill>
                <a:latin typeface="Segoe UI Semilight"/>
                <a:ea typeface="Segoe UI" pitchFamily="34" charset="0"/>
                <a:cs typeface="Segoe UI" pitchFamily="34" charset="0"/>
              </a:endParaRPr>
            </a:p>
          </p:txBody>
        </p:sp>
      </p:grpSp>
      <p:grpSp>
        <p:nvGrpSpPr>
          <p:cNvPr id="13" name="Cloud 5"/>
          <p:cNvGrpSpPr/>
          <p:nvPr/>
        </p:nvGrpSpPr>
        <p:grpSpPr>
          <a:xfrm>
            <a:off x="9508041" y="3127555"/>
            <a:ext cx="1561811" cy="946792"/>
            <a:chOff x="8516083" y="2499299"/>
            <a:chExt cx="988930" cy="599503"/>
          </a:xfrm>
        </p:grpSpPr>
        <p:sp>
          <p:nvSpPr>
            <p:cNvPr id="241" name="Freeform 5"/>
            <p:cNvSpPr>
              <a:spLocks/>
            </p:cNvSpPr>
            <p:nvPr/>
          </p:nvSpPr>
          <p:spPr bwMode="auto">
            <a:xfrm>
              <a:off x="8516083" y="2499299"/>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229" name="Picture 2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1368" y="2561926"/>
              <a:ext cx="457200" cy="457200"/>
            </a:xfrm>
            <a:prstGeom prst="ellipse">
              <a:avLst/>
            </a:prstGeom>
          </p:spPr>
        </p:pic>
      </p:grpSp>
      <p:grpSp>
        <p:nvGrpSpPr>
          <p:cNvPr id="18" name="Cloud 4"/>
          <p:cNvGrpSpPr/>
          <p:nvPr/>
        </p:nvGrpSpPr>
        <p:grpSpPr>
          <a:xfrm>
            <a:off x="154007" y="2464668"/>
            <a:ext cx="1346388" cy="823998"/>
            <a:chOff x="510813" y="1846999"/>
            <a:chExt cx="988930" cy="605231"/>
          </a:xfrm>
        </p:grpSpPr>
        <p:sp>
          <p:nvSpPr>
            <p:cNvPr id="237" name="Freeform 5"/>
            <p:cNvSpPr>
              <a:spLocks/>
            </p:cNvSpPr>
            <p:nvPr/>
          </p:nvSpPr>
          <p:spPr bwMode="auto">
            <a:xfrm>
              <a:off x="510813" y="1846999"/>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231" name="Picture 2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137" y="1941362"/>
              <a:ext cx="510868" cy="510868"/>
            </a:xfrm>
            <a:prstGeom prst="rect">
              <a:avLst/>
            </a:prstGeom>
          </p:spPr>
        </p:pic>
      </p:grpSp>
      <p:grpSp>
        <p:nvGrpSpPr>
          <p:cNvPr id="14" name="Cloud 3"/>
          <p:cNvGrpSpPr/>
          <p:nvPr/>
        </p:nvGrpSpPr>
        <p:grpSpPr>
          <a:xfrm>
            <a:off x="9184619" y="2045411"/>
            <a:ext cx="988790" cy="599418"/>
            <a:chOff x="9185057" y="1427683"/>
            <a:chExt cx="988930" cy="599503"/>
          </a:xfrm>
        </p:grpSpPr>
        <p:sp>
          <p:nvSpPr>
            <p:cNvPr id="239" name="Freeform 5"/>
            <p:cNvSpPr>
              <a:spLocks/>
            </p:cNvSpPr>
            <p:nvPr/>
          </p:nvSpPr>
          <p:spPr bwMode="auto">
            <a:xfrm>
              <a:off x="9185057" y="1427683"/>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232" name="Picture 2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69662" y="1523543"/>
              <a:ext cx="445899" cy="445899"/>
            </a:xfrm>
            <a:prstGeom prst="rect">
              <a:avLst/>
            </a:prstGeom>
          </p:spPr>
        </p:pic>
      </p:grpSp>
      <p:grpSp>
        <p:nvGrpSpPr>
          <p:cNvPr id="12" name="Cloud 2"/>
          <p:cNvGrpSpPr/>
          <p:nvPr/>
        </p:nvGrpSpPr>
        <p:grpSpPr>
          <a:xfrm>
            <a:off x="2612998" y="3649052"/>
            <a:ext cx="1361704" cy="825484"/>
            <a:chOff x="2738814" y="2609939"/>
            <a:chExt cx="988930" cy="599503"/>
          </a:xfrm>
        </p:grpSpPr>
        <p:sp>
          <p:nvSpPr>
            <p:cNvPr id="238" name="Freeform 5"/>
            <p:cNvSpPr>
              <a:spLocks/>
            </p:cNvSpPr>
            <p:nvPr/>
          </p:nvSpPr>
          <p:spPr bwMode="auto">
            <a:xfrm>
              <a:off x="2738814" y="2609939"/>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230" name="Picture 2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59848" y="2791568"/>
              <a:ext cx="346863" cy="346863"/>
            </a:xfrm>
            <a:prstGeom prst="rect">
              <a:avLst/>
            </a:prstGeom>
          </p:spPr>
        </p:pic>
      </p:grpSp>
      <p:sp>
        <p:nvSpPr>
          <p:cNvPr id="324" name="TextBox 323">
            <a:extLst>
              <a:ext uri="{FF2B5EF4-FFF2-40B4-BE49-F238E27FC236}">
                <a16:creationId xmlns:a16="http://schemas.microsoft.com/office/drawing/2014/main" id="{250A0170-7562-4B85-98BE-E8F925F76DF5}"/>
              </a:ext>
            </a:extLst>
          </p:cNvPr>
          <p:cNvSpPr txBox="1"/>
          <p:nvPr/>
        </p:nvSpPr>
        <p:spPr>
          <a:xfrm>
            <a:off x="2186268" y="648541"/>
            <a:ext cx="7819466" cy="808626"/>
          </a:xfrm>
          <a:prstGeom prst="rect">
            <a:avLst/>
          </a:prstGeom>
          <a:noFill/>
        </p:spPr>
        <p:txBody>
          <a:bodyPr wrap="square" rtlCol="0">
            <a:spAutoFit/>
          </a:bodyPr>
          <a:lstStyle/>
          <a:p>
            <a:pPr algn="ctr" defTabSz="896386">
              <a:lnSpc>
                <a:spcPct val="85000"/>
              </a:lnSpc>
              <a:defRPr/>
            </a:pPr>
            <a:r>
              <a:rPr lang="en-US" sz="2745" kern="0" cap="all" spc="118" dirty="0">
                <a:solidFill>
                  <a:schemeClr val="bg1"/>
                </a:solidFill>
                <a:latin typeface="Segoe UI"/>
                <a:ea typeface="Segoe UI Black" panose="020B0A02040204020203" pitchFamily="34" charset="0"/>
                <a:cs typeface="Segoe UI Black" panose="020B0A02040204020203" pitchFamily="34" charset="0"/>
              </a:rPr>
              <a:t>Now there’s </a:t>
            </a:r>
            <a:r>
              <a:rPr lang="en-US" sz="2745" b="1" kern="0" cap="all" spc="118" dirty="0">
                <a:solidFill>
                  <a:schemeClr val="bg1"/>
                </a:solidFill>
                <a:latin typeface="Segoe UI"/>
                <a:ea typeface="Segoe UI Black" panose="020B0A02040204020203" pitchFamily="34" charset="0"/>
                <a:cs typeface="Segoe UI Black" panose="020B0A02040204020203" pitchFamily="34" charset="0"/>
              </a:rPr>
              <a:t>fewer boundaries</a:t>
            </a:r>
            <a:r>
              <a:rPr lang="en-US" sz="2745" kern="0" cap="all" spc="118" dirty="0">
                <a:solidFill>
                  <a:schemeClr val="bg1"/>
                </a:solidFill>
                <a:latin typeface="Segoe UI"/>
                <a:ea typeface="Segoe UI Black" panose="020B0A02040204020203" pitchFamily="34" charset="0"/>
                <a:cs typeface="Segoe UI Black" panose="020B0A02040204020203" pitchFamily="34" charset="0"/>
              </a:rPr>
              <a:t>, more data, more complexity</a:t>
            </a:r>
            <a:endParaRPr lang="en-US" sz="2745" b="1" kern="0" cap="all" spc="118" dirty="0">
              <a:solidFill>
                <a:schemeClr val="bg1"/>
              </a:solidFill>
              <a:latin typeface="Segoe UI"/>
              <a:ea typeface="Segoe UI Black" panose="020B0A02040204020203" pitchFamily="34" charset="0"/>
              <a:cs typeface="Segoe UI Black" panose="020B0A02040204020203" pitchFamily="34" charset="0"/>
            </a:endParaRPr>
          </a:p>
        </p:txBody>
      </p:sp>
      <p:grpSp>
        <p:nvGrpSpPr>
          <p:cNvPr id="343" name="Cloud 1">
            <a:extLst>
              <a:ext uri="{FF2B5EF4-FFF2-40B4-BE49-F238E27FC236}">
                <a16:creationId xmlns:a16="http://schemas.microsoft.com/office/drawing/2014/main" id="{E24F4D8F-8810-4DF2-8EF5-779204C2E0CD}"/>
              </a:ext>
            </a:extLst>
          </p:cNvPr>
          <p:cNvGrpSpPr/>
          <p:nvPr/>
        </p:nvGrpSpPr>
        <p:grpSpPr>
          <a:xfrm>
            <a:off x="4253900" y="1827311"/>
            <a:ext cx="988790" cy="599418"/>
            <a:chOff x="4581980" y="1374053"/>
            <a:chExt cx="988930" cy="599503"/>
          </a:xfrm>
        </p:grpSpPr>
        <p:sp>
          <p:nvSpPr>
            <p:cNvPr id="344" name="Freeform 5">
              <a:extLst>
                <a:ext uri="{FF2B5EF4-FFF2-40B4-BE49-F238E27FC236}">
                  <a16:creationId xmlns:a16="http://schemas.microsoft.com/office/drawing/2014/main" id="{0CCA8863-28CE-40FA-888B-E537AB6F3F21}"/>
                </a:ext>
              </a:extLst>
            </p:cNvPr>
            <p:cNvSpPr>
              <a:spLocks/>
            </p:cNvSpPr>
            <p:nvPr/>
          </p:nvSpPr>
          <p:spPr bwMode="auto">
            <a:xfrm>
              <a:off x="4581980" y="1374053"/>
              <a:ext cx="988930" cy="599503"/>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chemeClr val="tx1">
                <a:lumMod val="20000"/>
                <a:lumOff val="80000"/>
              </a:schemeClr>
            </a:solidFill>
            <a:ln w="15875">
              <a:noFill/>
            </a:ln>
            <a:extLst/>
          </p:spPr>
          <p:txBody>
            <a:bodyPr vert="horz" wrap="square" lIns="91427" tIns="45713" rIns="91427" bIns="45713" numCol="1" anchor="t" anchorCtr="0" compatLnSpc="1">
              <a:prstTxWarp prst="textNoShape">
                <a:avLst/>
              </a:prstTxWarp>
            </a:bodyPr>
            <a:lstStyle/>
            <a:p>
              <a:pPr defTabSz="914225">
                <a:defRPr/>
              </a:pPr>
              <a:endParaRPr lang="en-US" dirty="0">
                <a:solidFill>
                  <a:schemeClr val="bg1"/>
                </a:solidFill>
                <a:latin typeface="Segoe UI"/>
              </a:endParaRPr>
            </a:p>
          </p:txBody>
        </p:sp>
        <p:pic>
          <p:nvPicPr>
            <p:cNvPr id="347" name="Picture 346">
              <a:extLst>
                <a:ext uri="{FF2B5EF4-FFF2-40B4-BE49-F238E27FC236}">
                  <a16:creationId xmlns:a16="http://schemas.microsoft.com/office/drawing/2014/main" id="{B7B56E2C-6423-49F5-909F-20D95CE83A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58504" y="1657505"/>
              <a:ext cx="831991" cy="175155"/>
            </a:xfrm>
            <a:prstGeom prst="rect">
              <a:avLst/>
            </a:prstGeom>
          </p:spPr>
        </p:pic>
      </p:grpSp>
    </p:spTree>
    <p:extLst>
      <p:ext uri="{BB962C8B-B14F-4D97-AF65-F5344CB8AC3E}">
        <p14:creationId xmlns:p14="http://schemas.microsoft.com/office/powerpoint/2010/main" val="20799931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4="http://schemas.microsoft.com/office/drawing/2010/main"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95833E-6 -1.48148E-6 L 0.12318 -1.48148E-6 " pathEditMode="relative" rAng="0" ptsTypes="AA">
                                      <p:cBhvr>
                                        <p:cTn id="6" dur="1000" fill="hold"/>
                                        <p:tgtEl>
                                          <p:spTgt spid="2"/>
                                        </p:tgtEl>
                                        <p:attrNameLst>
                                          <p:attrName>ppt_x</p:attrName>
                                          <p:attrName>ppt_y</p:attrName>
                                        </p:attrNameLst>
                                      </p:cBhvr>
                                      <p:rCtr x="6159" y="0"/>
                                    </p:animMotion>
                                  </p:childTnLst>
                                </p:cTn>
                              </p:par>
                            </p:childTnLst>
                          </p:cTn>
                        </p:par>
                        <p:par>
                          <p:cTn id="7" fill="hold">
                            <p:stCondLst>
                              <p:cond delay="1000"/>
                            </p:stCondLst>
                            <p:childTnLst>
                              <p:par>
                                <p:cTn id="8" presetID="22" presetClass="entr" presetSubtype="1" fill="hold" nodeType="afterEffect">
                                  <p:stCondLst>
                                    <p:cond delay="0"/>
                                  </p:stCondLst>
                                  <p:childTnLst>
                                    <p:set>
                                      <p:cBhvr>
                                        <p:cTn id="9" dur="1" fill="hold">
                                          <p:stCondLst>
                                            <p:cond delay="0"/>
                                          </p:stCondLst>
                                        </p:cTn>
                                        <p:tgtEl>
                                          <p:spTgt spid="334"/>
                                        </p:tgtEl>
                                        <p:attrNameLst>
                                          <p:attrName>style.visibility</p:attrName>
                                        </p:attrNameLst>
                                      </p:cBhvr>
                                      <p:to>
                                        <p:strVal val="visible"/>
                                      </p:to>
                                    </p:set>
                                    <p:animEffect transition="in" filter="wipe(up)">
                                      <p:cBhvr>
                                        <p:cTn id="10" dur="250"/>
                                        <p:tgtEl>
                                          <p:spTgt spid="334"/>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50"/>
                                        <p:tgtEl>
                                          <p:spTgt spid="12"/>
                                        </p:tgtEl>
                                      </p:cBhvr>
                                    </p:animEffect>
                                  </p:childTnLst>
                                </p:cTn>
                              </p:par>
                              <p:par>
                                <p:cTn id="15" presetID="22" presetClass="entr" presetSubtype="1" fill="hold" nodeType="withEffect">
                                  <p:stCondLst>
                                    <p:cond delay="0"/>
                                  </p:stCondLst>
                                  <p:childTnLst>
                                    <p:set>
                                      <p:cBhvr>
                                        <p:cTn id="16" dur="1" fill="hold">
                                          <p:stCondLst>
                                            <p:cond delay="0"/>
                                          </p:stCondLst>
                                        </p:cTn>
                                        <p:tgtEl>
                                          <p:spTgt spid="329"/>
                                        </p:tgtEl>
                                        <p:attrNameLst>
                                          <p:attrName>style.visibility</p:attrName>
                                        </p:attrNameLst>
                                      </p:cBhvr>
                                      <p:to>
                                        <p:strVal val="visible"/>
                                      </p:to>
                                    </p:set>
                                    <p:animEffect transition="in" filter="wipe(up)">
                                      <p:cBhvr>
                                        <p:cTn id="17" dur="250"/>
                                        <p:tgtEl>
                                          <p:spTgt spid="32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355"/>
                                        </p:tgtEl>
                                        <p:attrNameLst>
                                          <p:attrName>style.visibility</p:attrName>
                                        </p:attrNameLst>
                                      </p:cBhvr>
                                      <p:to>
                                        <p:strVal val="visible"/>
                                      </p:to>
                                    </p:set>
                                    <p:animEffect transition="in" filter="wipe(left)">
                                      <p:cBhvr>
                                        <p:cTn id="25" dur="250"/>
                                        <p:tgtEl>
                                          <p:spTgt spid="35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childTnLst>
                                </p:cTn>
                              </p:par>
                            </p:childTnLst>
                          </p:cTn>
                        </p:par>
                        <p:par>
                          <p:cTn id="30" fill="hold">
                            <p:stCondLst>
                              <p:cond delay="2250"/>
                            </p:stCondLst>
                            <p:childTnLst>
                              <p:par>
                                <p:cTn id="31" presetID="22" presetClass="entr" presetSubtype="1" fill="hold" nodeType="afterEffect">
                                  <p:stCondLst>
                                    <p:cond delay="0"/>
                                  </p:stCondLst>
                                  <p:childTnLst>
                                    <p:set>
                                      <p:cBhvr>
                                        <p:cTn id="32" dur="1" fill="hold">
                                          <p:stCondLst>
                                            <p:cond delay="0"/>
                                          </p:stCondLst>
                                        </p:cTn>
                                        <p:tgtEl>
                                          <p:spTgt spid="274"/>
                                        </p:tgtEl>
                                        <p:attrNameLst>
                                          <p:attrName>style.visibility</p:attrName>
                                        </p:attrNameLst>
                                      </p:cBhvr>
                                      <p:to>
                                        <p:strVal val="visible"/>
                                      </p:to>
                                    </p:set>
                                    <p:animEffect transition="in" filter="wipe(up)">
                                      <p:cBhvr>
                                        <p:cTn id="33" dur="250"/>
                                        <p:tgtEl>
                                          <p:spTgt spid="274"/>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349"/>
                                        </p:tgtEl>
                                        <p:attrNameLst>
                                          <p:attrName>style.visibility</p:attrName>
                                        </p:attrNameLst>
                                      </p:cBhvr>
                                      <p:to>
                                        <p:strVal val="visible"/>
                                      </p:to>
                                    </p:set>
                                    <p:animEffect transition="in" filter="wipe(up)">
                                      <p:cBhvr>
                                        <p:cTn id="41" dur="250"/>
                                        <p:tgtEl>
                                          <p:spTgt spid="349"/>
                                        </p:tgtEl>
                                      </p:cBhvr>
                                    </p:animEffect>
                                  </p:childTnLst>
                                </p:cTn>
                              </p:par>
                              <p:par>
                                <p:cTn id="42" presetID="22" presetClass="entr" presetSubtype="4" fill="hold" nodeType="withEffect">
                                  <p:stCondLst>
                                    <p:cond delay="0"/>
                                  </p:stCondLst>
                                  <p:childTnLst>
                                    <p:set>
                                      <p:cBhvr>
                                        <p:cTn id="43" dur="1" fill="hold">
                                          <p:stCondLst>
                                            <p:cond delay="0"/>
                                          </p:stCondLst>
                                        </p:cTn>
                                        <p:tgtEl>
                                          <p:spTgt spid="352"/>
                                        </p:tgtEl>
                                        <p:attrNameLst>
                                          <p:attrName>style.visibility</p:attrName>
                                        </p:attrNameLst>
                                      </p:cBhvr>
                                      <p:to>
                                        <p:strVal val="visible"/>
                                      </p:to>
                                    </p:set>
                                    <p:animEffect transition="in" filter="wipe(down)">
                                      <p:cBhvr>
                                        <p:cTn id="44" dur="250"/>
                                        <p:tgtEl>
                                          <p:spTgt spid="352"/>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50"/>
                                        <p:tgtEl>
                                          <p:spTgt spid="3"/>
                                        </p:tgtEl>
                                      </p:cBhvr>
                                    </p:animEffect>
                                  </p:childTnLst>
                                </p:cTn>
                              </p:par>
                            </p:childTnLst>
                          </p:cTn>
                        </p:par>
                        <p:par>
                          <p:cTn id="49" fill="hold">
                            <p:stCondLst>
                              <p:cond delay="3250"/>
                            </p:stCondLst>
                            <p:childTnLst>
                              <p:par>
                                <p:cTn id="50" presetID="22" presetClass="entr" presetSubtype="1" fill="hold" nodeType="afterEffect">
                                  <p:stCondLst>
                                    <p:cond delay="0"/>
                                  </p:stCondLst>
                                  <p:childTnLst>
                                    <p:set>
                                      <p:cBhvr>
                                        <p:cTn id="51" dur="1" fill="hold">
                                          <p:stCondLst>
                                            <p:cond delay="0"/>
                                          </p:stCondLst>
                                        </p:cTn>
                                        <p:tgtEl>
                                          <p:spTgt spid="283"/>
                                        </p:tgtEl>
                                        <p:attrNameLst>
                                          <p:attrName>style.visibility</p:attrName>
                                        </p:attrNameLst>
                                      </p:cBhvr>
                                      <p:to>
                                        <p:strVal val="visible"/>
                                      </p:to>
                                    </p:set>
                                    <p:animEffect transition="in" filter="wipe(up)">
                                      <p:cBhvr>
                                        <p:cTn id="52" dur="250"/>
                                        <p:tgtEl>
                                          <p:spTgt spid="283"/>
                                        </p:tgtEl>
                                      </p:cBhvr>
                                    </p:animEffect>
                                  </p:childTnLst>
                                </p:cTn>
                              </p:par>
                              <p:par>
                                <p:cTn id="53" presetID="22" presetClass="entr" presetSubtype="8" fill="hold" nodeType="withEffect">
                                  <p:stCondLst>
                                    <p:cond delay="0"/>
                                  </p:stCondLst>
                                  <p:childTnLst>
                                    <p:set>
                                      <p:cBhvr>
                                        <p:cTn id="54" dur="1" fill="hold">
                                          <p:stCondLst>
                                            <p:cond delay="0"/>
                                          </p:stCondLst>
                                        </p:cTn>
                                        <p:tgtEl>
                                          <p:spTgt spid="333"/>
                                        </p:tgtEl>
                                        <p:attrNameLst>
                                          <p:attrName>style.visibility</p:attrName>
                                        </p:attrNameLst>
                                      </p:cBhvr>
                                      <p:to>
                                        <p:strVal val="visible"/>
                                      </p:to>
                                    </p:set>
                                    <p:animEffect transition="in" filter="wipe(left)">
                                      <p:cBhvr>
                                        <p:cTn id="55" dur="250"/>
                                        <p:tgtEl>
                                          <p:spTgt spid="333"/>
                                        </p:tgtEl>
                                      </p:cBhvr>
                                    </p:animEffect>
                                  </p:childTnLst>
                                </p:cTn>
                              </p:par>
                              <p:par>
                                <p:cTn id="56" presetID="22" presetClass="entr" presetSubtype="2" fill="hold" nodeType="withEffect">
                                  <p:stCondLst>
                                    <p:cond delay="0"/>
                                  </p:stCondLst>
                                  <p:childTnLst>
                                    <p:set>
                                      <p:cBhvr>
                                        <p:cTn id="57" dur="1" fill="hold">
                                          <p:stCondLst>
                                            <p:cond delay="0"/>
                                          </p:stCondLst>
                                        </p:cTn>
                                        <p:tgtEl>
                                          <p:spTgt spid="277"/>
                                        </p:tgtEl>
                                        <p:attrNameLst>
                                          <p:attrName>style.visibility</p:attrName>
                                        </p:attrNameLst>
                                      </p:cBhvr>
                                      <p:to>
                                        <p:strVal val="visible"/>
                                      </p:to>
                                    </p:set>
                                    <p:animEffect transition="in" filter="wipe(right)">
                                      <p:cBhvr>
                                        <p:cTn id="58" dur="250"/>
                                        <p:tgtEl>
                                          <p:spTgt spid="277"/>
                                        </p:tgtEl>
                                      </p:cBhvr>
                                    </p:animEffect>
                                  </p:childTnLst>
                                </p:cTn>
                              </p:par>
                              <p:par>
                                <p:cTn id="59" presetID="22" presetClass="entr" presetSubtype="1" fill="hold" nodeType="withEffect">
                                  <p:stCondLst>
                                    <p:cond delay="0"/>
                                  </p:stCondLst>
                                  <p:childTnLst>
                                    <p:set>
                                      <p:cBhvr>
                                        <p:cTn id="60" dur="1" fill="hold">
                                          <p:stCondLst>
                                            <p:cond delay="0"/>
                                          </p:stCondLst>
                                        </p:cTn>
                                        <p:tgtEl>
                                          <p:spTgt spid="280"/>
                                        </p:tgtEl>
                                        <p:attrNameLst>
                                          <p:attrName>style.visibility</p:attrName>
                                        </p:attrNameLst>
                                      </p:cBhvr>
                                      <p:to>
                                        <p:strVal val="visible"/>
                                      </p:to>
                                    </p:set>
                                    <p:animEffect transition="in" filter="wipe(up)">
                                      <p:cBhvr>
                                        <p:cTn id="61" dur="250"/>
                                        <p:tgtEl>
                                          <p:spTgt spid="280"/>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250"/>
                                        <p:tgtEl>
                                          <p:spTgt spid="4"/>
                                        </p:tgtEl>
                                      </p:cBhvr>
                                    </p:animEffect>
                                  </p:childTnLst>
                                </p:cTn>
                              </p:par>
                            </p:childTnLst>
                          </p:cTn>
                        </p:par>
                        <p:par>
                          <p:cTn id="66" fill="hold">
                            <p:stCondLst>
                              <p:cond delay="3750"/>
                            </p:stCondLst>
                            <p:childTnLst>
                              <p:par>
                                <p:cTn id="67" presetID="22" presetClass="entr" presetSubtype="1" fill="hold" nodeType="afterEffect">
                                  <p:stCondLst>
                                    <p:cond delay="0"/>
                                  </p:stCondLst>
                                  <p:childTnLst>
                                    <p:set>
                                      <p:cBhvr>
                                        <p:cTn id="68" dur="1" fill="hold">
                                          <p:stCondLst>
                                            <p:cond delay="0"/>
                                          </p:stCondLst>
                                        </p:cTn>
                                        <p:tgtEl>
                                          <p:spTgt spid="338"/>
                                        </p:tgtEl>
                                        <p:attrNameLst>
                                          <p:attrName>style.visibility</p:attrName>
                                        </p:attrNameLst>
                                      </p:cBhvr>
                                      <p:to>
                                        <p:strVal val="visible"/>
                                      </p:to>
                                    </p:set>
                                    <p:animEffect transition="in" filter="wipe(up)">
                                      <p:cBhvr>
                                        <p:cTn id="69" dur="250"/>
                                        <p:tgtEl>
                                          <p:spTgt spid="338"/>
                                        </p:tgtEl>
                                      </p:cBhvr>
                                    </p:animEffect>
                                  </p:childTnLst>
                                </p:cTn>
                              </p:par>
                              <p:par>
                                <p:cTn id="70" presetID="22" presetClass="entr" presetSubtype="1" fill="hold" nodeType="withEffect">
                                  <p:stCondLst>
                                    <p:cond delay="0"/>
                                  </p:stCondLst>
                                  <p:childTnLst>
                                    <p:set>
                                      <p:cBhvr>
                                        <p:cTn id="71" dur="1" fill="hold">
                                          <p:stCondLst>
                                            <p:cond delay="0"/>
                                          </p:stCondLst>
                                        </p:cTn>
                                        <p:tgtEl>
                                          <p:spTgt spid="339"/>
                                        </p:tgtEl>
                                        <p:attrNameLst>
                                          <p:attrName>style.visibility</p:attrName>
                                        </p:attrNameLst>
                                      </p:cBhvr>
                                      <p:to>
                                        <p:strVal val="visible"/>
                                      </p:to>
                                    </p:set>
                                    <p:animEffect transition="in" filter="wipe(up)">
                                      <p:cBhvr>
                                        <p:cTn id="72" dur="250"/>
                                        <p:tgtEl>
                                          <p:spTgt spid="339"/>
                                        </p:tgtEl>
                                      </p:cBhvr>
                                    </p:animEffect>
                                  </p:childTnLst>
                                </p:cTn>
                              </p:par>
                              <p:par>
                                <p:cTn id="73" presetID="22" presetClass="entr" presetSubtype="8" fill="hold" nodeType="withEffect">
                                  <p:stCondLst>
                                    <p:cond delay="0"/>
                                  </p:stCondLst>
                                  <p:childTnLst>
                                    <p:set>
                                      <p:cBhvr>
                                        <p:cTn id="74" dur="1" fill="hold">
                                          <p:stCondLst>
                                            <p:cond delay="0"/>
                                          </p:stCondLst>
                                        </p:cTn>
                                        <p:tgtEl>
                                          <p:spTgt spid="345"/>
                                        </p:tgtEl>
                                        <p:attrNameLst>
                                          <p:attrName>style.visibility</p:attrName>
                                        </p:attrNameLst>
                                      </p:cBhvr>
                                      <p:to>
                                        <p:strVal val="visible"/>
                                      </p:to>
                                    </p:set>
                                    <p:animEffect transition="in" filter="wipe(left)">
                                      <p:cBhvr>
                                        <p:cTn id="75" dur="250"/>
                                        <p:tgtEl>
                                          <p:spTgt spid="345"/>
                                        </p:tgtEl>
                                      </p:cBhvr>
                                    </p:animEffect>
                                  </p:childTnLst>
                                </p:cTn>
                              </p:par>
                            </p:childTnLst>
                          </p:cTn>
                        </p:par>
                        <p:par>
                          <p:cTn id="76" fill="hold">
                            <p:stCondLst>
                              <p:cond delay="4000"/>
                            </p:stCondLst>
                            <p:childTnLst>
                              <p:par>
                                <p:cTn id="77" presetID="10"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250"/>
                                        <p:tgtEl>
                                          <p:spTgt spid="5"/>
                                        </p:tgtEl>
                                      </p:cBhvr>
                                    </p:animEffect>
                                  </p:childTnLst>
                                </p:cTn>
                              </p:par>
                            </p:childTnLst>
                          </p:cTn>
                        </p:par>
                        <p:par>
                          <p:cTn id="80" fill="hold">
                            <p:stCondLst>
                              <p:cond delay="4250"/>
                            </p:stCondLst>
                            <p:childTnLst>
                              <p:par>
                                <p:cTn id="81" presetID="22" presetClass="entr" presetSubtype="1" fill="hold" nodeType="afterEffect">
                                  <p:stCondLst>
                                    <p:cond delay="0"/>
                                  </p:stCondLst>
                                  <p:childTnLst>
                                    <p:set>
                                      <p:cBhvr>
                                        <p:cTn id="82" dur="1" fill="hold">
                                          <p:stCondLst>
                                            <p:cond delay="0"/>
                                          </p:stCondLst>
                                        </p:cTn>
                                        <p:tgtEl>
                                          <p:spTgt spid="358"/>
                                        </p:tgtEl>
                                        <p:attrNameLst>
                                          <p:attrName>style.visibility</p:attrName>
                                        </p:attrNameLst>
                                      </p:cBhvr>
                                      <p:to>
                                        <p:strVal val="visible"/>
                                      </p:to>
                                    </p:set>
                                    <p:animEffect transition="in" filter="wipe(up)">
                                      <p:cBhvr>
                                        <p:cTn id="83" dur="250"/>
                                        <p:tgtEl>
                                          <p:spTgt spid="358"/>
                                        </p:tgtEl>
                                      </p:cBhvr>
                                    </p:animEffect>
                                  </p:childTnLst>
                                </p:cTn>
                              </p:par>
                            </p:childTnLst>
                          </p:cTn>
                        </p:par>
                        <p:par>
                          <p:cTn id="84" fill="hold">
                            <p:stCondLst>
                              <p:cond delay="4500"/>
                            </p:stCondLst>
                            <p:childTnLst>
                              <p:par>
                                <p:cTn id="85" presetID="22" presetClass="entr" presetSubtype="8" fill="hold" nodeType="afterEffect">
                                  <p:stCondLst>
                                    <p:cond delay="0"/>
                                  </p:stCondLst>
                                  <p:childTnLst>
                                    <p:set>
                                      <p:cBhvr>
                                        <p:cTn id="86" dur="1" fill="hold">
                                          <p:stCondLst>
                                            <p:cond delay="0"/>
                                          </p:stCondLst>
                                        </p:cTn>
                                        <p:tgtEl>
                                          <p:spTgt spid="326"/>
                                        </p:tgtEl>
                                        <p:attrNameLst>
                                          <p:attrName>style.visibility</p:attrName>
                                        </p:attrNameLst>
                                      </p:cBhvr>
                                      <p:to>
                                        <p:strVal val="visible"/>
                                      </p:to>
                                    </p:set>
                                    <p:animEffect transition="in" filter="wipe(left)">
                                      <p:cBhvr>
                                        <p:cTn id="87" dur="250"/>
                                        <p:tgtEl>
                                          <p:spTgt spid="326"/>
                                        </p:tgtEl>
                                      </p:cBhvr>
                                    </p:animEffect>
                                  </p:childTnLst>
                                </p:cTn>
                              </p:par>
                              <p:par>
                                <p:cTn id="88" presetID="22" presetClass="entr" presetSubtype="8" fill="hold" nodeType="withEffect">
                                  <p:stCondLst>
                                    <p:cond delay="0"/>
                                  </p:stCondLst>
                                  <p:childTnLst>
                                    <p:set>
                                      <p:cBhvr>
                                        <p:cTn id="89" dur="1" fill="hold">
                                          <p:stCondLst>
                                            <p:cond delay="0"/>
                                          </p:stCondLst>
                                        </p:cTn>
                                        <p:tgtEl>
                                          <p:spTgt spid="325"/>
                                        </p:tgtEl>
                                        <p:attrNameLst>
                                          <p:attrName>style.visibility</p:attrName>
                                        </p:attrNameLst>
                                      </p:cBhvr>
                                      <p:to>
                                        <p:strVal val="visible"/>
                                      </p:to>
                                    </p:set>
                                    <p:animEffect transition="in" filter="wipe(left)">
                                      <p:cBhvr>
                                        <p:cTn id="90" dur="250"/>
                                        <p:tgtEl>
                                          <p:spTgt spid="325"/>
                                        </p:tgtEl>
                                      </p:cBhvr>
                                    </p:animEffect>
                                  </p:childTnLst>
                                </p:cTn>
                              </p:par>
                              <p:par>
                                <p:cTn id="91" presetID="22" presetClass="entr" presetSubtype="1" fill="hold" nodeType="withEffect">
                                  <p:stCondLst>
                                    <p:cond delay="0"/>
                                  </p:stCondLst>
                                  <p:childTnLst>
                                    <p:set>
                                      <p:cBhvr>
                                        <p:cTn id="92" dur="1" fill="hold">
                                          <p:stCondLst>
                                            <p:cond delay="0"/>
                                          </p:stCondLst>
                                        </p:cTn>
                                        <p:tgtEl>
                                          <p:spTgt spid="327"/>
                                        </p:tgtEl>
                                        <p:attrNameLst>
                                          <p:attrName>style.visibility</p:attrName>
                                        </p:attrNameLst>
                                      </p:cBhvr>
                                      <p:to>
                                        <p:strVal val="visible"/>
                                      </p:to>
                                    </p:set>
                                    <p:animEffect transition="in" filter="wipe(up)">
                                      <p:cBhvr>
                                        <p:cTn id="93" dur="250"/>
                                        <p:tgtEl>
                                          <p:spTgt spid="327"/>
                                        </p:tgtEl>
                                      </p:cBhvr>
                                    </p:animEffect>
                                  </p:childTnLst>
                                </p:cTn>
                              </p:par>
                            </p:childTnLst>
                          </p:cTn>
                        </p:par>
                        <p:par>
                          <p:cTn id="94" fill="hold">
                            <p:stCondLst>
                              <p:cond delay="4750"/>
                            </p:stCondLst>
                            <p:childTnLst>
                              <p:par>
                                <p:cTn id="95" presetID="22" presetClass="entr" presetSubtype="1" fill="hold" nodeType="afterEffect">
                                  <p:stCondLst>
                                    <p:cond delay="0"/>
                                  </p:stCondLst>
                                  <p:childTnLst>
                                    <p:set>
                                      <p:cBhvr>
                                        <p:cTn id="96" dur="1" fill="hold">
                                          <p:stCondLst>
                                            <p:cond delay="0"/>
                                          </p:stCondLst>
                                        </p:cTn>
                                        <p:tgtEl>
                                          <p:spTgt spid="328"/>
                                        </p:tgtEl>
                                        <p:attrNameLst>
                                          <p:attrName>style.visibility</p:attrName>
                                        </p:attrNameLst>
                                      </p:cBhvr>
                                      <p:to>
                                        <p:strVal val="visible"/>
                                      </p:to>
                                    </p:set>
                                    <p:animEffect transition="in" filter="wipe(up)">
                                      <p:cBhvr>
                                        <p:cTn id="97" dur="250"/>
                                        <p:tgtEl>
                                          <p:spTgt spid="328"/>
                                        </p:tgtEl>
                                      </p:cBhvr>
                                    </p:animEffect>
                                  </p:childTnLst>
                                </p:cTn>
                              </p:par>
                              <p:par>
                                <p:cTn id="98" presetID="22" presetClass="entr" presetSubtype="8" fill="hold" nodeType="withEffect">
                                  <p:stCondLst>
                                    <p:cond delay="0"/>
                                  </p:stCondLst>
                                  <p:childTnLst>
                                    <p:set>
                                      <p:cBhvr>
                                        <p:cTn id="99" dur="1" fill="hold">
                                          <p:stCondLst>
                                            <p:cond delay="0"/>
                                          </p:stCondLst>
                                        </p:cTn>
                                        <p:tgtEl>
                                          <p:spTgt spid="330"/>
                                        </p:tgtEl>
                                        <p:attrNameLst>
                                          <p:attrName>style.visibility</p:attrName>
                                        </p:attrNameLst>
                                      </p:cBhvr>
                                      <p:to>
                                        <p:strVal val="visible"/>
                                      </p:to>
                                    </p:set>
                                    <p:animEffect transition="in" filter="wipe(left)">
                                      <p:cBhvr>
                                        <p:cTn id="100" dur="250"/>
                                        <p:tgtEl>
                                          <p:spTgt spid="330"/>
                                        </p:tgtEl>
                                      </p:cBhvr>
                                    </p:animEffect>
                                  </p:childTnLst>
                                </p:cTn>
                              </p:par>
                            </p:childTnLst>
                          </p:cTn>
                        </p:par>
                        <p:par>
                          <p:cTn id="101" fill="hold">
                            <p:stCondLst>
                              <p:cond delay="5000"/>
                            </p:stCondLst>
                            <p:childTnLst>
                              <p:par>
                                <p:cTn id="102" presetID="22" presetClass="entr" presetSubtype="4" fill="hold" nodeType="afterEffect">
                                  <p:stCondLst>
                                    <p:cond delay="0"/>
                                  </p:stCondLst>
                                  <p:childTnLst>
                                    <p:set>
                                      <p:cBhvr>
                                        <p:cTn id="103" dur="1" fill="hold">
                                          <p:stCondLst>
                                            <p:cond delay="0"/>
                                          </p:stCondLst>
                                        </p:cTn>
                                        <p:tgtEl>
                                          <p:spTgt spid="335"/>
                                        </p:tgtEl>
                                        <p:attrNameLst>
                                          <p:attrName>style.visibility</p:attrName>
                                        </p:attrNameLst>
                                      </p:cBhvr>
                                      <p:to>
                                        <p:strVal val="visible"/>
                                      </p:to>
                                    </p:set>
                                    <p:animEffect transition="in" filter="wipe(down)">
                                      <p:cBhvr>
                                        <p:cTn id="104" dur="250"/>
                                        <p:tgtEl>
                                          <p:spTgt spid="335"/>
                                        </p:tgtEl>
                                      </p:cBhvr>
                                    </p:animEffect>
                                  </p:childTnLst>
                                </p:cTn>
                              </p:par>
                              <p:par>
                                <p:cTn id="105" presetID="22" presetClass="entr" presetSubtype="4" fill="hold" nodeType="withEffect">
                                  <p:stCondLst>
                                    <p:cond delay="0"/>
                                  </p:stCondLst>
                                  <p:childTnLst>
                                    <p:set>
                                      <p:cBhvr>
                                        <p:cTn id="106" dur="1" fill="hold">
                                          <p:stCondLst>
                                            <p:cond delay="0"/>
                                          </p:stCondLst>
                                        </p:cTn>
                                        <p:tgtEl>
                                          <p:spTgt spid="336"/>
                                        </p:tgtEl>
                                        <p:attrNameLst>
                                          <p:attrName>style.visibility</p:attrName>
                                        </p:attrNameLst>
                                      </p:cBhvr>
                                      <p:to>
                                        <p:strVal val="visible"/>
                                      </p:to>
                                    </p:set>
                                    <p:animEffect transition="in" filter="wipe(down)">
                                      <p:cBhvr>
                                        <p:cTn id="107" dur="250"/>
                                        <p:tgtEl>
                                          <p:spTgt spid="336"/>
                                        </p:tgtEl>
                                      </p:cBhvr>
                                    </p:animEffect>
                                  </p:childTnLst>
                                </p:cTn>
                              </p:par>
                            </p:childTnLst>
                          </p:cTn>
                        </p:par>
                        <p:par>
                          <p:cTn id="108" fill="hold">
                            <p:stCondLst>
                              <p:cond delay="5250"/>
                            </p:stCondLst>
                            <p:childTnLst>
                              <p:par>
                                <p:cTn id="109" presetID="22" presetClass="entr" presetSubtype="4" fill="hold" nodeType="afterEffect">
                                  <p:stCondLst>
                                    <p:cond delay="0"/>
                                  </p:stCondLst>
                                  <p:childTnLst>
                                    <p:set>
                                      <p:cBhvr>
                                        <p:cTn id="110" dur="1" fill="hold">
                                          <p:stCondLst>
                                            <p:cond delay="0"/>
                                          </p:stCondLst>
                                        </p:cTn>
                                        <p:tgtEl>
                                          <p:spTgt spid="337"/>
                                        </p:tgtEl>
                                        <p:attrNameLst>
                                          <p:attrName>style.visibility</p:attrName>
                                        </p:attrNameLst>
                                      </p:cBhvr>
                                      <p:to>
                                        <p:strVal val="visible"/>
                                      </p:to>
                                    </p:set>
                                    <p:animEffect transition="in" filter="wipe(down)">
                                      <p:cBhvr>
                                        <p:cTn id="111" dur="250"/>
                                        <p:tgtEl>
                                          <p:spTgt spid="337"/>
                                        </p:tgtEl>
                                      </p:cBhvr>
                                    </p:animEffect>
                                  </p:childTnLst>
                                </p:cTn>
                              </p:par>
                            </p:childTnLst>
                          </p:cTn>
                        </p:par>
                        <p:par>
                          <p:cTn id="112" fill="hold">
                            <p:stCondLst>
                              <p:cond delay="5500"/>
                            </p:stCondLst>
                            <p:childTnLst>
                              <p:par>
                                <p:cTn id="113" presetID="22" presetClass="entr" presetSubtype="4" fill="hold" nodeType="afterEffect">
                                  <p:stCondLst>
                                    <p:cond delay="0"/>
                                  </p:stCondLst>
                                  <p:childTnLst>
                                    <p:set>
                                      <p:cBhvr>
                                        <p:cTn id="114" dur="1" fill="hold">
                                          <p:stCondLst>
                                            <p:cond delay="0"/>
                                          </p:stCondLst>
                                        </p:cTn>
                                        <p:tgtEl>
                                          <p:spTgt spid="332"/>
                                        </p:tgtEl>
                                        <p:attrNameLst>
                                          <p:attrName>style.visibility</p:attrName>
                                        </p:attrNameLst>
                                      </p:cBhvr>
                                      <p:to>
                                        <p:strVal val="visible"/>
                                      </p:to>
                                    </p:set>
                                    <p:animEffect transition="in" filter="wipe(down)">
                                      <p:cBhvr>
                                        <p:cTn id="115" dur="250"/>
                                        <p:tgtEl>
                                          <p:spTgt spid="332"/>
                                        </p:tgtEl>
                                      </p:cBhvr>
                                    </p:animEffect>
                                  </p:childTnLst>
                                </p:cTn>
                              </p:par>
                              <p:par>
                                <p:cTn id="116" presetID="22" presetClass="entr" presetSubtype="2" fill="hold" nodeType="withEffect">
                                  <p:stCondLst>
                                    <p:cond delay="0"/>
                                  </p:stCondLst>
                                  <p:childTnLst>
                                    <p:set>
                                      <p:cBhvr>
                                        <p:cTn id="117" dur="1" fill="hold">
                                          <p:stCondLst>
                                            <p:cond delay="0"/>
                                          </p:stCondLst>
                                        </p:cTn>
                                        <p:tgtEl>
                                          <p:spTgt spid="331"/>
                                        </p:tgtEl>
                                        <p:attrNameLst>
                                          <p:attrName>style.visibility</p:attrName>
                                        </p:attrNameLst>
                                      </p:cBhvr>
                                      <p:to>
                                        <p:strVal val="visible"/>
                                      </p:to>
                                    </p:set>
                                    <p:animEffect transition="in" filter="wipe(right)">
                                      <p:cBhvr>
                                        <p:cTn id="118" dur="250"/>
                                        <p:tgtEl>
                                          <p:spTgt spid="331"/>
                                        </p:tgtEl>
                                      </p:cBhvr>
                                    </p:animEffect>
                                  </p:childTnLst>
                                </p:cTn>
                              </p:par>
                            </p:childTnLst>
                          </p:cTn>
                        </p:par>
                        <p:par>
                          <p:cTn id="119" fill="hold">
                            <p:stCondLst>
                              <p:cond delay="5750"/>
                            </p:stCondLst>
                            <p:childTnLst>
                              <p:par>
                                <p:cTn id="120" presetID="22" presetClass="entr" presetSubtype="4" fill="hold" nodeType="afterEffect">
                                  <p:stCondLst>
                                    <p:cond delay="0"/>
                                  </p:stCondLst>
                                  <p:childTnLst>
                                    <p:set>
                                      <p:cBhvr>
                                        <p:cTn id="121" dur="1" fill="hold">
                                          <p:stCondLst>
                                            <p:cond delay="0"/>
                                          </p:stCondLst>
                                        </p:cTn>
                                        <p:tgtEl>
                                          <p:spTgt spid="363"/>
                                        </p:tgtEl>
                                        <p:attrNameLst>
                                          <p:attrName>style.visibility</p:attrName>
                                        </p:attrNameLst>
                                      </p:cBhvr>
                                      <p:to>
                                        <p:strVal val="visible"/>
                                      </p:to>
                                    </p:set>
                                    <p:animEffect transition="in" filter="wipe(down)">
                                      <p:cBhvr>
                                        <p:cTn id="122" dur="250"/>
                                        <p:tgtEl>
                                          <p:spTgt spid="363"/>
                                        </p:tgtEl>
                                      </p:cBhvr>
                                    </p:animEffect>
                                  </p:childTnLst>
                                </p:cTn>
                              </p:par>
                              <p:par>
                                <p:cTn id="123" presetID="22" presetClass="entr" presetSubtype="8" fill="hold" nodeType="withEffect">
                                  <p:stCondLst>
                                    <p:cond delay="0"/>
                                  </p:stCondLst>
                                  <p:childTnLst>
                                    <p:set>
                                      <p:cBhvr>
                                        <p:cTn id="124" dur="1" fill="hold">
                                          <p:stCondLst>
                                            <p:cond delay="0"/>
                                          </p:stCondLst>
                                        </p:cTn>
                                        <p:tgtEl>
                                          <p:spTgt spid="342"/>
                                        </p:tgtEl>
                                        <p:attrNameLst>
                                          <p:attrName>style.visibility</p:attrName>
                                        </p:attrNameLst>
                                      </p:cBhvr>
                                      <p:to>
                                        <p:strVal val="visible"/>
                                      </p:to>
                                    </p:set>
                                    <p:animEffect transition="in" filter="wipe(left)">
                                      <p:cBhvr>
                                        <p:cTn id="125" dur="250"/>
                                        <p:tgtEl>
                                          <p:spTgt spid="342"/>
                                        </p:tgtEl>
                                      </p:cBhvr>
                                    </p:animEffect>
                                  </p:childTnLst>
                                </p:cTn>
                              </p:par>
                              <p:par>
                                <p:cTn id="126" presetID="22" presetClass="entr" presetSubtype="8" fill="hold" nodeType="withEffect">
                                  <p:stCondLst>
                                    <p:cond delay="0"/>
                                  </p:stCondLst>
                                  <p:childTnLst>
                                    <p:set>
                                      <p:cBhvr>
                                        <p:cTn id="127" dur="1" fill="hold">
                                          <p:stCondLst>
                                            <p:cond delay="0"/>
                                          </p:stCondLst>
                                        </p:cTn>
                                        <p:tgtEl>
                                          <p:spTgt spid="366"/>
                                        </p:tgtEl>
                                        <p:attrNameLst>
                                          <p:attrName>style.visibility</p:attrName>
                                        </p:attrNameLst>
                                      </p:cBhvr>
                                      <p:to>
                                        <p:strVal val="visible"/>
                                      </p:to>
                                    </p:set>
                                    <p:animEffect transition="in" filter="wipe(left)">
                                      <p:cBhvr>
                                        <p:cTn id="128" dur="250"/>
                                        <p:tgtEl>
                                          <p:spTgt spid="366"/>
                                        </p:tgtEl>
                                      </p:cBhvr>
                                    </p:animEffect>
                                  </p:childTnLst>
                                </p:cTn>
                              </p:par>
                            </p:childTnLst>
                          </p:cTn>
                        </p:par>
                        <p:par>
                          <p:cTn id="129" fill="hold">
                            <p:stCondLst>
                              <p:cond delay="6000"/>
                            </p:stCondLst>
                            <p:childTnLst>
                              <p:par>
                                <p:cTn id="130" presetID="22" presetClass="entr" presetSubtype="1" fill="hold" nodeType="afterEffect">
                                  <p:stCondLst>
                                    <p:cond delay="0"/>
                                  </p:stCondLst>
                                  <p:childTnLst>
                                    <p:set>
                                      <p:cBhvr>
                                        <p:cTn id="131" dur="1" fill="hold">
                                          <p:stCondLst>
                                            <p:cond delay="0"/>
                                          </p:stCondLst>
                                        </p:cTn>
                                        <p:tgtEl>
                                          <p:spTgt spid="340"/>
                                        </p:tgtEl>
                                        <p:attrNameLst>
                                          <p:attrName>style.visibility</p:attrName>
                                        </p:attrNameLst>
                                      </p:cBhvr>
                                      <p:to>
                                        <p:strVal val="visible"/>
                                      </p:to>
                                    </p:set>
                                    <p:animEffect transition="in" filter="wipe(up)">
                                      <p:cBhvr>
                                        <p:cTn id="132" dur="250"/>
                                        <p:tgtEl>
                                          <p:spTgt spid="340"/>
                                        </p:tgtEl>
                                      </p:cBhvr>
                                    </p:animEffect>
                                  </p:childTnLst>
                                </p:cTn>
                              </p:par>
                              <p:par>
                                <p:cTn id="133" presetID="22" presetClass="entr" presetSubtype="1" fill="hold" nodeType="withEffect">
                                  <p:stCondLst>
                                    <p:cond delay="0"/>
                                  </p:stCondLst>
                                  <p:childTnLst>
                                    <p:set>
                                      <p:cBhvr>
                                        <p:cTn id="134" dur="1" fill="hold">
                                          <p:stCondLst>
                                            <p:cond delay="0"/>
                                          </p:stCondLst>
                                        </p:cTn>
                                        <p:tgtEl>
                                          <p:spTgt spid="341"/>
                                        </p:tgtEl>
                                        <p:attrNameLst>
                                          <p:attrName>style.visibility</p:attrName>
                                        </p:attrNameLst>
                                      </p:cBhvr>
                                      <p:to>
                                        <p:strVal val="visible"/>
                                      </p:to>
                                    </p:set>
                                    <p:animEffect transition="in" filter="wipe(up)">
                                      <p:cBhvr>
                                        <p:cTn id="135" dur="250"/>
                                        <p:tgtEl>
                                          <p:spTgt spid="341"/>
                                        </p:tgtEl>
                                      </p:cBhvr>
                                    </p:animEffect>
                                  </p:childTnLst>
                                </p:cTn>
                              </p:par>
                            </p:childTnLst>
                          </p:cTn>
                        </p:par>
                        <p:par>
                          <p:cTn id="136" fill="hold">
                            <p:stCondLst>
                              <p:cond delay="6250"/>
                            </p:stCondLst>
                            <p:childTnLst>
                              <p:par>
                                <p:cTn id="137" presetID="10" presetClass="entr" presetSubtype="0" fill="hold" nodeType="afterEffect">
                                  <p:stCondLst>
                                    <p:cond delay="0"/>
                                  </p:stCondLst>
                                  <p:childTnLst>
                                    <p:set>
                                      <p:cBhvr>
                                        <p:cTn id="138" dur="1" fill="hold">
                                          <p:stCondLst>
                                            <p:cond delay="0"/>
                                          </p:stCondLst>
                                        </p:cTn>
                                        <p:tgtEl>
                                          <p:spTgt spid="343"/>
                                        </p:tgtEl>
                                        <p:attrNameLst>
                                          <p:attrName>style.visibility</p:attrName>
                                        </p:attrNameLst>
                                      </p:cBhvr>
                                      <p:to>
                                        <p:strVal val="visible"/>
                                      </p:to>
                                    </p:set>
                                    <p:animEffect transition="in" filter="fade">
                                      <p:cBhvr>
                                        <p:cTn id="139" dur="25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08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383E6CFF-BC86-4A0C-8202-060EFA04018A}"/>
              </a:ext>
            </a:extLst>
          </p:cNvPr>
          <p:cNvSpPr txBox="1">
            <a:spLocks/>
          </p:cNvSpPr>
          <p:nvPr/>
        </p:nvSpPr>
        <p:spPr>
          <a:xfrm>
            <a:off x="448213" y="334333"/>
            <a:ext cx="9997086" cy="550955"/>
          </a:xfrm>
          <a:prstGeom prst="rect">
            <a:avLst/>
          </a:prstGeom>
          <a:noFill/>
          <a:ln>
            <a:noFill/>
          </a:ln>
        </p:spPr>
        <p:txBody>
          <a:bodyPr vert="horz" wrap="square" lIns="0"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defTabSz="914367">
              <a:defRPr/>
            </a:pPr>
            <a:r>
              <a:rPr lang="en-US" sz="2745" spc="118" dirty="0">
                <a:solidFill>
                  <a:schemeClr val="bg1"/>
                </a:solidFill>
              </a:rPr>
              <a:t>The lifecycle of a </a:t>
            </a:r>
            <a:r>
              <a:rPr lang="en-US" sz="2745" b="1" spc="118" dirty="0">
                <a:solidFill>
                  <a:schemeClr val="bg1"/>
                </a:solidFill>
              </a:rPr>
              <a:t>sensitive file</a:t>
            </a:r>
          </a:p>
        </p:txBody>
      </p:sp>
      <p:grpSp>
        <p:nvGrpSpPr>
          <p:cNvPr id="21" name="Group 20">
            <a:extLst>
              <a:ext uri="{FF2B5EF4-FFF2-40B4-BE49-F238E27FC236}">
                <a16:creationId xmlns:a16="http://schemas.microsoft.com/office/drawing/2014/main" id="{FEFA08AA-ABF0-4EB1-8EF1-89F72E41EA6D}"/>
              </a:ext>
            </a:extLst>
          </p:cNvPr>
          <p:cNvGrpSpPr/>
          <p:nvPr/>
        </p:nvGrpSpPr>
        <p:grpSpPr>
          <a:xfrm>
            <a:off x="448213" y="1393673"/>
            <a:ext cx="2651595" cy="3827188"/>
            <a:chOff x="457200" y="1421122"/>
            <a:chExt cx="2704765" cy="3903931"/>
          </a:xfrm>
        </p:grpSpPr>
        <p:sp>
          <p:nvSpPr>
            <p:cNvPr id="39" name="Rectangle: Rounded Corners 38">
              <a:extLst>
                <a:ext uri="{FF2B5EF4-FFF2-40B4-BE49-F238E27FC236}">
                  <a16:creationId xmlns:a16="http://schemas.microsoft.com/office/drawing/2014/main" id="{929DAF0A-6777-4D17-B1B9-72CEAA2EF618}"/>
                </a:ext>
              </a:extLst>
            </p:cNvPr>
            <p:cNvSpPr/>
            <p:nvPr/>
          </p:nvSpPr>
          <p:spPr bwMode="auto">
            <a:xfrm>
              <a:off x="457200" y="1421122"/>
              <a:ext cx="2704765" cy="2815211"/>
            </a:xfrm>
            <a:prstGeom prst="roundRect">
              <a:avLst>
                <a:gd name="adj" fmla="val 9567"/>
              </a:avLst>
            </a:prstGeom>
            <a:solidFill>
              <a:schemeClr val="tx1">
                <a:lumMod val="20000"/>
                <a:lumOff val="80000"/>
                <a:alpha val="4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a:solidFill>
                  <a:schemeClr val="bg1"/>
                </a:solidFill>
                <a:latin typeface="Segoe UI"/>
              </a:endParaRPr>
            </a:p>
          </p:txBody>
        </p:sp>
        <p:grpSp>
          <p:nvGrpSpPr>
            <p:cNvPr id="15" name="Group 14">
              <a:extLst>
                <a:ext uri="{FF2B5EF4-FFF2-40B4-BE49-F238E27FC236}">
                  <a16:creationId xmlns:a16="http://schemas.microsoft.com/office/drawing/2014/main" id="{D640FF2E-1A53-4619-A478-C98E9CC3F0B5}"/>
                </a:ext>
              </a:extLst>
            </p:cNvPr>
            <p:cNvGrpSpPr/>
            <p:nvPr/>
          </p:nvGrpSpPr>
          <p:grpSpPr>
            <a:xfrm>
              <a:off x="552334" y="1633639"/>
              <a:ext cx="2489817" cy="2244629"/>
              <a:chOff x="552334" y="1633639"/>
              <a:chExt cx="2489817" cy="2244629"/>
            </a:xfrm>
          </p:grpSpPr>
          <p:sp>
            <p:nvSpPr>
              <p:cNvPr id="291" name="Freeform 48">
                <a:extLst>
                  <a:ext uri="{FF2B5EF4-FFF2-40B4-BE49-F238E27FC236}">
                    <a16:creationId xmlns:a16="http://schemas.microsoft.com/office/drawing/2014/main" id="{7EEC6F06-105F-4A1F-9918-F2DF61994265}"/>
                  </a:ext>
                </a:extLst>
              </p:cNvPr>
              <p:cNvSpPr>
                <a:spLocks noEditPoints="1"/>
              </p:cNvSpPr>
              <p:nvPr/>
            </p:nvSpPr>
            <p:spPr bwMode="auto">
              <a:xfrm>
                <a:off x="1648287" y="3342460"/>
                <a:ext cx="949810" cy="527093"/>
              </a:xfrm>
              <a:custGeom>
                <a:avLst/>
                <a:gdLst>
                  <a:gd name="T0" fmla="*/ 2312 w 2543"/>
                  <a:gd name="T1" fmla="*/ 1316 h 1410"/>
                  <a:gd name="T2" fmla="*/ 2268 w 2543"/>
                  <a:gd name="T3" fmla="*/ 463 h 1410"/>
                  <a:gd name="T4" fmla="*/ 1595 w 2543"/>
                  <a:gd name="T5" fmla="*/ 49 h 1410"/>
                  <a:gd name="T6" fmla="*/ 230 w 2543"/>
                  <a:gd name="T7" fmla="*/ 0 h 1410"/>
                  <a:gd name="T8" fmla="*/ 185 w 2543"/>
                  <a:gd name="T9" fmla="*/ 393 h 1410"/>
                  <a:gd name="T10" fmla="*/ 0 w 2543"/>
                  <a:gd name="T11" fmla="*/ 426 h 1410"/>
                  <a:gd name="T12" fmla="*/ 31 w 2543"/>
                  <a:gd name="T13" fmla="*/ 1249 h 1410"/>
                  <a:gd name="T14" fmla="*/ 485 w 2543"/>
                  <a:gd name="T15" fmla="*/ 1216 h 1410"/>
                  <a:gd name="T16" fmla="*/ 948 w 2543"/>
                  <a:gd name="T17" fmla="*/ 902 h 1410"/>
                  <a:gd name="T18" fmla="*/ 957 w 2543"/>
                  <a:gd name="T19" fmla="*/ 1342 h 1410"/>
                  <a:gd name="T20" fmla="*/ 716 w 2543"/>
                  <a:gd name="T21" fmla="*/ 1362 h 1410"/>
                  <a:gd name="T22" fmla="*/ 716 w 2543"/>
                  <a:gd name="T23" fmla="*/ 1370 h 1410"/>
                  <a:gd name="T24" fmla="*/ 751 w 2543"/>
                  <a:gd name="T25" fmla="*/ 1410 h 1410"/>
                  <a:gd name="T26" fmla="*/ 2543 w 2543"/>
                  <a:gd name="T27" fmla="*/ 1378 h 1410"/>
                  <a:gd name="T28" fmla="*/ 2543 w 2543"/>
                  <a:gd name="T29" fmla="*/ 1342 h 1410"/>
                  <a:gd name="T30" fmla="*/ 312 w 2543"/>
                  <a:gd name="T31" fmla="*/ 1179 h 1410"/>
                  <a:gd name="T32" fmla="*/ 162 w 2543"/>
                  <a:gd name="T33" fmla="*/ 1166 h 1410"/>
                  <a:gd name="T34" fmla="*/ 312 w 2543"/>
                  <a:gd name="T35" fmla="*/ 1156 h 1410"/>
                  <a:gd name="T36" fmla="*/ 312 w 2543"/>
                  <a:gd name="T37" fmla="*/ 1179 h 1410"/>
                  <a:gd name="T38" fmla="*/ 439 w 2543"/>
                  <a:gd name="T39" fmla="*/ 902 h 1410"/>
                  <a:gd name="T40" fmla="*/ 46 w 2543"/>
                  <a:gd name="T41" fmla="*/ 1110 h 1410"/>
                  <a:gd name="T42" fmla="*/ 185 w 2543"/>
                  <a:gd name="T43" fmla="*/ 439 h 1410"/>
                  <a:gd name="T44" fmla="*/ 439 w 2543"/>
                  <a:gd name="T45" fmla="*/ 439 h 1410"/>
                  <a:gd name="T46" fmla="*/ 948 w 2543"/>
                  <a:gd name="T47" fmla="*/ 809 h 1410"/>
                  <a:gd name="T48" fmla="*/ 485 w 2543"/>
                  <a:gd name="T49" fmla="*/ 426 h 1410"/>
                  <a:gd name="T50" fmla="*/ 254 w 2543"/>
                  <a:gd name="T51" fmla="*/ 393 h 1410"/>
                  <a:gd name="T52" fmla="*/ 1526 w 2543"/>
                  <a:gd name="T53" fmla="*/ 62 h 1410"/>
                  <a:gd name="T54" fmla="*/ 1526 w 2543"/>
                  <a:gd name="T55" fmla="*/ 532 h 1410"/>
                  <a:gd name="T56" fmla="*/ 1017 w 2543"/>
                  <a:gd name="T57" fmla="*/ 809 h 1410"/>
                  <a:gd name="T58" fmla="*/ 2229 w 2543"/>
                  <a:gd name="T59" fmla="*/ 1295 h 1410"/>
                  <a:gd name="T60" fmla="*/ 1035 w 2543"/>
                  <a:gd name="T61" fmla="*/ 902 h 1410"/>
                  <a:gd name="T62" fmla="*/ 1588 w 2543"/>
                  <a:gd name="T63" fmla="*/ 853 h 1410"/>
                  <a:gd name="T64" fmla="*/ 2229 w 2543"/>
                  <a:gd name="T65" fmla="*/ 532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3" h="1410">
                    <a:moveTo>
                      <a:pt x="2305" y="1342"/>
                    </a:moveTo>
                    <a:cubicBezTo>
                      <a:pt x="2309" y="1335"/>
                      <a:pt x="2312" y="1326"/>
                      <a:pt x="2312" y="1316"/>
                    </a:cubicBezTo>
                    <a:cubicBezTo>
                      <a:pt x="2312" y="511"/>
                      <a:pt x="2312" y="511"/>
                      <a:pt x="2312" y="511"/>
                    </a:cubicBezTo>
                    <a:cubicBezTo>
                      <a:pt x="2312" y="482"/>
                      <a:pt x="2296" y="463"/>
                      <a:pt x="2268" y="463"/>
                    </a:cubicBezTo>
                    <a:cubicBezTo>
                      <a:pt x="1985" y="463"/>
                      <a:pt x="1766" y="463"/>
                      <a:pt x="1595" y="463"/>
                    </a:cubicBezTo>
                    <a:cubicBezTo>
                      <a:pt x="1595" y="49"/>
                      <a:pt x="1595" y="49"/>
                      <a:pt x="1595" y="49"/>
                    </a:cubicBezTo>
                    <a:cubicBezTo>
                      <a:pt x="1595" y="20"/>
                      <a:pt x="1579" y="0"/>
                      <a:pt x="1549" y="0"/>
                    </a:cubicBezTo>
                    <a:cubicBezTo>
                      <a:pt x="230" y="0"/>
                      <a:pt x="230" y="0"/>
                      <a:pt x="230" y="0"/>
                    </a:cubicBezTo>
                    <a:cubicBezTo>
                      <a:pt x="208" y="0"/>
                      <a:pt x="185" y="20"/>
                      <a:pt x="185" y="49"/>
                    </a:cubicBezTo>
                    <a:cubicBezTo>
                      <a:pt x="185" y="186"/>
                      <a:pt x="185" y="299"/>
                      <a:pt x="185" y="393"/>
                    </a:cubicBezTo>
                    <a:cubicBezTo>
                      <a:pt x="32" y="393"/>
                      <a:pt x="31" y="393"/>
                      <a:pt x="31" y="393"/>
                    </a:cubicBezTo>
                    <a:cubicBezTo>
                      <a:pt x="16" y="393"/>
                      <a:pt x="0" y="407"/>
                      <a:pt x="0" y="426"/>
                    </a:cubicBezTo>
                    <a:cubicBezTo>
                      <a:pt x="0" y="1216"/>
                      <a:pt x="0" y="1216"/>
                      <a:pt x="0" y="1216"/>
                    </a:cubicBezTo>
                    <a:cubicBezTo>
                      <a:pt x="0" y="1232"/>
                      <a:pt x="16" y="1249"/>
                      <a:pt x="31" y="1249"/>
                    </a:cubicBezTo>
                    <a:cubicBezTo>
                      <a:pt x="454" y="1249"/>
                      <a:pt x="454" y="1249"/>
                      <a:pt x="454" y="1249"/>
                    </a:cubicBezTo>
                    <a:cubicBezTo>
                      <a:pt x="469" y="1249"/>
                      <a:pt x="485" y="1232"/>
                      <a:pt x="485" y="1216"/>
                    </a:cubicBezTo>
                    <a:cubicBezTo>
                      <a:pt x="485" y="1093"/>
                      <a:pt x="485" y="989"/>
                      <a:pt x="485" y="902"/>
                    </a:cubicBezTo>
                    <a:cubicBezTo>
                      <a:pt x="669" y="902"/>
                      <a:pt x="822" y="902"/>
                      <a:pt x="948" y="902"/>
                    </a:cubicBezTo>
                    <a:cubicBezTo>
                      <a:pt x="948" y="1315"/>
                      <a:pt x="948" y="1316"/>
                      <a:pt x="948" y="1316"/>
                    </a:cubicBezTo>
                    <a:cubicBezTo>
                      <a:pt x="948" y="1326"/>
                      <a:pt x="952" y="1335"/>
                      <a:pt x="957" y="1342"/>
                    </a:cubicBezTo>
                    <a:cubicBezTo>
                      <a:pt x="716" y="1342"/>
                      <a:pt x="716" y="1342"/>
                      <a:pt x="716" y="1342"/>
                    </a:cubicBezTo>
                    <a:cubicBezTo>
                      <a:pt x="716" y="1352"/>
                      <a:pt x="716" y="1358"/>
                      <a:pt x="716" y="1362"/>
                    </a:cubicBezTo>
                    <a:cubicBezTo>
                      <a:pt x="716" y="1364"/>
                      <a:pt x="716" y="1365"/>
                      <a:pt x="716" y="1366"/>
                    </a:cubicBezTo>
                    <a:cubicBezTo>
                      <a:pt x="716" y="1370"/>
                      <a:pt x="716" y="1371"/>
                      <a:pt x="716" y="1370"/>
                    </a:cubicBezTo>
                    <a:cubicBezTo>
                      <a:pt x="716" y="1374"/>
                      <a:pt x="716" y="1374"/>
                      <a:pt x="716" y="1374"/>
                    </a:cubicBezTo>
                    <a:cubicBezTo>
                      <a:pt x="716" y="1394"/>
                      <a:pt x="735" y="1410"/>
                      <a:pt x="751" y="1410"/>
                    </a:cubicBezTo>
                    <a:cubicBezTo>
                      <a:pt x="2505" y="1410"/>
                      <a:pt x="2505" y="1410"/>
                      <a:pt x="2505" y="1410"/>
                    </a:cubicBezTo>
                    <a:cubicBezTo>
                      <a:pt x="2524" y="1410"/>
                      <a:pt x="2537" y="1398"/>
                      <a:pt x="2543" y="1378"/>
                    </a:cubicBezTo>
                    <a:cubicBezTo>
                      <a:pt x="2543" y="1374"/>
                      <a:pt x="2543" y="1374"/>
                      <a:pt x="2543" y="1374"/>
                    </a:cubicBezTo>
                    <a:cubicBezTo>
                      <a:pt x="2543" y="1356"/>
                      <a:pt x="2543" y="1347"/>
                      <a:pt x="2543" y="1342"/>
                    </a:cubicBezTo>
                    <a:lnTo>
                      <a:pt x="2305" y="1342"/>
                    </a:lnTo>
                    <a:close/>
                    <a:moveTo>
                      <a:pt x="312" y="1179"/>
                    </a:moveTo>
                    <a:cubicBezTo>
                      <a:pt x="173" y="1179"/>
                      <a:pt x="173" y="1179"/>
                      <a:pt x="173" y="1179"/>
                    </a:cubicBezTo>
                    <a:cubicBezTo>
                      <a:pt x="167" y="1179"/>
                      <a:pt x="162" y="1173"/>
                      <a:pt x="162" y="1166"/>
                    </a:cubicBezTo>
                    <a:cubicBezTo>
                      <a:pt x="162" y="1159"/>
                      <a:pt x="167" y="1156"/>
                      <a:pt x="173" y="1156"/>
                    </a:cubicBezTo>
                    <a:cubicBezTo>
                      <a:pt x="312" y="1156"/>
                      <a:pt x="312" y="1156"/>
                      <a:pt x="312" y="1156"/>
                    </a:cubicBezTo>
                    <a:cubicBezTo>
                      <a:pt x="318" y="1156"/>
                      <a:pt x="323" y="1159"/>
                      <a:pt x="323" y="1166"/>
                    </a:cubicBezTo>
                    <a:cubicBezTo>
                      <a:pt x="323" y="1173"/>
                      <a:pt x="318" y="1179"/>
                      <a:pt x="312" y="1179"/>
                    </a:cubicBezTo>
                    <a:close/>
                    <a:moveTo>
                      <a:pt x="439" y="809"/>
                    </a:moveTo>
                    <a:cubicBezTo>
                      <a:pt x="439" y="902"/>
                      <a:pt x="439" y="902"/>
                      <a:pt x="439" y="902"/>
                    </a:cubicBezTo>
                    <a:cubicBezTo>
                      <a:pt x="439" y="1110"/>
                      <a:pt x="439" y="1110"/>
                      <a:pt x="439" y="1110"/>
                    </a:cubicBezTo>
                    <a:cubicBezTo>
                      <a:pt x="46" y="1110"/>
                      <a:pt x="46" y="1110"/>
                      <a:pt x="46" y="1110"/>
                    </a:cubicBezTo>
                    <a:cubicBezTo>
                      <a:pt x="46" y="439"/>
                      <a:pt x="46" y="439"/>
                      <a:pt x="46" y="439"/>
                    </a:cubicBezTo>
                    <a:cubicBezTo>
                      <a:pt x="185" y="439"/>
                      <a:pt x="185" y="439"/>
                      <a:pt x="185" y="439"/>
                    </a:cubicBezTo>
                    <a:cubicBezTo>
                      <a:pt x="254" y="439"/>
                      <a:pt x="254" y="439"/>
                      <a:pt x="254" y="439"/>
                    </a:cubicBezTo>
                    <a:cubicBezTo>
                      <a:pt x="439" y="439"/>
                      <a:pt x="439" y="439"/>
                      <a:pt x="439" y="439"/>
                    </a:cubicBezTo>
                    <a:lnTo>
                      <a:pt x="439" y="809"/>
                    </a:lnTo>
                    <a:close/>
                    <a:moveTo>
                      <a:pt x="948" y="809"/>
                    </a:moveTo>
                    <a:cubicBezTo>
                      <a:pt x="735" y="809"/>
                      <a:pt x="587" y="809"/>
                      <a:pt x="485" y="809"/>
                    </a:cubicBezTo>
                    <a:cubicBezTo>
                      <a:pt x="485" y="426"/>
                      <a:pt x="485" y="426"/>
                      <a:pt x="485" y="426"/>
                    </a:cubicBezTo>
                    <a:cubicBezTo>
                      <a:pt x="485" y="407"/>
                      <a:pt x="469" y="393"/>
                      <a:pt x="454" y="393"/>
                    </a:cubicBezTo>
                    <a:cubicBezTo>
                      <a:pt x="372" y="393"/>
                      <a:pt x="307" y="393"/>
                      <a:pt x="254" y="393"/>
                    </a:cubicBezTo>
                    <a:cubicBezTo>
                      <a:pt x="254" y="100"/>
                      <a:pt x="254" y="65"/>
                      <a:pt x="254" y="62"/>
                    </a:cubicBezTo>
                    <a:cubicBezTo>
                      <a:pt x="1526" y="62"/>
                      <a:pt x="1526" y="62"/>
                      <a:pt x="1526" y="62"/>
                    </a:cubicBezTo>
                    <a:cubicBezTo>
                      <a:pt x="1526" y="223"/>
                      <a:pt x="1526" y="356"/>
                      <a:pt x="1526" y="463"/>
                    </a:cubicBezTo>
                    <a:cubicBezTo>
                      <a:pt x="1526" y="487"/>
                      <a:pt x="1526" y="510"/>
                      <a:pt x="1526" y="532"/>
                    </a:cubicBezTo>
                    <a:cubicBezTo>
                      <a:pt x="1526" y="722"/>
                      <a:pt x="1526" y="809"/>
                      <a:pt x="1526" y="809"/>
                    </a:cubicBezTo>
                    <a:cubicBezTo>
                      <a:pt x="1327" y="809"/>
                      <a:pt x="1159" y="809"/>
                      <a:pt x="1017" y="809"/>
                    </a:cubicBezTo>
                    <a:cubicBezTo>
                      <a:pt x="993" y="809"/>
                      <a:pt x="970" y="809"/>
                      <a:pt x="948" y="809"/>
                    </a:cubicBezTo>
                    <a:close/>
                    <a:moveTo>
                      <a:pt x="2229" y="1295"/>
                    </a:moveTo>
                    <a:cubicBezTo>
                      <a:pt x="1035" y="1295"/>
                      <a:pt x="1035" y="1295"/>
                      <a:pt x="1035" y="1295"/>
                    </a:cubicBezTo>
                    <a:cubicBezTo>
                      <a:pt x="1035" y="1131"/>
                      <a:pt x="1035" y="1003"/>
                      <a:pt x="1035" y="902"/>
                    </a:cubicBezTo>
                    <a:cubicBezTo>
                      <a:pt x="1544" y="902"/>
                      <a:pt x="1544" y="902"/>
                      <a:pt x="1544" y="902"/>
                    </a:cubicBezTo>
                    <a:cubicBezTo>
                      <a:pt x="1572" y="902"/>
                      <a:pt x="1588" y="882"/>
                      <a:pt x="1588" y="853"/>
                    </a:cubicBezTo>
                    <a:cubicBezTo>
                      <a:pt x="1588" y="727"/>
                      <a:pt x="1588" y="621"/>
                      <a:pt x="1588" y="532"/>
                    </a:cubicBezTo>
                    <a:cubicBezTo>
                      <a:pt x="2229" y="532"/>
                      <a:pt x="2229" y="532"/>
                      <a:pt x="2229" y="532"/>
                    </a:cubicBezTo>
                    <a:cubicBezTo>
                      <a:pt x="2229" y="1295"/>
                      <a:pt x="2229" y="1295"/>
                      <a:pt x="2229" y="129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sz="2400" kern="0" dirty="0">
                  <a:solidFill>
                    <a:schemeClr val="bg1"/>
                  </a:solidFill>
                  <a:latin typeface="Segoe UI"/>
                </a:endParaRPr>
              </a:p>
            </p:txBody>
          </p:sp>
          <p:grpSp>
            <p:nvGrpSpPr>
              <p:cNvPr id="14" name="Group 13">
                <a:extLst>
                  <a:ext uri="{FF2B5EF4-FFF2-40B4-BE49-F238E27FC236}">
                    <a16:creationId xmlns:a16="http://schemas.microsoft.com/office/drawing/2014/main" id="{F7E8DC4C-2236-4972-BC75-F28F99CD4DDF}"/>
                  </a:ext>
                </a:extLst>
              </p:cNvPr>
              <p:cNvGrpSpPr/>
              <p:nvPr/>
            </p:nvGrpSpPr>
            <p:grpSpPr>
              <a:xfrm>
                <a:off x="826144" y="3509219"/>
                <a:ext cx="527784" cy="369049"/>
                <a:chOff x="826144" y="3403086"/>
                <a:chExt cx="527784" cy="369049"/>
              </a:xfrm>
            </p:grpSpPr>
            <p:sp>
              <p:nvSpPr>
                <p:cNvPr id="292" name="Freeform 11">
                  <a:extLst>
                    <a:ext uri="{FF2B5EF4-FFF2-40B4-BE49-F238E27FC236}">
                      <a16:creationId xmlns:a16="http://schemas.microsoft.com/office/drawing/2014/main" id="{BCC47DA7-AE25-4560-8F8D-E650547FF4E4}"/>
                    </a:ext>
                  </a:extLst>
                </p:cNvPr>
                <p:cNvSpPr>
                  <a:spLocks noEditPoints="1"/>
                </p:cNvSpPr>
                <p:nvPr/>
              </p:nvSpPr>
              <p:spPr bwMode="auto">
                <a:xfrm>
                  <a:off x="826144" y="3403086"/>
                  <a:ext cx="527784" cy="165194"/>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bg2">
                    <a:lumMod val="65000"/>
                  </a:schemeClr>
                </a:solid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a:solidFill>
                      <a:schemeClr val="bg1"/>
                    </a:solidFill>
                    <a:latin typeface="Segoe UI"/>
                  </a:endParaRPr>
                </a:p>
              </p:txBody>
            </p:sp>
            <p:sp>
              <p:nvSpPr>
                <p:cNvPr id="293" name="Freeform 11">
                  <a:extLst>
                    <a:ext uri="{FF2B5EF4-FFF2-40B4-BE49-F238E27FC236}">
                      <a16:creationId xmlns:a16="http://schemas.microsoft.com/office/drawing/2014/main" id="{0D4164BD-AC7D-4A81-BCC2-6246D38A3DDB}"/>
                    </a:ext>
                  </a:extLst>
                </p:cNvPr>
                <p:cNvSpPr>
                  <a:spLocks noEditPoints="1"/>
                </p:cNvSpPr>
                <p:nvPr/>
              </p:nvSpPr>
              <p:spPr bwMode="auto">
                <a:xfrm>
                  <a:off x="826144" y="3606941"/>
                  <a:ext cx="527784" cy="165194"/>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bg2">
                    <a:lumMod val="65000"/>
                  </a:schemeClr>
                </a:solid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a:solidFill>
                      <a:schemeClr val="bg1"/>
                    </a:solidFill>
                    <a:latin typeface="Segoe UI"/>
                  </a:endParaRPr>
                </a:p>
              </p:txBody>
            </p:sp>
          </p:grpSp>
          <p:grpSp>
            <p:nvGrpSpPr>
              <p:cNvPr id="13" name="Group 12">
                <a:extLst>
                  <a:ext uri="{FF2B5EF4-FFF2-40B4-BE49-F238E27FC236}">
                    <a16:creationId xmlns:a16="http://schemas.microsoft.com/office/drawing/2014/main" id="{FA445E69-7E47-4A11-AAC0-55F14EC1CA3A}"/>
                  </a:ext>
                </a:extLst>
              </p:cNvPr>
              <p:cNvGrpSpPr/>
              <p:nvPr/>
            </p:nvGrpSpPr>
            <p:grpSpPr>
              <a:xfrm>
                <a:off x="552334" y="1633639"/>
                <a:ext cx="2489817" cy="1375412"/>
                <a:chOff x="552334" y="1633639"/>
                <a:chExt cx="2489817" cy="1375412"/>
              </a:xfrm>
            </p:grpSpPr>
            <p:sp>
              <p:nvSpPr>
                <p:cNvPr id="287" name="Freeform 18">
                  <a:extLst>
                    <a:ext uri="{FF2B5EF4-FFF2-40B4-BE49-F238E27FC236}">
                      <a16:creationId xmlns:a16="http://schemas.microsoft.com/office/drawing/2014/main" id="{7C594D10-6ED9-48D5-BBA8-F69518AD52D8}"/>
                    </a:ext>
                  </a:extLst>
                </p:cNvPr>
                <p:cNvSpPr>
                  <a:spLocks noChangeAspect="1"/>
                </p:cNvSpPr>
                <p:nvPr/>
              </p:nvSpPr>
              <p:spPr bwMode="white">
                <a:xfrm>
                  <a:off x="552334" y="1633639"/>
                  <a:ext cx="2489817" cy="137541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2700">
                  <a:noFill/>
                </a:ln>
                <a:extLst/>
              </p:spPr>
              <p:txBody>
                <a:bodyPr vert="horz" wrap="square" lIns="186494" tIns="186494" rIns="93247" bIns="46623"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380">
                    <a:defRPr/>
                  </a:pPr>
                  <a:endParaRPr lang="en-US" sz="1400" kern="0">
                    <a:solidFill>
                      <a:schemeClr val="bg1"/>
                    </a:solidFill>
                    <a:latin typeface="Segoe UI"/>
                  </a:endParaRPr>
                </a:p>
              </p:txBody>
            </p:sp>
            <p:pic>
              <p:nvPicPr>
                <p:cNvPr id="288" name="Picture 287">
                  <a:extLst>
                    <a:ext uri="{FF2B5EF4-FFF2-40B4-BE49-F238E27FC236}">
                      <a16:creationId xmlns:a16="http://schemas.microsoft.com/office/drawing/2014/main" id="{1811E0B6-E1FF-412D-8FED-5ED2B80ACF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347" y="2692284"/>
                  <a:ext cx="880940" cy="185461"/>
                </a:xfrm>
                <a:prstGeom prst="rect">
                  <a:avLst/>
                </a:prstGeom>
              </p:spPr>
            </p:pic>
            <p:pic>
              <p:nvPicPr>
                <p:cNvPr id="289" name="Picture 288">
                  <a:extLst>
                    <a:ext uri="{FF2B5EF4-FFF2-40B4-BE49-F238E27FC236}">
                      <a16:creationId xmlns:a16="http://schemas.microsoft.com/office/drawing/2014/main" id="{66CA0E8B-0405-435F-BB71-066DA59D5F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423" y="2299655"/>
                  <a:ext cx="328336" cy="306854"/>
                </a:xfrm>
                <a:prstGeom prst="rect">
                  <a:avLst/>
                </a:prstGeom>
              </p:spPr>
            </p:pic>
            <p:pic>
              <p:nvPicPr>
                <p:cNvPr id="290" name="Picture 289">
                  <a:extLst>
                    <a:ext uri="{FF2B5EF4-FFF2-40B4-BE49-F238E27FC236}">
                      <a16:creationId xmlns:a16="http://schemas.microsoft.com/office/drawing/2014/main" id="{7E75DD3A-2CE8-4547-B933-604D584217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7242" y="2494141"/>
                  <a:ext cx="591460" cy="371304"/>
                </a:xfrm>
                <a:prstGeom prst="rect">
                  <a:avLst/>
                </a:prstGeom>
              </p:spPr>
            </p:pic>
            <p:pic>
              <p:nvPicPr>
                <p:cNvPr id="294" name="Picture 293">
                  <a:extLst>
                    <a:ext uri="{FF2B5EF4-FFF2-40B4-BE49-F238E27FC236}">
                      <a16:creationId xmlns:a16="http://schemas.microsoft.com/office/drawing/2014/main" id="{CF32243E-2830-4258-B53B-ACDB611EFE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5759" y="1795903"/>
                  <a:ext cx="263618" cy="263618"/>
                </a:xfrm>
                <a:prstGeom prst="rect">
                  <a:avLst/>
                </a:prstGeom>
              </p:spPr>
            </p:pic>
            <p:pic>
              <p:nvPicPr>
                <p:cNvPr id="295" name="Picture 34" descr="https://az495088.vo.msecnd.net/app-logo/workday_215.png">
                  <a:extLst>
                    <a:ext uri="{FF2B5EF4-FFF2-40B4-BE49-F238E27FC236}">
                      <a16:creationId xmlns:a16="http://schemas.microsoft.com/office/drawing/2014/main" id="{00B6A695-D029-47D2-9A12-91968F5E963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629377" y="2142768"/>
                  <a:ext cx="290157" cy="290157"/>
                </a:xfrm>
                <a:prstGeom prst="ellipse">
                  <a:avLst/>
                </a:prstGeom>
                <a:noFill/>
                <a:extLst>
                  <a:ext uri="{909E8E84-426E-40DD-AFC4-6F175D3DCCD1}">
                    <a14:hiddenFill xmlns:a14="http://schemas.microsoft.com/office/drawing/2010/main">
                      <a:solidFill>
                        <a:srgbClr val="FFFFFF"/>
                      </a:solidFill>
                    </a14:hiddenFill>
                  </a:ext>
                </a:extLst>
              </p:spPr>
            </p:pic>
            <p:pic>
              <p:nvPicPr>
                <p:cNvPr id="296" name="Picture 295" descr="https://az495088.vo.msecnd.net/app-logo/servicenow_215.png">
                  <a:extLst>
                    <a:ext uri="{FF2B5EF4-FFF2-40B4-BE49-F238E27FC236}">
                      <a16:creationId xmlns:a16="http://schemas.microsoft.com/office/drawing/2014/main" id="{4CD1AEF6-9123-4D44-B238-299C84585D4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2186477" y="2059521"/>
                  <a:ext cx="312116" cy="312116"/>
                </a:xfrm>
                <a:prstGeom prst="ellipse">
                  <a:avLst/>
                </a:prstGeom>
                <a:extLst>
                  <a:ext uri="{909E8E84-426E-40DD-AFC4-6F175D3DCCD1}">
                    <a14:hiddenFill xmlns:a14="http://schemas.microsoft.com/office/drawing/2010/main">
                      <a:solidFill>
                        <a:srgbClr val="FFFFFF"/>
                      </a:solidFill>
                    </a14:hiddenFill>
                  </a:ext>
                </a:extLst>
              </p:spPr>
            </p:pic>
            <p:pic>
              <p:nvPicPr>
                <p:cNvPr id="297" name="Picture 296">
                  <a:extLst>
                    <a:ext uri="{FF2B5EF4-FFF2-40B4-BE49-F238E27FC236}">
                      <a16:creationId xmlns:a16="http://schemas.microsoft.com/office/drawing/2014/main" id="{909FADD1-DDCF-4AAC-B811-A88961DE20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6743" y="2392524"/>
                  <a:ext cx="378794" cy="378794"/>
                </a:xfrm>
                <a:prstGeom prst="ellipse">
                  <a:avLst/>
                </a:prstGeom>
              </p:spPr>
            </p:pic>
          </p:grpSp>
        </p:grpSp>
        <p:sp>
          <p:nvSpPr>
            <p:cNvPr id="316" name="Rectangle 315">
              <a:extLst>
                <a:ext uri="{FF2B5EF4-FFF2-40B4-BE49-F238E27FC236}">
                  <a16:creationId xmlns:a16="http://schemas.microsoft.com/office/drawing/2014/main" id="{B544A3C0-1325-4501-B31A-8838B10E2427}"/>
                </a:ext>
              </a:extLst>
            </p:cNvPr>
            <p:cNvSpPr/>
            <p:nvPr/>
          </p:nvSpPr>
          <p:spPr>
            <a:xfrm>
              <a:off x="469943" y="4319213"/>
              <a:ext cx="2692022" cy="1005840"/>
            </a:xfrm>
            <a:prstGeom prst="rect">
              <a:avLst/>
            </a:prstGeom>
          </p:spPr>
          <p:txBody>
            <a:bodyPr wrap="square">
              <a:noAutofit/>
            </a:bodyPr>
            <a:lstStyle/>
            <a:p>
              <a:pPr algn="ctr" defTabSz="896214">
                <a:defRPr/>
              </a:pPr>
              <a:r>
                <a:rPr lang="en-US" sz="1200" b="1" kern="0" dirty="0">
                  <a:solidFill>
                    <a:schemeClr val="bg1"/>
                  </a:solidFill>
                  <a:latin typeface="Segoe UI"/>
                  <a:ea typeface="Segoe UI" pitchFamily="34" charset="0"/>
                  <a:cs typeface="Segoe UI" pitchFamily="34" charset="0"/>
                </a:rPr>
                <a:t>Data is created, imported, </a:t>
              </a:r>
              <a:br>
                <a:rPr lang="en-US" sz="1200" b="1" kern="0" dirty="0">
                  <a:solidFill>
                    <a:schemeClr val="bg1"/>
                  </a:solidFill>
                  <a:latin typeface="Segoe UI"/>
                  <a:ea typeface="Segoe UI" pitchFamily="34" charset="0"/>
                  <a:cs typeface="Segoe UI" pitchFamily="34" charset="0"/>
                </a:rPr>
              </a:br>
              <a:r>
                <a:rPr lang="en-US" sz="1200" b="1" kern="0" dirty="0">
                  <a:solidFill>
                    <a:schemeClr val="bg1"/>
                  </a:solidFill>
                  <a:latin typeface="Segoe UI"/>
                  <a:ea typeface="Segoe UI" pitchFamily="34" charset="0"/>
                  <a:cs typeface="Segoe UI" pitchFamily="34" charset="0"/>
                </a:rPr>
                <a:t>&amp; modified across </a:t>
              </a:r>
              <a:br>
                <a:rPr lang="en-US" sz="1200" b="1" kern="0" dirty="0">
                  <a:solidFill>
                    <a:schemeClr val="bg1"/>
                  </a:solidFill>
                  <a:latin typeface="Segoe UI"/>
                  <a:ea typeface="Segoe UI" pitchFamily="34" charset="0"/>
                  <a:cs typeface="Segoe UI" pitchFamily="34" charset="0"/>
                </a:rPr>
              </a:br>
              <a:r>
                <a:rPr lang="en-US" sz="1200" b="1" kern="0" dirty="0">
                  <a:solidFill>
                    <a:schemeClr val="bg1"/>
                  </a:solidFill>
                  <a:latin typeface="Segoe UI"/>
                  <a:ea typeface="Segoe UI" pitchFamily="34" charset="0"/>
                  <a:cs typeface="Segoe UI" pitchFamily="34" charset="0"/>
                </a:rPr>
                <a:t>various locations</a:t>
              </a:r>
              <a:endParaRPr lang="en-US" sz="1200" b="1" kern="0" dirty="0">
                <a:solidFill>
                  <a:schemeClr val="bg1"/>
                </a:solidFill>
                <a:latin typeface="Segoe UI"/>
              </a:endParaRPr>
            </a:p>
          </p:txBody>
        </p:sp>
      </p:grpSp>
      <p:grpSp>
        <p:nvGrpSpPr>
          <p:cNvPr id="22" name="Group 21">
            <a:extLst>
              <a:ext uri="{FF2B5EF4-FFF2-40B4-BE49-F238E27FC236}">
                <a16:creationId xmlns:a16="http://schemas.microsoft.com/office/drawing/2014/main" id="{B7F6C07C-3F2E-4C54-89C3-480119F90359}"/>
              </a:ext>
            </a:extLst>
          </p:cNvPr>
          <p:cNvGrpSpPr/>
          <p:nvPr/>
        </p:nvGrpSpPr>
        <p:grpSpPr>
          <a:xfrm>
            <a:off x="3215927" y="1407910"/>
            <a:ext cx="1939361" cy="2316402"/>
            <a:chOff x="3280412" y="1435644"/>
            <a:chExt cx="1978249" cy="2362851"/>
          </a:xfrm>
        </p:grpSpPr>
        <p:sp>
          <p:nvSpPr>
            <p:cNvPr id="198" name="Oval 197">
              <a:extLst>
                <a:ext uri="{FF2B5EF4-FFF2-40B4-BE49-F238E27FC236}">
                  <a16:creationId xmlns:a16="http://schemas.microsoft.com/office/drawing/2014/main" id="{20241066-AF95-4B30-B7E3-124D2F1C901B}"/>
                </a:ext>
              </a:extLst>
            </p:cNvPr>
            <p:cNvSpPr/>
            <p:nvPr/>
          </p:nvSpPr>
          <p:spPr bwMode="auto">
            <a:xfrm>
              <a:off x="3701259" y="1435644"/>
              <a:ext cx="1322240" cy="1322240"/>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2" name="Group 1">
              <a:extLst>
                <a:ext uri="{FF2B5EF4-FFF2-40B4-BE49-F238E27FC236}">
                  <a16:creationId xmlns:a16="http://schemas.microsoft.com/office/drawing/2014/main" id="{5D4ED4B5-BC06-4472-97CD-A4C6512B2793}"/>
                </a:ext>
              </a:extLst>
            </p:cNvPr>
            <p:cNvGrpSpPr/>
            <p:nvPr/>
          </p:nvGrpSpPr>
          <p:grpSpPr>
            <a:xfrm>
              <a:off x="4272937" y="1633639"/>
              <a:ext cx="501622" cy="664512"/>
              <a:chOff x="4126258" y="1625320"/>
              <a:chExt cx="572651" cy="758606"/>
            </a:xfrm>
          </p:grpSpPr>
          <p:sp>
            <p:nvSpPr>
              <p:cNvPr id="54" name="Freeform 29">
                <a:extLst>
                  <a:ext uri="{FF2B5EF4-FFF2-40B4-BE49-F238E27FC236}">
                    <a16:creationId xmlns:a16="http://schemas.microsoft.com/office/drawing/2014/main" id="{F707CD24-C3A3-4C79-9965-ABAAAED34A36}"/>
                  </a:ext>
                </a:extLst>
              </p:cNvPr>
              <p:cNvSpPr>
                <a:spLocks/>
              </p:cNvSpPr>
              <p:nvPr/>
            </p:nvSpPr>
            <p:spPr bwMode="auto">
              <a:xfrm>
                <a:off x="4126258" y="1625320"/>
                <a:ext cx="572651" cy="75860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9050" cap="flat">
                <a:solidFill>
                  <a:schemeClr val="bg1"/>
                </a:solidFill>
                <a:prstDash val="solid"/>
                <a:miter lim="800000"/>
                <a:headEnd/>
                <a:tailEnd/>
              </a:ln>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58" name="Freeform 30">
                <a:extLst>
                  <a:ext uri="{FF2B5EF4-FFF2-40B4-BE49-F238E27FC236}">
                    <a16:creationId xmlns:a16="http://schemas.microsoft.com/office/drawing/2014/main" id="{FC97E1F7-5BEB-403D-9EB4-81E4A087909F}"/>
                  </a:ext>
                </a:extLst>
              </p:cNvPr>
              <p:cNvSpPr>
                <a:spLocks/>
              </p:cNvSpPr>
              <p:nvPr/>
            </p:nvSpPr>
            <p:spPr bwMode="auto">
              <a:xfrm>
                <a:off x="4493198" y="1625322"/>
                <a:ext cx="195980" cy="193835"/>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63" name="Rectangle 31">
                <a:extLst>
                  <a:ext uri="{FF2B5EF4-FFF2-40B4-BE49-F238E27FC236}">
                    <a16:creationId xmlns:a16="http://schemas.microsoft.com/office/drawing/2014/main" id="{CCFE854D-7CF5-4EE3-9B4C-A121A8A656D3}"/>
                  </a:ext>
                </a:extLst>
              </p:cNvPr>
              <p:cNvSpPr>
                <a:spLocks noChangeArrowheads="1"/>
              </p:cNvSpPr>
              <p:nvPr/>
            </p:nvSpPr>
            <p:spPr bwMode="auto">
              <a:xfrm>
                <a:off x="4206869" y="1819157"/>
                <a:ext cx="88955" cy="22172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64" name="Rectangle 32">
                <a:extLst>
                  <a:ext uri="{FF2B5EF4-FFF2-40B4-BE49-F238E27FC236}">
                    <a16:creationId xmlns:a16="http://schemas.microsoft.com/office/drawing/2014/main" id="{C75EE4B1-946F-417A-93A4-F5F07286AD98}"/>
                  </a:ext>
                </a:extLst>
              </p:cNvPr>
              <p:cNvSpPr>
                <a:spLocks noChangeArrowheads="1"/>
              </p:cNvSpPr>
              <p:nvPr/>
            </p:nvSpPr>
            <p:spPr bwMode="auto">
              <a:xfrm>
                <a:off x="4343082" y="1884698"/>
                <a:ext cx="66716" cy="15618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65" name="Rectangle 33">
                <a:extLst>
                  <a:ext uri="{FF2B5EF4-FFF2-40B4-BE49-F238E27FC236}">
                    <a16:creationId xmlns:a16="http://schemas.microsoft.com/office/drawing/2014/main" id="{03239314-9EEC-45F3-B96A-B3CA9207F288}"/>
                  </a:ext>
                </a:extLst>
              </p:cNvPr>
              <p:cNvSpPr>
                <a:spLocks noChangeArrowheads="1"/>
              </p:cNvSpPr>
              <p:nvPr/>
            </p:nvSpPr>
            <p:spPr bwMode="auto">
              <a:xfrm>
                <a:off x="4455666" y="1932112"/>
                <a:ext cx="56987" cy="108772"/>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66" name="Freeform 34">
                <a:extLst>
                  <a:ext uri="{FF2B5EF4-FFF2-40B4-BE49-F238E27FC236}">
                    <a16:creationId xmlns:a16="http://schemas.microsoft.com/office/drawing/2014/main" id="{0173AF38-E4FB-45BA-851A-02FE051B1F50}"/>
                  </a:ext>
                </a:extLst>
              </p:cNvPr>
              <p:cNvSpPr>
                <a:spLocks/>
              </p:cNvSpPr>
              <p:nvPr/>
            </p:nvSpPr>
            <p:spPr bwMode="auto">
              <a:xfrm>
                <a:off x="4558522" y="1997653"/>
                <a:ext cx="54208" cy="43230"/>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67" name="Line 35">
                <a:extLst>
                  <a:ext uri="{FF2B5EF4-FFF2-40B4-BE49-F238E27FC236}">
                    <a16:creationId xmlns:a16="http://schemas.microsoft.com/office/drawing/2014/main" id="{9F897512-D821-4609-ABC8-7CFB8AAD55A9}"/>
                  </a:ext>
                </a:extLst>
              </p:cNvPr>
              <p:cNvSpPr>
                <a:spLocks noChangeShapeType="1"/>
              </p:cNvSpPr>
              <p:nvPr/>
            </p:nvSpPr>
            <p:spPr bwMode="auto">
              <a:xfrm flipH="1">
                <a:off x="4206869"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68" name="Line 36">
                <a:extLst>
                  <a:ext uri="{FF2B5EF4-FFF2-40B4-BE49-F238E27FC236}">
                    <a16:creationId xmlns:a16="http://schemas.microsoft.com/office/drawing/2014/main" id="{ECA4BFCE-83A7-4E86-A4E2-68157596F184}"/>
                  </a:ext>
                </a:extLst>
              </p:cNvPr>
              <p:cNvSpPr>
                <a:spLocks noChangeShapeType="1"/>
              </p:cNvSpPr>
              <p:nvPr/>
            </p:nvSpPr>
            <p:spPr bwMode="auto">
              <a:xfrm flipH="1">
                <a:off x="4206869" y="2204040"/>
                <a:ext cx="11536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70" name="Line 37">
                <a:extLst>
                  <a:ext uri="{FF2B5EF4-FFF2-40B4-BE49-F238E27FC236}">
                    <a16:creationId xmlns:a16="http://schemas.microsoft.com/office/drawing/2014/main" id="{03674F5B-4389-49AF-996D-91590B3424EF}"/>
                  </a:ext>
                </a:extLst>
              </p:cNvPr>
              <p:cNvSpPr>
                <a:spLocks noChangeShapeType="1"/>
              </p:cNvSpPr>
              <p:nvPr/>
            </p:nvSpPr>
            <p:spPr bwMode="auto">
              <a:xfrm flipH="1">
                <a:off x="4206869"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71" name="Line 38">
                <a:extLst>
                  <a:ext uri="{FF2B5EF4-FFF2-40B4-BE49-F238E27FC236}">
                    <a16:creationId xmlns:a16="http://schemas.microsoft.com/office/drawing/2014/main" id="{FF1932EA-EA3B-4B01-AE8B-534656A2101B}"/>
                  </a:ext>
                </a:extLst>
              </p:cNvPr>
              <p:cNvSpPr>
                <a:spLocks noChangeShapeType="1"/>
              </p:cNvSpPr>
              <p:nvPr/>
            </p:nvSpPr>
            <p:spPr bwMode="auto">
              <a:xfrm flipH="1">
                <a:off x="4462616"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72" name="Line 39">
                <a:extLst>
                  <a:ext uri="{FF2B5EF4-FFF2-40B4-BE49-F238E27FC236}">
                    <a16:creationId xmlns:a16="http://schemas.microsoft.com/office/drawing/2014/main" id="{A1D466A2-5CF7-4FAF-AC1A-001380B21FC5}"/>
                  </a:ext>
                </a:extLst>
              </p:cNvPr>
              <p:cNvSpPr>
                <a:spLocks noChangeShapeType="1"/>
              </p:cNvSpPr>
              <p:nvPr/>
            </p:nvSpPr>
            <p:spPr bwMode="auto">
              <a:xfrm flipH="1">
                <a:off x="4462616" y="2204040"/>
                <a:ext cx="11675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73" name="Line 40">
                <a:extLst>
                  <a:ext uri="{FF2B5EF4-FFF2-40B4-BE49-F238E27FC236}">
                    <a16:creationId xmlns:a16="http://schemas.microsoft.com/office/drawing/2014/main" id="{454A7479-42B1-4F0C-8448-71D47FDD7D59}"/>
                  </a:ext>
                </a:extLst>
              </p:cNvPr>
              <p:cNvSpPr>
                <a:spLocks noChangeShapeType="1"/>
              </p:cNvSpPr>
              <p:nvPr/>
            </p:nvSpPr>
            <p:spPr bwMode="auto">
              <a:xfrm flipH="1">
                <a:off x="4462616"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grpSp>
        <p:sp>
          <p:nvSpPr>
            <p:cNvPr id="221" name="Oval 220">
              <a:extLst>
                <a:ext uri="{FF2B5EF4-FFF2-40B4-BE49-F238E27FC236}">
                  <a16:creationId xmlns:a16="http://schemas.microsoft.com/office/drawing/2014/main" id="{D5FAD88C-DDCB-4E1F-AD13-43525E4489AD}"/>
                </a:ext>
              </a:extLst>
            </p:cNvPr>
            <p:cNvSpPr/>
            <p:nvPr/>
          </p:nvSpPr>
          <p:spPr bwMode="auto">
            <a:xfrm>
              <a:off x="4132212" y="1944784"/>
              <a:ext cx="431256" cy="431256"/>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202" name="Group 201">
              <a:extLst>
                <a:ext uri="{FF2B5EF4-FFF2-40B4-BE49-F238E27FC236}">
                  <a16:creationId xmlns:a16="http://schemas.microsoft.com/office/drawing/2014/main" id="{33774598-F5C8-4616-8F84-DB3D6E5BD4DA}"/>
                </a:ext>
              </a:extLst>
            </p:cNvPr>
            <p:cNvGrpSpPr/>
            <p:nvPr/>
          </p:nvGrpSpPr>
          <p:grpSpPr>
            <a:xfrm flipH="1">
              <a:off x="3916037" y="1928582"/>
              <a:ext cx="657792" cy="512345"/>
              <a:chOff x="1790537" y="4477537"/>
              <a:chExt cx="957883" cy="746082"/>
            </a:xfrm>
            <a:solidFill>
              <a:schemeClr val="bg1"/>
            </a:solidFill>
          </p:grpSpPr>
          <p:sp>
            <p:nvSpPr>
              <p:cNvPr id="203" name="Freeform 1">
                <a:extLst>
                  <a:ext uri="{FF2B5EF4-FFF2-40B4-BE49-F238E27FC236}">
                    <a16:creationId xmlns:a16="http://schemas.microsoft.com/office/drawing/2014/main" id="{483EEC3F-F696-4416-9814-E82974FCA9BA}"/>
                  </a:ext>
                </a:extLst>
              </p:cNvPr>
              <p:cNvSpPr>
                <a:spLocks noChangeArrowheads="1"/>
              </p:cNvSpPr>
              <p:nvPr/>
            </p:nvSpPr>
            <p:spPr bwMode="auto">
              <a:xfrm rot="18640519">
                <a:off x="1789441" y="4478633"/>
                <a:ext cx="675186" cy="672993"/>
              </a:xfrm>
              <a:custGeom>
                <a:avLst/>
                <a:gdLst>
                  <a:gd name="T0" fmla="*/ 680 w 1361"/>
                  <a:gd name="T1" fmla="*/ 1358 h 1359"/>
                  <a:gd name="T2" fmla="*/ 0 w 1361"/>
                  <a:gd name="T3" fmla="*/ 679 h 1359"/>
                  <a:gd name="T4" fmla="*/ 680 w 1361"/>
                  <a:gd name="T5" fmla="*/ 0 h 1359"/>
                  <a:gd name="T6" fmla="*/ 1360 w 1361"/>
                  <a:gd name="T7" fmla="*/ 679 h 1359"/>
                  <a:gd name="T8" fmla="*/ 680 w 1361"/>
                  <a:gd name="T9" fmla="*/ 1358 h 1359"/>
                  <a:gd name="T10" fmla="*/ 680 w 1361"/>
                  <a:gd name="T11" fmla="*/ 87 h 1359"/>
                  <a:gd name="T12" fmla="*/ 85 w 1361"/>
                  <a:gd name="T13" fmla="*/ 682 h 1359"/>
                  <a:gd name="T14" fmla="*/ 680 w 1361"/>
                  <a:gd name="T15" fmla="*/ 1277 h 1359"/>
                  <a:gd name="T16" fmla="*/ 1276 w 1361"/>
                  <a:gd name="T17" fmla="*/ 682 h 1359"/>
                  <a:gd name="T18" fmla="*/ 680 w 1361"/>
                  <a:gd name="T19" fmla="*/ 8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359">
                    <a:moveTo>
                      <a:pt x="680" y="1358"/>
                    </a:moveTo>
                    <a:cubicBezTo>
                      <a:pt x="305" y="1358"/>
                      <a:pt x="0" y="1054"/>
                      <a:pt x="0" y="679"/>
                    </a:cubicBezTo>
                    <a:cubicBezTo>
                      <a:pt x="0" y="303"/>
                      <a:pt x="305" y="0"/>
                      <a:pt x="680" y="0"/>
                    </a:cubicBezTo>
                    <a:cubicBezTo>
                      <a:pt x="1056" y="0"/>
                      <a:pt x="1360" y="303"/>
                      <a:pt x="1360" y="679"/>
                    </a:cubicBezTo>
                    <a:cubicBezTo>
                      <a:pt x="1360" y="1054"/>
                      <a:pt x="1056" y="1358"/>
                      <a:pt x="680" y="1358"/>
                    </a:cubicBezTo>
                    <a:close/>
                    <a:moveTo>
                      <a:pt x="680" y="87"/>
                    </a:moveTo>
                    <a:cubicBezTo>
                      <a:pt x="353" y="87"/>
                      <a:pt x="85" y="354"/>
                      <a:pt x="85" y="682"/>
                    </a:cubicBezTo>
                    <a:cubicBezTo>
                      <a:pt x="85" y="1009"/>
                      <a:pt x="353" y="1277"/>
                      <a:pt x="680" y="1277"/>
                    </a:cubicBezTo>
                    <a:cubicBezTo>
                      <a:pt x="1008" y="1277"/>
                      <a:pt x="1276" y="1009"/>
                      <a:pt x="1276" y="682"/>
                    </a:cubicBezTo>
                    <a:cubicBezTo>
                      <a:pt x="1276" y="354"/>
                      <a:pt x="1011" y="87"/>
                      <a:pt x="680" y="87"/>
                    </a:cubicBezTo>
                    <a:close/>
                  </a:path>
                </a:pathLst>
              </a:custGeom>
              <a:grpFill/>
              <a:ln>
                <a:noFill/>
              </a:ln>
              <a:effectLst/>
              <a:extLst/>
            </p:spPr>
            <p:txBody>
              <a:bodyPr wrap="none" anchor="ctr"/>
              <a:lstStyle/>
              <a:p>
                <a:pPr defTabSz="932418">
                  <a:defRPr/>
                </a:pPr>
                <a:endParaRPr lang="en-US" sz="1836" kern="0">
                  <a:solidFill>
                    <a:schemeClr val="bg1"/>
                  </a:solidFill>
                  <a:latin typeface="Segoe UI"/>
                </a:endParaRPr>
              </a:p>
            </p:txBody>
          </p:sp>
          <p:sp>
            <p:nvSpPr>
              <p:cNvPr id="204" name="Freeform 2">
                <a:extLst>
                  <a:ext uri="{FF2B5EF4-FFF2-40B4-BE49-F238E27FC236}">
                    <a16:creationId xmlns:a16="http://schemas.microsoft.com/office/drawing/2014/main" id="{98A0E800-8BC5-42CB-9A5B-91D538DECF71}"/>
                  </a:ext>
                </a:extLst>
              </p:cNvPr>
              <p:cNvSpPr>
                <a:spLocks noChangeArrowheads="1"/>
              </p:cNvSpPr>
              <p:nvPr/>
            </p:nvSpPr>
            <p:spPr bwMode="auto">
              <a:xfrm rot="18640519">
                <a:off x="2453440" y="4928638"/>
                <a:ext cx="137658" cy="452303"/>
              </a:xfrm>
              <a:custGeom>
                <a:avLst/>
                <a:gdLst>
                  <a:gd name="T0" fmla="*/ 138 w 280"/>
                  <a:gd name="T1" fmla="*/ 914 h 915"/>
                  <a:gd name="T2" fmla="*/ 0 w 280"/>
                  <a:gd name="T3" fmla="*/ 776 h 915"/>
                  <a:gd name="T4" fmla="*/ 0 w 280"/>
                  <a:gd name="T5" fmla="*/ 42 h 915"/>
                  <a:gd name="T6" fmla="*/ 42 w 280"/>
                  <a:gd name="T7" fmla="*/ 0 h 915"/>
                  <a:gd name="T8" fmla="*/ 85 w 280"/>
                  <a:gd name="T9" fmla="*/ 42 h 915"/>
                  <a:gd name="T10" fmla="*/ 85 w 280"/>
                  <a:gd name="T11" fmla="*/ 776 h 915"/>
                  <a:gd name="T12" fmla="*/ 138 w 280"/>
                  <a:gd name="T13" fmla="*/ 829 h 915"/>
                  <a:gd name="T14" fmla="*/ 192 w 280"/>
                  <a:gd name="T15" fmla="*/ 776 h 915"/>
                  <a:gd name="T16" fmla="*/ 192 w 280"/>
                  <a:gd name="T17" fmla="*/ 42 h 915"/>
                  <a:gd name="T18" fmla="*/ 234 w 280"/>
                  <a:gd name="T19" fmla="*/ 0 h 915"/>
                  <a:gd name="T20" fmla="*/ 277 w 280"/>
                  <a:gd name="T21" fmla="*/ 42 h 915"/>
                  <a:gd name="T22" fmla="*/ 277 w 280"/>
                  <a:gd name="T23" fmla="*/ 776 h 915"/>
                  <a:gd name="T24" fmla="*/ 138 w 28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915">
                    <a:moveTo>
                      <a:pt x="138" y="914"/>
                    </a:moveTo>
                    <a:cubicBezTo>
                      <a:pt x="62" y="914"/>
                      <a:pt x="0" y="852"/>
                      <a:pt x="0" y="776"/>
                    </a:cubicBezTo>
                    <a:lnTo>
                      <a:pt x="0" y="42"/>
                    </a:lnTo>
                    <a:cubicBezTo>
                      <a:pt x="0" y="19"/>
                      <a:pt x="20" y="0"/>
                      <a:pt x="42" y="0"/>
                    </a:cubicBezTo>
                    <a:cubicBezTo>
                      <a:pt x="65" y="0"/>
                      <a:pt x="85" y="19"/>
                      <a:pt x="85" y="42"/>
                    </a:cubicBezTo>
                    <a:lnTo>
                      <a:pt x="85" y="776"/>
                    </a:lnTo>
                    <a:cubicBezTo>
                      <a:pt x="85" y="807"/>
                      <a:pt x="110" y="829"/>
                      <a:pt x="138" y="829"/>
                    </a:cubicBezTo>
                    <a:cubicBezTo>
                      <a:pt x="167" y="829"/>
                      <a:pt x="192" y="804"/>
                      <a:pt x="192" y="776"/>
                    </a:cubicBezTo>
                    <a:lnTo>
                      <a:pt x="192" y="42"/>
                    </a:lnTo>
                    <a:cubicBezTo>
                      <a:pt x="192" y="19"/>
                      <a:pt x="212" y="0"/>
                      <a:pt x="234" y="0"/>
                    </a:cubicBezTo>
                    <a:cubicBezTo>
                      <a:pt x="257" y="0"/>
                      <a:pt x="277" y="19"/>
                      <a:pt x="277" y="42"/>
                    </a:cubicBezTo>
                    <a:lnTo>
                      <a:pt x="277" y="776"/>
                    </a:lnTo>
                    <a:cubicBezTo>
                      <a:pt x="279" y="849"/>
                      <a:pt x="215" y="914"/>
                      <a:pt x="138" y="914"/>
                    </a:cubicBezTo>
                  </a:path>
                </a:pathLst>
              </a:custGeom>
              <a:grpFill/>
              <a:ln>
                <a:noFill/>
              </a:ln>
              <a:effectLst/>
              <a:extLst/>
            </p:spPr>
            <p:txBody>
              <a:bodyPr wrap="none" anchor="ctr"/>
              <a:lstStyle/>
              <a:p>
                <a:pPr defTabSz="932418">
                  <a:defRPr/>
                </a:pPr>
                <a:endParaRPr lang="en-US" sz="1836" kern="0">
                  <a:solidFill>
                    <a:schemeClr val="bg1"/>
                  </a:solidFill>
                  <a:latin typeface="Segoe UI"/>
                </a:endParaRPr>
              </a:p>
            </p:txBody>
          </p:sp>
        </p:grpSp>
        <p:sp>
          <p:nvSpPr>
            <p:cNvPr id="315" name="Rectangle 314">
              <a:extLst>
                <a:ext uri="{FF2B5EF4-FFF2-40B4-BE49-F238E27FC236}">
                  <a16:creationId xmlns:a16="http://schemas.microsoft.com/office/drawing/2014/main" id="{9F0108BD-60EB-4F54-B352-53FD00DFC7CC}"/>
                </a:ext>
              </a:extLst>
            </p:cNvPr>
            <p:cNvSpPr/>
            <p:nvPr/>
          </p:nvSpPr>
          <p:spPr>
            <a:xfrm>
              <a:off x="3521301" y="2792655"/>
              <a:ext cx="1737360" cy="1005840"/>
            </a:xfrm>
            <a:prstGeom prst="rect">
              <a:avLst/>
            </a:prstGeom>
          </p:spPr>
          <p:txBody>
            <a:bodyPr wrap="square">
              <a:noAutofit/>
            </a:bodyPr>
            <a:lstStyle/>
            <a:p>
              <a:pPr algn="ctr" defTabSz="896214">
                <a:defRPr/>
              </a:pPr>
              <a:r>
                <a:rPr lang="en-US" sz="1176" b="1" kern="0" dirty="0">
                  <a:solidFill>
                    <a:schemeClr val="bg1"/>
                  </a:solidFill>
                  <a:latin typeface="Segoe UI"/>
                  <a:ea typeface="Segoe UI" pitchFamily="34" charset="0"/>
                  <a:cs typeface="Segoe UI" pitchFamily="34" charset="0"/>
                </a:rPr>
                <a:t>Data is detected</a:t>
              </a:r>
              <a:endParaRPr lang="en-US" sz="1176" b="1" kern="0" dirty="0">
                <a:solidFill>
                  <a:schemeClr val="bg1"/>
                </a:solidFill>
                <a:latin typeface="Segoe UI"/>
              </a:endParaRPr>
            </a:p>
            <a:p>
              <a:pPr algn="ctr" defTabSz="896214">
                <a:defRPr/>
              </a:pPr>
              <a:r>
                <a:rPr lang="en-US" sz="1176" kern="0" dirty="0">
                  <a:solidFill>
                    <a:schemeClr val="bg1"/>
                  </a:solidFill>
                  <a:latin typeface="Segoe UI"/>
                  <a:cs typeface="Segoe UI" pitchFamily="34" charset="0"/>
                </a:rPr>
                <a:t>Across devices, cloud services, on-</a:t>
              </a:r>
              <a:r>
                <a:rPr lang="en-US" sz="1176" kern="0" dirty="0" err="1">
                  <a:solidFill>
                    <a:schemeClr val="bg1"/>
                  </a:solidFill>
                  <a:latin typeface="Segoe UI"/>
                  <a:cs typeface="Segoe UI" pitchFamily="34" charset="0"/>
                </a:rPr>
                <a:t>prem</a:t>
              </a:r>
              <a:r>
                <a:rPr lang="en-US" sz="1176" kern="0" dirty="0">
                  <a:solidFill>
                    <a:schemeClr val="bg1"/>
                  </a:solidFill>
                  <a:latin typeface="Segoe UI"/>
                  <a:cs typeface="Segoe UI" pitchFamily="34" charset="0"/>
                </a:rPr>
                <a:t> environments</a:t>
              </a:r>
            </a:p>
          </p:txBody>
        </p:sp>
        <p:cxnSp>
          <p:nvCxnSpPr>
            <p:cNvPr id="322" name="Straight Arrow Connector 321">
              <a:extLst>
                <a:ext uri="{FF2B5EF4-FFF2-40B4-BE49-F238E27FC236}">
                  <a16:creationId xmlns:a16="http://schemas.microsoft.com/office/drawing/2014/main" id="{BFB76A13-C82A-4420-9068-2D5CF8A7C43D}"/>
                </a:ext>
              </a:extLst>
            </p:cNvPr>
            <p:cNvCxnSpPr>
              <a:cxnSpLocks/>
            </p:cNvCxnSpPr>
            <p:nvPr/>
          </p:nvCxnSpPr>
          <p:spPr>
            <a:xfrm>
              <a:off x="3280412" y="2084644"/>
              <a:ext cx="342941" cy="0"/>
            </a:xfrm>
            <a:prstGeom prst="straightConnector1">
              <a:avLst/>
            </a:prstGeom>
            <a:noFill/>
            <a:ln w="19050" cap="flat" cmpd="sng" algn="ctr">
              <a:solidFill>
                <a:srgbClr val="0078D7"/>
              </a:solidFill>
              <a:prstDash val="solid"/>
              <a:miter lim="800000"/>
              <a:tailEnd type="stealth"/>
            </a:ln>
            <a:effectLst/>
          </p:spPr>
        </p:cxnSp>
      </p:grpSp>
      <p:grpSp>
        <p:nvGrpSpPr>
          <p:cNvPr id="23" name="Group 22">
            <a:extLst>
              <a:ext uri="{FF2B5EF4-FFF2-40B4-BE49-F238E27FC236}">
                <a16:creationId xmlns:a16="http://schemas.microsoft.com/office/drawing/2014/main" id="{BED51D6B-CDA4-4DE2-9750-BAF4B4649392}"/>
              </a:ext>
            </a:extLst>
          </p:cNvPr>
          <p:cNvGrpSpPr/>
          <p:nvPr/>
        </p:nvGrpSpPr>
        <p:grpSpPr>
          <a:xfrm>
            <a:off x="3452080" y="3560302"/>
            <a:ext cx="1703207" cy="2739890"/>
            <a:chOff x="3521301" y="3631196"/>
            <a:chExt cx="1737360" cy="2794831"/>
          </a:xfrm>
        </p:grpSpPr>
        <p:sp>
          <p:nvSpPr>
            <p:cNvPr id="199" name="Oval 198">
              <a:extLst>
                <a:ext uri="{FF2B5EF4-FFF2-40B4-BE49-F238E27FC236}">
                  <a16:creationId xmlns:a16="http://schemas.microsoft.com/office/drawing/2014/main" id="{346F811B-6CD4-474A-A08D-A7CA25064FD4}"/>
                </a:ext>
              </a:extLst>
            </p:cNvPr>
            <p:cNvSpPr/>
            <p:nvPr/>
          </p:nvSpPr>
          <p:spPr bwMode="auto">
            <a:xfrm>
              <a:off x="3689873" y="4030690"/>
              <a:ext cx="1322240" cy="1322240"/>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236" name="Group 235">
              <a:extLst>
                <a:ext uri="{FF2B5EF4-FFF2-40B4-BE49-F238E27FC236}">
                  <a16:creationId xmlns:a16="http://schemas.microsoft.com/office/drawing/2014/main" id="{4222C660-0326-40F1-A038-8A317172B6FD}"/>
                </a:ext>
              </a:extLst>
            </p:cNvPr>
            <p:cNvGrpSpPr/>
            <p:nvPr/>
          </p:nvGrpSpPr>
          <p:grpSpPr>
            <a:xfrm>
              <a:off x="4202325" y="4288051"/>
              <a:ext cx="501622" cy="664512"/>
              <a:chOff x="4126258" y="1625320"/>
              <a:chExt cx="572651" cy="758606"/>
            </a:xfrm>
          </p:grpSpPr>
          <p:sp>
            <p:nvSpPr>
              <p:cNvPr id="237" name="Freeform 29">
                <a:extLst>
                  <a:ext uri="{FF2B5EF4-FFF2-40B4-BE49-F238E27FC236}">
                    <a16:creationId xmlns:a16="http://schemas.microsoft.com/office/drawing/2014/main" id="{D878A102-01B4-4F5F-927D-42867E4FACBA}"/>
                  </a:ext>
                </a:extLst>
              </p:cNvPr>
              <p:cNvSpPr>
                <a:spLocks/>
              </p:cNvSpPr>
              <p:nvPr/>
            </p:nvSpPr>
            <p:spPr bwMode="auto">
              <a:xfrm>
                <a:off x="4126258" y="1625320"/>
                <a:ext cx="572651" cy="75860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9050" cap="flat">
                <a:solidFill>
                  <a:schemeClr val="bg1"/>
                </a:solidFill>
                <a:prstDash val="solid"/>
                <a:miter lim="800000"/>
                <a:headEnd/>
                <a:tailEnd/>
              </a:ln>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8" name="Freeform 30">
                <a:extLst>
                  <a:ext uri="{FF2B5EF4-FFF2-40B4-BE49-F238E27FC236}">
                    <a16:creationId xmlns:a16="http://schemas.microsoft.com/office/drawing/2014/main" id="{B8CD550C-160E-41EC-BC38-4649CE69CB4F}"/>
                  </a:ext>
                </a:extLst>
              </p:cNvPr>
              <p:cNvSpPr>
                <a:spLocks/>
              </p:cNvSpPr>
              <p:nvPr/>
            </p:nvSpPr>
            <p:spPr bwMode="auto">
              <a:xfrm>
                <a:off x="4493198" y="1625322"/>
                <a:ext cx="195980" cy="193835"/>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9" name="Rectangle 31">
                <a:extLst>
                  <a:ext uri="{FF2B5EF4-FFF2-40B4-BE49-F238E27FC236}">
                    <a16:creationId xmlns:a16="http://schemas.microsoft.com/office/drawing/2014/main" id="{87EF4AFB-F5E9-48F7-8EE5-056FD03AA534}"/>
                  </a:ext>
                </a:extLst>
              </p:cNvPr>
              <p:cNvSpPr>
                <a:spLocks noChangeArrowheads="1"/>
              </p:cNvSpPr>
              <p:nvPr/>
            </p:nvSpPr>
            <p:spPr bwMode="auto">
              <a:xfrm>
                <a:off x="4206869" y="1819157"/>
                <a:ext cx="88955" cy="22172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0" name="Rectangle 32">
                <a:extLst>
                  <a:ext uri="{FF2B5EF4-FFF2-40B4-BE49-F238E27FC236}">
                    <a16:creationId xmlns:a16="http://schemas.microsoft.com/office/drawing/2014/main" id="{B13D8B91-7E47-47C8-BFC7-E503B9CA708F}"/>
                  </a:ext>
                </a:extLst>
              </p:cNvPr>
              <p:cNvSpPr>
                <a:spLocks noChangeArrowheads="1"/>
              </p:cNvSpPr>
              <p:nvPr/>
            </p:nvSpPr>
            <p:spPr bwMode="auto">
              <a:xfrm>
                <a:off x="4343082" y="1884698"/>
                <a:ext cx="66716" cy="15618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1" name="Rectangle 33">
                <a:extLst>
                  <a:ext uri="{FF2B5EF4-FFF2-40B4-BE49-F238E27FC236}">
                    <a16:creationId xmlns:a16="http://schemas.microsoft.com/office/drawing/2014/main" id="{7C20D62D-16E1-4262-AA09-6F4D6D881B0B}"/>
                  </a:ext>
                </a:extLst>
              </p:cNvPr>
              <p:cNvSpPr>
                <a:spLocks noChangeArrowheads="1"/>
              </p:cNvSpPr>
              <p:nvPr/>
            </p:nvSpPr>
            <p:spPr bwMode="auto">
              <a:xfrm>
                <a:off x="4455666" y="1932112"/>
                <a:ext cx="56987" cy="108772"/>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2" name="Freeform 34">
                <a:extLst>
                  <a:ext uri="{FF2B5EF4-FFF2-40B4-BE49-F238E27FC236}">
                    <a16:creationId xmlns:a16="http://schemas.microsoft.com/office/drawing/2014/main" id="{7BC87FAA-DAA3-439F-BEF9-3EE157BC5FC0}"/>
                  </a:ext>
                </a:extLst>
              </p:cNvPr>
              <p:cNvSpPr>
                <a:spLocks/>
              </p:cNvSpPr>
              <p:nvPr/>
            </p:nvSpPr>
            <p:spPr bwMode="auto">
              <a:xfrm>
                <a:off x="4558522" y="1997653"/>
                <a:ext cx="54208" cy="43230"/>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3" name="Line 35">
                <a:extLst>
                  <a:ext uri="{FF2B5EF4-FFF2-40B4-BE49-F238E27FC236}">
                    <a16:creationId xmlns:a16="http://schemas.microsoft.com/office/drawing/2014/main" id="{ECFE33BF-BB0C-4916-BDB9-47138D113EAB}"/>
                  </a:ext>
                </a:extLst>
              </p:cNvPr>
              <p:cNvSpPr>
                <a:spLocks noChangeShapeType="1"/>
              </p:cNvSpPr>
              <p:nvPr/>
            </p:nvSpPr>
            <p:spPr bwMode="auto">
              <a:xfrm flipH="1">
                <a:off x="4206869"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4" name="Line 36">
                <a:extLst>
                  <a:ext uri="{FF2B5EF4-FFF2-40B4-BE49-F238E27FC236}">
                    <a16:creationId xmlns:a16="http://schemas.microsoft.com/office/drawing/2014/main" id="{01A51477-DD90-4EF1-9803-B90EE8068779}"/>
                  </a:ext>
                </a:extLst>
              </p:cNvPr>
              <p:cNvSpPr>
                <a:spLocks noChangeShapeType="1"/>
              </p:cNvSpPr>
              <p:nvPr/>
            </p:nvSpPr>
            <p:spPr bwMode="auto">
              <a:xfrm flipH="1">
                <a:off x="4206869" y="2204040"/>
                <a:ext cx="11536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5" name="Line 37">
                <a:extLst>
                  <a:ext uri="{FF2B5EF4-FFF2-40B4-BE49-F238E27FC236}">
                    <a16:creationId xmlns:a16="http://schemas.microsoft.com/office/drawing/2014/main" id="{B0F1ED71-BBFE-443A-AEE6-DEF43E811D33}"/>
                  </a:ext>
                </a:extLst>
              </p:cNvPr>
              <p:cNvSpPr>
                <a:spLocks noChangeShapeType="1"/>
              </p:cNvSpPr>
              <p:nvPr/>
            </p:nvSpPr>
            <p:spPr bwMode="auto">
              <a:xfrm flipH="1">
                <a:off x="4206869"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6" name="Line 38">
                <a:extLst>
                  <a:ext uri="{FF2B5EF4-FFF2-40B4-BE49-F238E27FC236}">
                    <a16:creationId xmlns:a16="http://schemas.microsoft.com/office/drawing/2014/main" id="{A6EDCB5E-C36A-430F-838B-31912F44F89F}"/>
                  </a:ext>
                </a:extLst>
              </p:cNvPr>
              <p:cNvSpPr>
                <a:spLocks noChangeShapeType="1"/>
              </p:cNvSpPr>
              <p:nvPr/>
            </p:nvSpPr>
            <p:spPr bwMode="auto">
              <a:xfrm flipH="1">
                <a:off x="4462616"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7" name="Line 39">
                <a:extLst>
                  <a:ext uri="{FF2B5EF4-FFF2-40B4-BE49-F238E27FC236}">
                    <a16:creationId xmlns:a16="http://schemas.microsoft.com/office/drawing/2014/main" id="{DB94CFAD-250A-44FD-801E-3C45FC6F41E9}"/>
                  </a:ext>
                </a:extLst>
              </p:cNvPr>
              <p:cNvSpPr>
                <a:spLocks noChangeShapeType="1"/>
              </p:cNvSpPr>
              <p:nvPr/>
            </p:nvSpPr>
            <p:spPr bwMode="auto">
              <a:xfrm flipH="1">
                <a:off x="4462616" y="2204040"/>
                <a:ext cx="11675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48" name="Line 40">
                <a:extLst>
                  <a:ext uri="{FF2B5EF4-FFF2-40B4-BE49-F238E27FC236}">
                    <a16:creationId xmlns:a16="http://schemas.microsoft.com/office/drawing/2014/main" id="{97472CA5-1C66-4AC7-86F6-BABFB517EC19}"/>
                  </a:ext>
                </a:extLst>
              </p:cNvPr>
              <p:cNvSpPr>
                <a:spLocks noChangeShapeType="1"/>
              </p:cNvSpPr>
              <p:nvPr/>
            </p:nvSpPr>
            <p:spPr bwMode="auto">
              <a:xfrm flipH="1">
                <a:off x="4462616"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grpSp>
        <p:sp>
          <p:nvSpPr>
            <p:cNvPr id="5" name="Rectangle 4">
              <a:extLst>
                <a:ext uri="{FF2B5EF4-FFF2-40B4-BE49-F238E27FC236}">
                  <a16:creationId xmlns:a16="http://schemas.microsoft.com/office/drawing/2014/main" id="{F6101E87-CE7F-4628-92E8-DD98A2068DA1}"/>
                </a:ext>
              </a:extLst>
            </p:cNvPr>
            <p:cNvSpPr/>
            <p:nvPr/>
          </p:nvSpPr>
          <p:spPr bwMode="auto">
            <a:xfrm>
              <a:off x="4105974" y="4622125"/>
              <a:ext cx="220615" cy="426571"/>
            </a:xfrm>
            <a:custGeom>
              <a:avLst/>
              <a:gdLst>
                <a:gd name="connsiteX0" fmla="*/ 0 w 216805"/>
                <a:gd name="connsiteY0" fmla="*/ 0 h 222736"/>
                <a:gd name="connsiteX1" fmla="*/ 216805 w 216805"/>
                <a:gd name="connsiteY1" fmla="*/ 0 h 222736"/>
                <a:gd name="connsiteX2" fmla="*/ 216805 w 216805"/>
                <a:gd name="connsiteY2" fmla="*/ 222736 h 222736"/>
                <a:gd name="connsiteX3" fmla="*/ 0 w 216805"/>
                <a:gd name="connsiteY3" fmla="*/ 222736 h 222736"/>
                <a:gd name="connsiteX4" fmla="*/ 0 w 216805"/>
                <a:gd name="connsiteY4" fmla="*/ 0 h 222736"/>
                <a:gd name="connsiteX0" fmla="*/ 3810 w 220615"/>
                <a:gd name="connsiteY0" fmla="*/ 0 h 426571"/>
                <a:gd name="connsiteX1" fmla="*/ 220615 w 220615"/>
                <a:gd name="connsiteY1" fmla="*/ 0 h 426571"/>
                <a:gd name="connsiteX2" fmla="*/ 220615 w 220615"/>
                <a:gd name="connsiteY2" fmla="*/ 222736 h 426571"/>
                <a:gd name="connsiteX3" fmla="*/ 0 w 220615"/>
                <a:gd name="connsiteY3" fmla="*/ 426571 h 426571"/>
                <a:gd name="connsiteX4" fmla="*/ 3810 w 220615"/>
                <a:gd name="connsiteY4" fmla="*/ 0 h 426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5" h="426571">
                  <a:moveTo>
                    <a:pt x="3810" y="0"/>
                  </a:moveTo>
                  <a:lnTo>
                    <a:pt x="220615" y="0"/>
                  </a:lnTo>
                  <a:lnTo>
                    <a:pt x="220615" y="222736"/>
                  </a:lnTo>
                  <a:lnTo>
                    <a:pt x="0" y="426571"/>
                  </a:lnTo>
                  <a:lnTo>
                    <a:pt x="381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209" name="Freeform 14">
              <a:extLst>
                <a:ext uri="{FF2B5EF4-FFF2-40B4-BE49-F238E27FC236}">
                  <a16:creationId xmlns:a16="http://schemas.microsoft.com/office/drawing/2014/main" id="{FB7D345F-EC53-4B17-AFB1-628211776DFD}"/>
                </a:ext>
              </a:extLst>
            </p:cNvPr>
            <p:cNvSpPr>
              <a:spLocks noEditPoints="1"/>
            </p:cNvSpPr>
            <p:nvPr/>
          </p:nvSpPr>
          <p:spPr bwMode="auto">
            <a:xfrm>
              <a:off x="3834237" y="4604430"/>
              <a:ext cx="628876" cy="521507"/>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pPr defTabSz="896386">
                <a:defRPr/>
              </a:pPr>
              <a:endParaRPr lang="en-US" sz="1729">
                <a:solidFill>
                  <a:schemeClr val="bg1"/>
                </a:solidFill>
                <a:latin typeface="Segoe UI"/>
              </a:endParaRPr>
            </a:p>
          </p:txBody>
        </p:sp>
        <p:sp>
          <p:nvSpPr>
            <p:cNvPr id="317" name="Rectangle 316">
              <a:extLst>
                <a:ext uri="{FF2B5EF4-FFF2-40B4-BE49-F238E27FC236}">
                  <a16:creationId xmlns:a16="http://schemas.microsoft.com/office/drawing/2014/main" id="{AA806247-CDA8-47BE-BAFD-447823455A5B}"/>
                </a:ext>
              </a:extLst>
            </p:cNvPr>
            <p:cNvSpPr/>
            <p:nvPr/>
          </p:nvSpPr>
          <p:spPr>
            <a:xfrm>
              <a:off x="3521301" y="5420187"/>
              <a:ext cx="1737360" cy="1005840"/>
            </a:xfrm>
            <a:prstGeom prst="rect">
              <a:avLst/>
            </a:prstGeom>
          </p:spPr>
          <p:txBody>
            <a:bodyPr wrap="square">
              <a:noAutofit/>
            </a:bodyPr>
            <a:lstStyle/>
            <a:p>
              <a:pPr algn="ctr" defTabSz="896214">
                <a:defRPr/>
              </a:pPr>
              <a:r>
                <a:rPr lang="en-US" sz="1176" b="1" kern="0" dirty="0">
                  <a:solidFill>
                    <a:schemeClr val="bg1"/>
                  </a:solidFill>
                  <a:latin typeface="Segoe UI"/>
                  <a:ea typeface="Segoe UI" pitchFamily="34" charset="0"/>
                  <a:cs typeface="Segoe UI" pitchFamily="34" charset="0"/>
                </a:rPr>
                <a:t>Sensitive data is classified &amp; labeled</a:t>
              </a:r>
              <a:endParaRPr lang="en-US" sz="1176" kern="0" dirty="0">
                <a:solidFill>
                  <a:schemeClr val="bg1"/>
                </a:solidFill>
                <a:latin typeface="Segoe UI"/>
                <a:cs typeface="Segoe UI" pitchFamily="34" charset="0"/>
              </a:endParaRPr>
            </a:p>
            <a:p>
              <a:pPr algn="ctr" defTabSz="896214">
                <a:defRPr/>
              </a:pPr>
              <a:r>
                <a:rPr lang="en-US" sz="1176" kern="0" dirty="0">
                  <a:solidFill>
                    <a:schemeClr val="bg1"/>
                  </a:solidFill>
                  <a:latin typeface="Segoe UI"/>
                  <a:cs typeface="Segoe UI" pitchFamily="34" charset="0"/>
                </a:rPr>
                <a:t>Based on sensitivity; used for either protection policies or retention policies</a:t>
              </a:r>
            </a:p>
          </p:txBody>
        </p:sp>
        <p:cxnSp>
          <p:nvCxnSpPr>
            <p:cNvPr id="323" name="Straight Arrow Connector 322">
              <a:extLst>
                <a:ext uri="{FF2B5EF4-FFF2-40B4-BE49-F238E27FC236}">
                  <a16:creationId xmlns:a16="http://schemas.microsoft.com/office/drawing/2014/main" id="{052ADA22-D200-4F56-B992-5005C3114DCC}"/>
                </a:ext>
              </a:extLst>
            </p:cNvPr>
            <p:cNvCxnSpPr>
              <a:cxnSpLocks/>
            </p:cNvCxnSpPr>
            <p:nvPr/>
          </p:nvCxnSpPr>
          <p:spPr>
            <a:xfrm rot="5400000">
              <a:off x="4172078" y="3802667"/>
              <a:ext cx="342941" cy="0"/>
            </a:xfrm>
            <a:prstGeom prst="straightConnector1">
              <a:avLst/>
            </a:prstGeom>
            <a:noFill/>
            <a:ln w="19050" cap="flat" cmpd="sng" algn="ctr">
              <a:solidFill>
                <a:srgbClr val="0078D7"/>
              </a:solidFill>
              <a:prstDash val="solid"/>
              <a:miter lim="800000"/>
              <a:tailEnd type="stealth"/>
            </a:ln>
            <a:effectLst/>
          </p:spPr>
        </p:cxnSp>
      </p:grpSp>
      <p:grpSp>
        <p:nvGrpSpPr>
          <p:cNvPr id="24" name="Group 23">
            <a:extLst>
              <a:ext uri="{FF2B5EF4-FFF2-40B4-BE49-F238E27FC236}">
                <a16:creationId xmlns:a16="http://schemas.microsoft.com/office/drawing/2014/main" id="{8ABD7BB0-5674-4D04-B5DD-D32C1E9E864E}"/>
              </a:ext>
            </a:extLst>
          </p:cNvPr>
          <p:cNvGrpSpPr/>
          <p:nvPr/>
        </p:nvGrpSpPr>
        <p:grpSpPr>
          <a:xfrm>
            <a:off x="4887809" y="2614489"/>
            <a:ext cx="2167016" cy="2356665"/>
            <a:chOff x="4985819" y="2666418"/>
            <a:chExt cx="2210469" cy="2403921"/>
          </a:xfrm>
        </p:grpSpPr>
        <p:sp>
          <p:nvSpPr>
            <p:cNvPr id="200" name="Oval 199">
              <a:extLst>
                <a:ext uri="{FF2B5EF4-FFF2-40B4-BE49-F238E27FC236}">
                  <a16:creationId xmlns:a16="http://schemas.microsoft.com/office/drawing/2014/main" id="{BE2288B9-EADA-44EB-B31C-F8F6A463D215}"/>
                </a:ext>
              </a:extLst>
            </p:cNvPr>
            <p:cNvSpPr/>
            <p:nvPr/>
          </p:nvSpPr>
          <p:spPr bwMode="auto">
            <a:xfrm>
              <a:off x="5562793" y="2666418"/>
              <a:ext cx="1322240" cy="1322240"/>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222" name="Group 221">
              <a:extLst>
                <a:ext uri="{FF2B5EF4-FFF2-40B4-BE49-F238E27FC236}">
                  <a16:creationId xmlns:a16="http://schemas.microsoft.com/office/drawing/2014/main" id="{D7F8336B-4B74-4247-8685-A2A0458FBB25}"/>
                </a:ext>
              </a:extLst>
            </p:cNvPr>
            <p:cNvGrpSpPr/>
            <p:nvPr/>
          </p:nvGrpSpPr>
          <p:grpSpPr>
            <a:xfrm>
              <a:off x="6110788" y="2922670"/>
              <a:ext cx="501622" cy="664512"/>
              <a:chOff x="4126258" y="1625320"/>
              <a:chExt cx="572651" cy="758606"/>
            </a:xfrm>
          </p:grpSpPr>
          <p:sp>
            <p:nvSpPr>
              <p:cNvPr id="223" name="Freeform 29">
                <a:extLst>
                  <a:ext uri="{FF2B5EF4-FFF2-40B4-BE49-F238E27FC236}">
                    <a16:creationId xmlns:a16="http://schemas.microsoft.com/office/drawing/2014/main" id="{31FC063C-B381-4492-96E1-F3CD4C0DBD0B}"/>
                  </a:ext>
                </a:extLst>
              </p:cNvPr>
              <p:cNvSpPr>
                <a:spLocks/>
              </p:cNvSpPr>
              <p:nvPr/>
            </p:nvSpPr>
            <p:spPr bwMode="auto">
              <a:xfrm>
                <a:off x="4126258" y="1625320"/>
                <a:ext cx="572651" cy="75860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9050" cap="flat">
                <a:solidFill>
                  <a:schemeClr val="bg1"/>
                </a:solidFill>
                <a:prstDash val="solid"/>
                <a:miter lim="800000"/>
                <a:headEnd/>
                <a:tailEnd/>
              </a:ln>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24" name="Freeform 30">
                <a:extLst>
                  <a:ext uri="{FF2B5EF4-FFF2-40B4-BE49-F238E27FC236}">
                    <a16:creationId xmlns:a16="http://schemas.microsoft.com/office/drawing/2014/main" id="{358C03E1-07F0-4E39-B2D7-972A3DAC1760}"/>
                  </a:ext>
                </a:extLst>
              </p:cNvPr>
              <p:cNvSpPr>
                <a:spLocks/>
              </p:cNvSpPr>
              <p:nvPr/>
            </p:nvSpPr>
            <p:spPr bwMode="auto">
              <a:xfrm>
                <a:off x="4493198" y="1625322"/>
                <a:ext cx="195980" cy="193835"/>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25" name="Rectangle 31">
                <a:extLst>
                  <a:ext uri="{FF2B5EF4-FFF2-40B4-BE49-F238E27FC236}">
                    <a16:creationId xmlns:a16="http://schemas.microsoft.com/office/drawing/2014/main" id="{799FD9AE-5CCA-4FE8-8964-9201D759FD87}"/>
                  </a:ext>
                </a:extLst>
              </p:cNvPr>
              <p:cNvSpPr>
                <a:spLocks noChangeArrowheads="1"/>
              </p:cNvSpPr>
              <p:nvPr/>
            </p:nvSpPr>
            <p:spPr bwMode="auto">
              <a:xfrm>
                <a:off x="4206869" y="1819157"/>
                <a:ext cx="88955" cy="22172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26" name="Rectangle 32">
                <a:extLst>
                  <a:ext uri="{FF2B5EF4-FFF2-40B4-BE49-F238E27FC236}">
                    <a16:creationId xmlns:a16="http://schemas.microsoft.com/office/drawing/2014/main" id="{F247D393-F6D6-473B-819A-1FBA73A40EB0}"/>
                  </a:ext>
                </a:extLst>
              </p:cNvPr>
              <p:cNvSpPr>
                <a:spLocks noChangeArrowheads="1"/>
              </p:cNvSpPr>
              <p:nvPr/>
            </p:nvSpPr>
            <p:spPr bwMode="auto">
              <a:xfrm>
                <a:off x="4343082" y="1884698"/>
                <a:ext cx="66716" cy="15618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27" name="Rectangle 33">
                <a:extLst>
                  <a:ext uri="{FF2B5EF4-FFF2-40B4-BE49-F238E27FC236}">
                    <a16:creationId xmlns:a16="http://schemas.microsoft.com/office/drawing/2014/main" id="{4D37332D-5394-4CBD-B176-057E65BC9306}"/>
                  </a:ext>
                </a:extLst>
              </p:cNvPr>
              <p:cNvSpPr>
                <a:spLocks noChangeArrowheads="1"/>
              </p:cNvSpPr>
              <p:nvPr/>
            </p:nvSpPr>
            <p:spPr bwMode="auto">
              <a:xfrm>
                <a:off x="4455666" y="1932112"/>
                <a:ext cx="56987" cy="108772"/>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28" name="Freeform 34">
                <a:extLst>
                  <a:ext uri="{FF2B5EF4-FFF2-40B4-BE49-F238E27FC236}">
                    <a16:creationId xmlns:a16="http://schemas.microsoft.com/office/drawing/2014/main" id="{47BE454F-24CD-447B-9464-2C22F9A61B2B}"/>
                  </a:ext>
                </a:extLst>
              </p:cNvPr>
              <p:cNvSpPr>
                <a:spLocks/>
              </p:cNvSpPr>
              <p:nvPr/>
            </p:nvSpPr>
            <p:spPr bwMode="auto">
              <a:xfrm>
                <a:off x="4558522" y="1997653"/>
                <a:ext cx="54208" cy="43230"/>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29" name="Line 35">
                <a:extLst>
                  <a:ext uri="{FF2B5EF4-FFF2-40B4-BE49-F238E27FC236}">
                    <a16:creationId xmlns:a16="http://schemas.microsoft.com/office/drawing/2014/main" id="{2AB5BB44-6D19-431A-9721-BAFA02ECF68C}"/>
                  </a:ext>
                </a:extLst>
              </p:cNvPr>
              <p:cNvSpPr>
                <a:spLocks noChangeShapeType="1"/>
              </p:cNvSpPr>
              <p:nvPr/>
            </p:nvSpPr>
            <p:spPr bwMode="auto">
              <a:xfrm flipH="1">
                <a:off x="4206869"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0" name="Line 36">
                <a:extLst>
                  <a:ext uri="{FF2B5EF4-FFF2-40B4-BE49-F238E27FC236}">
                    <a16:creationId xmlns:a16="http://schemas.microsoft.com/office/drawing/2014/main" id="{B9E0C8E7-3523-46B9-A0D9-0DC0EB5ADF93}"/>
                  </a:ext>
                </a:extLst>
              </p:cNvPr>
              <p:cNvSpPr>
                <a:spLocks noChangeShapeType="1"/>
              </p:cNvSpPr>
              <p:nvPr/>
            </p:nvSpPr>
            <p:spPr bwMode="auto">
              <a:xfrm flipH="1">
                <a:off x="4206869" y="2204040"/>
                <a:ext cx="11536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1" name="Line 37">
                <a:extLst>
                  <a:ext uri="{FF2B5EF4-FFF2-40B4-BE49-F238E27FC236}">
                    <a16:creationId xmlns:a16="http://schemas.microsoft.com/office/drawing/2014/main" id="{BB5A49EC-199C-4B4F-9FB4-841F91D96AAB}"/>
                  </a:ext>
                </a:extLst>
              </p:cNvPr>
              <p:cNvSpPr>
                <a:spLocks noChangeShapeType="1"/>
              </p:cNvSpPr>
              <p:nvPr/>
            </p:nvSpPr>
            <p:spPr bwMode="auto">
              <a:xfrm flipH="1">
                <a:off x="4206869"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2" name="Line 38">
                <a:extLst>
                  <a:ext uri="{FF2B5EF4-FFF2-40B4-BE49-F238E27FC236}">
                    <a16:creationId xmlns:a16="http://schemas.microsoft.com/office/drawing/2014/main" id="{7EA263B9-20B0-4764-960E-FEFE9C636859}"/>
                  </a:ext>
                </a:extLst>
              </p:cNvPr>
              <p:cNvSpPr>
                <a:spLocks noChangeShapeType="1"/>
              </p:cNvSpPr>
              <p:nvPr/>
            </p:nvSpPr>
            <p:spPr bwMode="auto">
              <a:xfrm flipH="1">
                <a:off x="4462616"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3" name="Line 39">
                <a:extLst>
                  <a:ext uri="{FF2B5EF4-FFF2-40B4-BE49-F238E27FC236}">
                    <a16:creationId xmlns:a16="http://schemas.microsoft.com/office/drawing/2014/main" id="{C9F1ED3B-170B-47CA-9F07-E7E9A7B16E83}"/>
                  </a:ext>
                </a:extLst>
              </p:cNvPr>
              <p:cNvSpPr>
                <a:spLocks noChangeShapeType="1"/>
              </p:cNvSpPr>
              <p:nvPr/>
            </p:nvSpPr>
            <p:spPr bwMode="auto">
              <a:xfrm flipH="1">
                <a:off x="4462616" y="2204040"/>
                <a:ext cx="11675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34" name="Line 40">
                <a:extLst>
                  <a:ext uri="{FF2B5EF4-FFF2-40B4-BE49-F238E27FC236}">
                    <a16:creationId xmlns:a16="http://schemas.microsoft.com/office/drawing/2014/main" id="{6D8FADE4-5F9B-41D5-95FC-2A4B0E32F7DD}"/>
                  </a:ext>
                </a:extLst>
              </p:cNvPr>
              <p:cNvSpPr>
                <a:spLocks noChangeShapeType="1"/>
              </p:cNvSpPr>
              <p:nvPr/>
            </p:nvSpPr>
            <p:spPr bwMode="auto">
              <a:xfrm flipH="1">
                <a:off x="4462616"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grpSp>
        <p:sp>
          <p:nvSpPr>
            <p:cNvPr id="235" name="Flowchart: Off-page Connector 234">
              <a:extLst>
                <a:ext uri="{FF2B5EF4-FFF2-40B4-BE49-F238E27FC236}">
                  <a16:creationId xmlns:a16="http://schemas.microsoft.com/office/drawing/2014/main" id="{14DD3BAF-BE0B-43FB-BAC2-FC178D5DD862}"/>
                </a:ext>
              </a:extLst>
            </p:cNvPr>
            <p:cNvSpPr/>
            <p:nvPr/>
          </p:nvSpPr>
          <p:spPr bwMode="auto">
            <a:xfrm>
              <a:off x="5871665" y="3263892"/>
              <a:ext cx="403735" cy="444508"/>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4975 w 10000"/>
                <a:gd name="connsiteY1" fmla="*/ 9 h 10000"/>
                <a:gd name="connsiteX2" fmla="*/ 10000 w 10000"/>
                <a:gd name="connsiteY2" fmla="*/ 0 h 10000"/>
                <a:gd name="connsiteX3" fmla="*/ 10000 w 10000"/>
                <a:gd name="connsiteY3" fmla="*/ 8000 h 10000"/>
                <a:gd name="connsiteX4" fmla="*/ 5000 w 10000"/>
                <a:gd name="connsiteY4" fmla="*/ 10000 h 10000"/>
                <a:gd name="connsiteX5" fmla="*/ 0 w 10000"/>
                <a:gd name="connsiteY5" fmla="*/ 8000 h 10000"/>
                <a:gd name="connsiteX6" fmla="*/ 0 w 10000"/>
                <a:gd name="connsiteY6" fmla="*/ 0 h 10000"/>
                <a:gd name="connsiteX0" fmla="*/ 0 w 10000"/>
                <a:gd name="connsiteY0" fmla="*/ 1137 h 11137"/>
                <a:gd name="connsiteX1" fmla="*/ 3981 w 10000"/>
                <a:gd name="connsiteY1" fmla="*/ 0 h 11137"/>
                <a:gd name="connsiteX2" fmla="*/ 10000 w 10000"/>
                <a:gd name="connsiteY2" fmla="*/ 1137 h 11137"/>
                <a:gd name="connsiteX3" fmla="*/ 10000 w 10000"/>
                <a:gd name="connsiteY3" fmla="*/ 9137 h 11137"/>
                <a:gd name="connsiteX4" fmla="*/ 5000 w 10000"/>
                <a:gd name="connsiteY4" fmla="*/ 11137 h 11137"/>
                <a:gd name="connsiteX5" fmla="*/ 0 w 10000"/>
                <a:gd name="connsiteY5" fmla="*/ 9137 h 11137"/>
                <a:gd name="connsiteX6" fmla="*/ 0 w 10000"/>
                <a:gd name="connsiteY6" fmla="*/ 1137 h 11137"/>
                <a:gd name="connsiteX0" fmla="*/ 0 w 10000"/>
                <a:gd name="connsiteY0" fmla="*/ 1137 h 11137"/>
                <a:gd name="connsiteX1" fmla="*/ 3981 w 10000"/>
                <a:gd name="connsiteY1" fmla="*/ 0 h 11137"/>
                <a:gd name="connsiteX2" fmla="*/ 10000 w 10000"/>
                <a:gd name="connsiteY2" fmla="*/ 1137 h 11137"/>
                <a:gd name="connsiteX3" fmla="*/ 9192 w 10000"/>
                <a:gd name="connsiteY3" fmla="*/ 8055 h 11137"/>
                <a:gd name="connsiteX4" fmla="*/ 5000 w 10000"/>
                <a:gd name="connsiteY4" fmla="*/ 11137 h 11137"/>
                <a:gd name="connsiteX5" fmla="*/ 0 w 10000"/>
                <a:gd name="connsiteY5" fmla="*/ 9137 h 11137"/>
                <a:gd name="connsiteX6" fmla="*/ 0 w 10000"/>
                <a:gd name="connsiteY6" fmla="*/ 1137 h 11137"/>
                <a:gd name="connsiteX0" fmla="*/ 0 w 10000"/>
                <a:gd name="connsiteY0" fmla="*/ 1137 h 11137"/>
                <a:gd name="connsiteX1" fmla="*/ 3981 w 10000"/>
                <a:gd name="connsiteY1" fmla="*/ 0 h 11137"/>
                <a:gd name="connsiteX2" fmla="*/ 10000 w 10000"/>
                <a:gd name="connsiteY2" fmla="*/ 1137 h 11137"/>
                <a:gd name="connsiteX3" fmla="*/ 9192 w 10000"/>
                <a:gd name="connsiteY3" fmla="*/ 8055 h 11137"/>
                <a:gd name="connsiteX4" fmla="*/ 5000 w 10000"/>
                <a:gd name="connsiteY4" fmla="*/ 11137 h 11137"/>
                <a:gd name="connsiteX5" fmla="*/ 0 w 10000"/>
                <a:gd name="connsiteY5" fmla="*/ 9137 h 11137"/>
                <a:gd name="connsiteX6" fmla="*/ 0 w 10000"/>
                <a:gd name="connsiteY6" fmla="*/ 1137 h 11137"/>
                <a:gd name="connsiteX0" fmla="*/ 0 w 9876"/>
                <a:gd name="connsiteY0" fmla="*/ 1137 h 11137"/>
                <a:gd name="connsiteX1" fmla="*/ 3981 w 9876"/>
                <a:gd name="connsiteY1" fmla="*/ 0 h 11137"/>
                <a:gd name="connsiteX2" fmla="*/ 9876 w 9876"/>
                <a:gd name="connsiteY2" fmla="*/ 1773 h 11137"/>
                <a:gd name="connsiteX3" fmla="*/ 9192 w 9876"/>
                <a:gd name="connsiteY3" fmla="*/ 8055 h 11137"/>
                <a:gd name="connsiteX4" fmla="*/ 5000 w 9876"/>
                <a:gd name="connsiteY4" fmla="*/ 11137 h 11137"/>
                <a:gd name="connsiteX5" fmla="*/ 0 w 9876"/>
                <a:gd name="connsiteY5" fmla="*/ 9137 h 11137"/>
                <a:gd name="connsiteX6" fmla="*/ 0 w 9876"/>
                <a:gd name="connsiteY6" fmla="*/ 1137 h 1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6" h="11137">
                  <a:moveTo>
                    <a:pt x="0" y="1137"/>
                  </a:moveTo>
                  <a:lnTo>
                    <a:pt x="3981" y="0"/>
                  </a:lnTo>
                  <a:lnTo>
                    <a:pt x="9876" y="1773"/>
                  </a:lnTo>
                  <a:cubicBezTo>
                    <a:pt x="9607" y="4079"/>
                    <a:pt x="10144" y="5940"/>
                    <a:pt x="9192" y="8055"/>
                  </a:cubicBezTo>
                  <a:lnTo>
                    <a:pt x="5000" y="11137"/>
                  </a:lnTo>
                  <a:lnTo>
                    <a:pt x="0" y="9137"/>
                  </a:lnTo>
                  <a:lnTo>
                    <a:pt x="0" y="1137"/>
                  </a:lnTo>
                  <a:close/>
                </a:path>
              </a:pathLst>
            </a:cu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205" name="Group 204">
              <a:extLst>
                <a:ext uri="{FF2B5EF4-FFF2-40B4-BE49-F238E27FC236}">
                  <a16:creationId xmlns:a16="http://schemas.microsoft.com/office/drawing/2014/main" id="{A3078D71-2145-44A2-85CC-59313AB010C8}"/>
                </a:ext>
              </a:extLst>
            </p:cNvPr>
            <p:cNvGrpSpPr/>
            <p:nvPr/>
          </p:nvGrpSpPr>
          <p:grpSpPr>
            <a:xfrm>
              <a:off x="5804305" y="3245179"/>
              <a:ext cx="493222" cy="528080"/>
              <a:chOff x="2974460" y="2070859"/>
              <a:chExt cx="227410" cy="243482"/>
            </a:xfrm>
            <a:solidFill>
              <a:schemeClr val="bg1"/>
            </a:solidFill>
          </p:grpSpPr>
          <p:sp>
            <p:nvSpPr>
              <p:cNvPr id="206" name="Rectangle 2042">
                <a:extLst>
                  <a:ext uri="{FF2B5EF4-FFF2-40B4-BE49-F238E27FC236}">
                    <a16:creationId xmlns:a16="http://schemas.microsoft.com/office/drawing/2014/main" id="{6EC9DCD5-155F-4569-B816-4BFBCE96CD41}"/>
                  </a:ext>
                </a:extLst>
              </p:cNvPr>
              <p:cNvSpPr>
                <a:spLocks noChangeArrowheads="1"/>
              </p:cNvSpPr>
              <p:nvPr/>
            </p:nvSpPr>
            <p:spPr bwMode="auto">
              <a:xfrm>
                <a:off x="3080532" y="2238001"/>
                <a:ext cx="15268" cy="15268"/>
              </a:xfrm>
              <a:prstGeom prst="rect">
                <a:avLst/>
              </a:pr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sp>
            <p:nvSpPr>
              <p:cNvPr id="207" name="Rectangle 2043">
                <a:extLst>
                  <a:ext uri="{FF2B5EF4-FFF2-40B4-BE49-F238E27FC236}">
                    <a16:creationId xmlns:a16="http://schemas.microsoft.com/office/drawing/2014/main" id="{C0D3DE49-430A-45AC-AFE6-495FFB75F0EF}"/>
                  </a:ext>
                </a:extLst>
              </p:cNvPr>
              <p:cNvSpPr>
                <a:spLocks noChangeArrowheads="1"/>
              </p:cNvSpPr>
              <p:nvPr/>
            </p:nvSpPr>
            <p:spPr bwMode="auto">
              <a:xfrm>
                <a:off x="3080532" y="2116662"/>
                <a:ext cx="15268" cy="106071"/>
              </a:xfrm>
              <a:prstGeom prst="rect">
                <a:avLst/>
              </a:pr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sp>
            <p:nvSpPr>
              <p:cNvPr id="208" name="Freeform 2044">
                <a:extLst>
                  <a:ext uri="{FF2B5EF4-FFF2-40B4-BE49-F238E27FC236}">
                    <a16:creationId xmlns:a16="http://schemas.microsoft.com/office/drawing/2014/main" id="{EBCB8DAA-445C-45A7-8C69-EBB18EC6FC38}"/>
                  </a:ext>
                </a:extLst>
              </p:cNvPr>
              <p:cNvSpPr>
                <a:spLocks noEditPoints="1"/>
              </p:cNvSpPr>
              <p:nvPr/>
            </p:nvSpPr>
            <p:spPr bwMode="auto">
              <a:xfrm>
                <a:off x="2974460" y="2070859"/>
                <a:ext cx="227410" cy="243482"/>
              </a:xfrm>
              <a:custGeom>
                <a:avLst/>
                <a:gdLst>
                  <a:gd name="T0" fmla="*/ 60 w 120"/>
                  <a:gd name="T1" fmla="*/ 128 h 128"/>
                  <a:gd name="T2" fmla="*/ 58 w 120"/>
                  <a:gd name="T3" fmla="*/ 127 h 128"/>
                  <a:gd name="T4" fmla="*/ 0 w 120"/>
                  <a:gd name="T5" fmla="*/ 48 h 128"/>
                  <a:gd name="T6" fmla="*/ 0 w 120"/>
                  <a:gd name="T7" fmla="*/ 16 h 128"/>
                  <a:gd name="T8" fmla="*/ 4 w 120"/>
                  <a:gd name="T9" fmla="*/ 16 h 128"/>
                  <a:gd name="T10" fmla="*/ 38 w 120"/>
                  <a:gd name="T11" fmla="*/ 7 h 128"/>
                  <a:gd name="T12" fmla="*/ 60 w 120"/>
                  <a:gd name="T13" fmla="*/ 0 h 128"/>
                  <a:gd name="T14" fmla="*/ 83 w 120"/>
                  <a:gd name="T15" fmla="*/ 7 h 128"/>
                  <a:gd name="T16" fmla="*/ 116 w 120"/>
                  <a:gd name="T17" fmla="*/ 16 h 128"/>
                  <a:gd name="T18" fmla="*/ 120 w 120"/>
                  <a:gd name="T19" fmla="*/ 16 h 128"/>
                  <a:gd name="T20" fmla="*/ 120 w 120"/>
                  <a:gd name="T21" fmla="*/ 48 h 128"/>
                  <a:gd name="T22" fmla="*/ 62 w 120"/>
                  <a:gd name="T23" fmla="*/ 127 h 128"/>
                  <a:gd name="T24" fmla="*/ 60 w 120"/>
                  <a:gd name="T25" fmla="*/ 128 h 128"/>
                  <a:gd name="T26" fmla="*/ 8 w 120"/>
                  <a:gd name="T27" fmla="*/ 24 h 128"/>
                  <a:gd name="T28" fmla="*/ 8 w 120"/>
                  <a:gd name="T29" fmla="*/ 48 h 128"/>
                  <a:gd name="T30" fmla="*/ 60 w 120"/>
                  <a:gd name="T31" fmla="*/ 119 h 128"/>
                  <a:gd name="T32" fmla="*/ 112 w 120"/>
                  <a:gd name="T33" fmla="*/ 48 h 128"/>
                  <a:gd name="T34" fmla="*/ 112 w 120"/>
                  <a:gd name="T35" fmla="*/ 24 h 128"/>
                  <a:gd name="T36" fmla="*/ 78 w 120"/>
                  <a:gd name="T37" fmla="*/ 14 h 128"/>
                  <a:gd name="T38" fmla="*/ 60 w 120"/>
                  <a:gd name="T39" fmla="*/ 8 h 128"/>
                  <a:gd name="T40" fmla="*/ 43 w 120"/>
                  <a:gd name="T41" fmla="*/ 14 h 128"/>
                  <a:gd name="T42" fmla="*/ 8 w 120"/>
                  <a:gd name="T4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8">
                    <a:moveTo>
                      <a:pt x="60" y="128"/>
                    </a:moveTo>
                    <a:cubicBezTo>
                      <a:pt x="58" y="127"/>
                      <a:pt x="58" y="127"/>
                      <a:pt x="58" y="127"/>
                    </a:cubicBezTo>
                    <a:cubicBezTo>
                      <a:pt x="21" y="106"/>
                      <a:pt x="0" y="78"/>
                      <a:pt x="0" y="48"/>
                    </a:cubicBezTo>
                    <a:cubicBezTo>
                      <a:pt x="0" y="16"/>
                      <a:pt x="0" y="16"/>
                      <a:pt x="0" y="16"/>
                    </a:cubicBezTo>
                    <a:cubicBezTo>
                      <a:pt x="4" y="16"/>
                      <a:pt x="4" y="16"/>
                      <a:pt x="4" y="16"/>
                    </a:cubicBezTo>
                    <a:cubicBezTo>
                      <a:pt x="17" y="16"/>
                      <a:pt x="29" y="13"/>
                      <a:pt x="38" y="7"/>
                    </a:cubicBezTo>
                    <a:cubicBezTo>
                      <a:pt x="44" y="3"/>
                      <a:pt x="52" y="0"/>
                      <a:pt x="60" y="0"/>
                    </a:cubicBezTo>
                    <a:cubicBezTo>
                      <a:pt x="69" y="0"/>
                      <a:pt x="77" y="3"/>
                      <a:pt x="83" y="7"/>
                    </a:cubicBezTo>
                    <a:cubicBezTo>
                      <a:pt x="91" y="13"/>
                      <a:pt x="103" y="16"/>
                      <a:pt x="116" y="16"/>
                    </a:cubicBezTo>
                    <a:cubicBezTo>
                      <a:pt x="120" y="16"/>
                      <a:pt x="120" y="16"/>
                      <a:pt x="120" y="16"/>
                    </a:cubicBezTo>
                    <a:cubicBezTo>
                      <a:pt x="120" y="48"/>
                      <a:pt x="120" y="48"/>
                      <a:pt x="120" y="48"/>
                    </a:cubicBezTo>
                    <a:cubicBezTo>
                      <a:pt x="120" y="78"/>
                      <a:pt x="100" y="106"/>
                      <a:pt x="62" y="127"/>
                    </a:cubicBezTo>
                    <a:lnTo>
                      <a:pt x="60" y="128"/>
                    </a:lnTo>
                    <a:close/>
                    <a:moveTo>
                      <a:pt x="8" y="24"/>
                    </a:moveTo>
                    <a:cubicBezTo>
                      <a:pt x="8" y="48"/>
                      <a:pt x="8" y="48"/>
                      <a:pt x="8" y="48"/>
                    </a:cubicBezTo>
                    <a:cubicBezTo>
                      <a:pt x="8" y="75"/>
                      <a:pt x="27" y="100"/>
                      <a:pt x="60" y="119"/>
                    </a:cubicBezTo>
                    <a:cubicBezTo>
                      <a:pt x="94" y="100"/>
                      <a:pt x="112" y="75"/>
                      <a:pt x="112" y="48"/>
                    </a:cubicBezTo>
                    <a:cubicBezTo>
                      <a:pt x="112" y="24"/>
                      <a:pt x="112" y="24"/>
                      <a:pt x="112" y="24"/>
                    </a:cubicBezTo>
                    <a:cubicBezTo>
                      <a:pt x="99" y="24"/>
                      <a:pt x="87" y="20"/>
                      <a:pt x="78" y="14"/>
                    </a:cubicBezTo>
                    <a:cubicBezTo>
                      <a:pt x="73" y="10"/>
                      <a:pt x="67" y="8"/>
                      <a:pt x="60" y="8"/>
                    </a:cubicBezTo>
                    <a:cubicBezTo>
                      <a:pt x="53" y="8"/>
                      <a:pt x="47" y="10"/>
                      <a:pt x="43" y="14"/>
                    </a:cubicBezTo>
                    <a:cubicBezTo>
                      <a:pt x="33" y="20"/>
                      <a:pt x="21" y="24"/>
                      <a:pt x="8" y="24"/>
                    </a:cubicBezTo>
                    <a:close/>
                  </a:path>
                </a:pathLst>
              </a:cu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grpSp>
        <p:sp>
          <p:nvSpPr>
            <p:cNvPr id="318" name="Rectangle 317">
              <a:extLst>
                <a:ext uri="{FF2B5EF4-FFF2-40B4-BE49-F238E27FC236}">
                  <a16:creationId xmlns:a16="http://schemas.microsoft.com/office/drawing/2014/main" id="{ECEF20CA-2295-4FF7-B9DC-AD554163B86A}"/>
                </a:ext>
              </a:extLst>
            </p:cNvPr>
            <p:cNvSpPr/>
            <p:nvPr/>
          </p:nvSpPr>
          <p:spPr>
            <a:xfrm>
              <a:off x="5333539" y="4064499"/>
              <a:ext cx="1862749" cy="1005840"/>
            </a:xfrm>
            <a:prstGeom prst="rect">
              <a:avLst/>
            </a:prstGeom>
          </p:spPr>
          <p:txBody>
            <a:bodyPr wrap="square">
              <a:noAutofit/>
            </a:bodyPr>
            <a:lstStyle/>
            <a:p>
              <a:pPr algn="ctr" defTabSz="896214">
                <a:defRPr/>
              </a:pPr>
              <a:r>
                <a:rPr lang="en-US" sz="1176" b="1" kern="0" dirty="0">
                  <a:solidFill>
                    <a:schemeClr val="bg1"/>
                  </a:solidFill>
                  <a:latin typeface="Segoe UI"/>
                  <a:cs typeface="Segoe UI" pitchFamily="34" charset="0"/>
                </a:rPr>
                <a:t>Data is protected based on policy</a:t>
              </a:r>
              <a:endParaRPr lang="en-US" sz="1176" b="1" kern="0" dirty="0">
                <a:solidFill>
                  <a:schemeClr val="bg1"/>
                </a:solidFill>
                <a:latin typeface="Segoe UI"/>
              </a:endParaRPr>
            </a:p>
            <a:p>
              <a:pPr algn="ctr" defTabSz="896214">
                <a:defRPr/>
              </a:pPr>
              <a:r>
                <a:rPr lang="en-US" sz="1176" kern="0" dirty="0">
                  <a:solidFill>
                    <a:schemeClr val="bg1"/>
                  </a:solidFill>
                  <a:latin typeface="Segoe UI"/>
                  <a:cs typeface="Segoe UI" pitchFamily="34" charset="0"/>
                </a:rPr>
                <a:t>Protection may in the form of encryption, permissions, visual markings, retention, deletion, or a DLP action such as blocking sharing </a:t>
              </a:r>
            </a:p>
          </p:txBody>
        </p:sp>
        <p:cxnSp>
          <p:nvCxnSpPr>
            <p:cNvPr id="324" name="Straight Arrow Connector 323">
              <a:extLst>
                <a:ext uri="{FF2B5EF4-FFF2-40B4-BE49-F238E27FC236}">
                  <a16:creationId xmlns:a16="http://schemas.microsoft.com/office/drawing/2014/main" id="{D53C1B6B-E77E-4C8F-B59B-3667A9ACF191}"/>
                </a:ext>
              </a:extLst>
            </p:cNvPr>
            <p:cNvCxnSpPr>
              <a:cxnSpLocks/>
            </p:cNvCxnSpPr>
            <p:nvPr/>
          </p:nvCxnSpPr>
          <p:spPr>
            <a:xfrm flipV="1">
              <a:off x="4985819" y="3631198"/>
              <a:ext cx="501383" cy="531182"/>
            </a:xfrm>
            <a:prstGeom prst="straightConnector1">
              <a:avLst/>
            </a:prstGeom>
            <a:noFill/>
            <a:ln w="19050" cap="flat" cmpd="sng" algn="ctr">
              <a:solidFill>
                <a:srgbClr val="0078D7"/>
              </a:solidFill>
              <a:prstDash val="solid"/>
              <a:miter lim="800000"/>
              <a:tailEnd type="stealth"/>
            </a:ln>
            <a:effectLst/>
          </p:spPr>
        </p:cxnSp>
      </p:grpSp>
      <p:grpSp>
        <p:nvGrpSpPr>
          <p:cNvPr id="25" name="Group 24">
            <a:extLst>
              <a:ext uri="{FF2B5EF4-FFF2-40B4-BE49-F238E27FC236}">
                <a16:creationId xmlns:a16="http://schemas.microsoft.com/office/drawing/2014/main" id="{C481CA51-97BE-4878-BE2F-DAEC3979A734}"/>
              </a:ext>
            </a:extLst>
          </p:cNvPr>
          <p:cNvGrpSpPr/>
          <p:nvPr/>
        </p:nvGrpSpPr>
        <p:grpSpPr>
          <a:xfrm>
            <a:off x="6841903" y="1177043"/>
            <a:ext cx="3076945" cy="4043817"/>
            <a:chOff x="6979097" y="1200149"/>
            <a:chExt cx="3138644" cy="4124904"/>
          </a:xfrm>
        </p:grpSpPr>
        <p:sp>
          <p:nvSpPr>
            <p:cNvPr id="46" name="Rectangle: Rounded Corners 45">
              <a:extLst>
                <a:ext uri="{FF2B5EF4-FFF2-40B4-BE49-F238E27FC236}">
                  <a16:creationId xmlns:a16="http://schemas.microsoft.com/office/drawing/2014/main" id="{0CA5870C-1BAD-466A-8CE3-499944B5DD82}"/>
                </a:ext>
              </a:extLst>
            </p:cNvPr>
            <p:cNvSpPr/>
            <p:nvPr/>
          </p:nvSpPr>
          <p:spPr bwMode="auto">
            <a:xfrm>
              <a:off x="7412976" y="1200149"/>
              <a:ext cx="2704765" cy="3036183"/>
            </a:xfrm>
            <a:prstGeom prst="roundRect">
              <a:avLst>
                <a:gd name="adj" fmla="val 9567"/>
              </a:avLst>
            </a:prstGeom>
            <a:solidFill>
              <a:schemeClr val="tx1">
                <a:lumMod val="20000"/>
                <a:lumOff val="80000"/>
                <a:alpha val="4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a:solidFill>
                  <a:schemeClr val="bg1"/>
                </a:solidFill>
                <a:latin typeface="Segoe UI"/>
              </a:endParaRPr>
            </a:p>
          </p:txBody>
        </p:sp>
        <p:sp>
          <p:nvSpPr>
            <p:cNvPr id="312" name="Oval 311">
              <a:extLst>
                <a:ext uri="{FF2B5EF4-FFF2-40B4-BE49-F238E27FC236}">
                  <a16:creationId xmlns:a16="http://schemas.microsoft.com/office/drawing/2014/main" id="{82D713DA-2F48-4EC1-AD87-25B3C3D09262}"/>
                </a:ext>
              </a:extLst>
            </p:cNvPr>
            <p:cNvSpPr/>
            <p:nvPr/>
          </p:nvSpPr>
          <p:spPr bwMode="auto">
            <a:xfrm>
              <a:off x="7804451" y="1554399"/>
              <a:ext cx="1895378" cy="2419737"/>
            </a:xfrm>
            <a:prstGeom prst="ellipse">
              <a:avLst/>
            </a:prstGeom>
            <a:no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17" name="Group 16">
              <a:extLst>
                <a:ext uri="{FF2B5EF4-FFF2-40B4-BE49-F238E27FC236}">
                  <a16:creationId xmlns:a16="http://schemas.microsoft.com/office/drawing/2014/main" id="{CD22B9DE-A984-47E3-A1F0-D97E75998E79}"/>
                </a:ext>
              </a:extLst>
            </p:cNvPr>
            <p:cNvGrpSpPr/>
            <p:nvPr/>
          </p:nvGrpSpPr>
          <p:grpSpPr>
            <a:xfrm>
              <a:off x="8524469" y="1319233"/>
              <a:ext cx="501101" cy="383972"/>
              <a:chOff x="8522844" y="1348757"/>
              <a:chExt cx="501101" cy="383972"/>
            </a:xfrm>
          </p:grpSpPr>
          <p:sp>
            <p:nvSpPr>
              <p:cNvPr id="313" name="Freeform 10">
                <a:extLst>
                  <a:ext uri="{FF2B5EF4-FFF2-40B4-BE49-F238E27FC236}">
                    <a16:creationId xmlns:a16="http://schemas.microsoft.com/office/drawing/2014/main" id="{186983CD-0A05-4214-967E-3AC1E3216816}"/>
                  </a:ext>
                </a:extLst>
              </p:cNvPr>
              <p:cNvSpPr>
                <a:spLocks/>
              </p:cNvSpPr>
              <p:nvPr/>
            </p:nvSpPr>
            <p:spPr bwMode="auto">
              <a:xfrm>
                <a:off x="8522844" y="1348757"/>
                <a:ext cx="318092" cy="30560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defTabSz="914225">
                  <a:defRPr/>
                </a:pPr>
                <a:endParaRPr lang="en-US" kern="0">
                  <a:solidFill>
                    <a:schemeClr val="bg1"/>
                  </a:solidFill>
                  <a:latin typeface="Segoe UI"/>
                </a:endParaRPr>
              </a:p>
            </p:txBody>
          </p:sp>
          <p:sp>
            <p:nvSpPr>
              <p:cNvPr id="314" name="Freeform 10">
                <a:extLst>
                  <a:ext uri="{FF2B5EF4-FFF2-40B4-BE49-F238E27FC236}">
                    <a16:creationId xmlns:a16="http://schemas.microsoft.com/office/drawing/2014/main" id="{DF31D075-9BE3-4D0C-B1CE-8D0C33C089F4}"/>
                  </a:ext>
                </a:extLst>
              </p:cNvPr>
              <p:cNvSpPr>
                <a:spLocks/>
              </p:cNvSpPr>
              <p:nvPr/>
            </p:nvSpPr>
            <p:spPr bwMode="auto">
              <a:xfrm>
                <a:off x="8705853" y="1427128"/>
                <a:ext cx="318092" cy="305601"/>
              </a:xfrm>
              <a:custGeom>
                <a:avLst/>
                <a:gdLst>
                  <a:gd name="T0" fmla="*/ 1228 w 1684"/>
                  <a:gd name="T1" fmla="*/ 1188 h 1803"/>
                  <a:gd name="T2" fmla="*/ 1013 w 1684"/>
                  <a:gd name="T3" fmla="*/ 1085 h 1803"/>
                  <a:gd name="T4" fmla="*/ 1013 w 1684"/>
                  <a:gd name="T5" fmla="*/ 1010 h 1803"/>
                  <a:gd name="T6" fmla="*/ 1275 w 1684"/>
                  <a:gd name="T7" fmla="*/ 501 h 1803"/>
                  <a:gd name="T8" fmla="*/ 846 w 1684"/>
                  <a:gd name="T9" fmla="*/ 0 h 1803"/>
                  <a:gd name="T10" fmla="*/ 842 w 1684"/>
                  <a:gd name="T11" fmla="*/ 1 h 1803"/>
                  <a:gd name="T12" fmla="*/ 838 w 1684"/>
                  <a:gd name="T13" fmla="*/ 0 h 1803"/>
                  <a:gd name="T14" fmla="*/ 409 w 1684"/>
                  <a:gd name="T15" fmla="*/ 501 h 1803"/>
                  <a:gd name="T16" fmla="*/ 671 w 1684"/>
                  <a:gd name="T17" fmla="*/ 1010 h 1803"/>
                  <a:gd name="T18" fmla="*/ 671 w 1684"/>
                  <a:gd name="T19" fmla="*/ 1085 h 1803"/>
                  <a:gd name="T20" fmla="*/ 457 w 1684"/>
                  <a:gd name="T21" fmla="*/ 1188 h 1803"/>
                  <a:gd name="T22" fmla="*/ 0 w 1684"/>
                  <a:gd name="T23" fmla="*/ 1541 h 1803"/>
                  <a:gd name="T24" fmla="*/ 0 w 1684"/>
                  <a:gd name="T25" fmla="*/ 1803 h 1803"/>
                  <a:gd name="T26" fmla="*/ 792 w 1684"/>
                  <a:gd name="T27" fmla="*/ 1803 h 1803"/>
                  <a:gd name="T28" fmla="*/ 792 w 1684"/>
                  <a:gd name="T29" fmla="*/ 1803 h 1803"/>
                  <a:gd name="T30" fmla="*/ 892 w 1684"/>
                  <a:gd name="T31" fmla="*/ 1803 h 1803"/>
                  <a:gd name="T32" fmla="*/ 892 w 1684"/>
                  <a:gd name="T33" fmla="*/ 1803 h 1803"/>
                  <a:gd name="T34" fmla="*/ 1684 w 1684"/>
                  <a:gd name="T35" fmla="*/ 1803 h 1803"/>
                  <a:gd name="T36" fmla="*/ 1684 w 1684"/>
                  <a:gd name="T37" fmla="*/ 1541 h 1803"/>
                  <a:gd name="T38" fmla="*/ 1228 w 1684"/>
                  <a:gd name="T39" fmla="*/ 11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4" h="1803">
                    <a:moveTo>
                      <a:pt x="1228" y="1188"/>
                    </a:moveTo>
                    <a:cubicBezTo>
                      <a:pt x="1062" y="1105"/>
                      <a:pt x="1013" y="1085"/>
                      <a:pt x="1013" y="1085"/>
                    </a:cubicBezTo>
                    <a:cubicBezTo>
                      <a:pt x="1013" y="1010"/>
                      <a:pt x="1013" y="1010"/>
                      <a:pt x="1013" y="1010"/>
                    </a:cubicBezTo>
                    <a:cubicBezTo>
                      <a:pt x="1167" y="926"/>
                      <a:pt x="1275" y="730"/>
                      <a:pt x="1275" y="501"/>
                    </a:cubicBezTo>
                    <a:cubicBezTo>
                      <a:pt x="1275" y="196"/>
                      <a:pt x="1083" y="0"/>
                      <a:pt x="846" y="0"/>
                    </a:cubicBezTo>
                    <a:cubicBezTo>
                      <a:pt x="845" y="0"/>
                      <a:pt x="844" y="0"/>
                      <a:pt x="842" y="1"/>
                    </a:cubicBezTo>
                    <a:cubicBezTo>
                      <a:pt x="841" y="0"/>
                      <a:pt x="839" y="0"/>
                      <a:pt x="838" y="0"/>
                    </a:cubicBezTo>
                    <a:cubicBezTo>
                      <a:pt x="601" y="0"/>
                      <a:pt x="409" y="196"/>
                      <a:pt x="409" y="501"/>
                    </a:cubicBezTo>
                    <a:cubicBezTo>
                      <a:pt x="409" y="730"/>
                      <a:pt x="517" y="926"/>
                      <a:pt x="671" y="1010"/>
                    </a:cubicBezTo>
                    <a:cubicBezTo>
                      <a:pt x="671" y="1085"/>
                      <a:pt x="671" y="1085"/>
                      <a:pt x="671" y="1085"/>
                    </a:cubicBezTo>
                    <a:cubicBezTo>
                      <a:pt x="671" y="1085"/>
                      <a:pt x="622" y="1105"/>
                      <a:pt x="457" y="1188"/>
                    </a:cubicBezTo>
                    <a:cubicBezTo>
                      <a:pt x="291" y="1271"/>
                      <a:pt x="0" y="1416"/>
                      <a:pt x="0" y="1541"/>
                    </a:cubicBezTo>
                    <a:cubicBezTo>
                      <a:pt x="0" y="1665"/>
                      <a:pt x="0" y="1803"/>
                      <a:pt x="0" y="1803"/>
                    </a:cubicBezTo>
                    <a:cubicBezTo>
                      <a:pt x="792" y="1803"/>
                      <a:pt x="792" y="1803"/>
                      <a:pt x="792" y="1803"/>
                    </a:cubicBezTo>
                    <a:cubicBezTo>
                      <a:pt x="792" y="1803"/>
                      <a:pt x="792" y="1803"/>
                      <a:pt x="792" y="1803"/>
                    </a:cubicBezTo>
                    <a:cubicBezTo>
                      <a:pt x="892" y="1803"/>
                      <a:pt x="892" y="1803"/>
                      <a:pt x="892" y="1803"/>
                    </a:cubicBezTo>
                    <a:cubicBezTo>
                      <a:pt x="892" y="1803"/>
                      <a:pt x="892" y="1803"/>
                      <a:pt x="892" y="1803"/>
                    </a:cubicBezTo>
                    <a:cubicBezTo>
                      <a:pt x="1684" y="1803"/>
                      <a:pt x="1684" y="1803"/>
                      <a:pt x="1684" y="1803"/>
                    </a:cubicBezTo>
                    <a:cubicBezTo>
                      <a:pt x="1684" y="1803"/>
                      <a:pt x="1684" y="1665"/>
                      <a:pt x="1684" y="1541"/>
                    </a:cubicBezTo>
                    <a:cubicBezTo>
                      <a:pt x="1684" y="1416"/>
                      <a:pt x="1393" y="1271"/>
                      <a:pt x="1228" y="1188"/>
                    </a:cubicBez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defTabSz="914225">
                  <a:defRPr/>
                </a:pPr>
                <a:endParaRPr lang="en-US" kern="0">
                  <a:solidFill>
                    <a:schemeClr val="bg1"/>
                  </a:solidFill>
                  <a:latin typeface="Segoe UI"/>
                </a:endParaRPr>
              </a:p>
            </p:txBody>
          </p:sp>
        </p:grpSp>
        <p:grpSp>
          <p:nvGrpSpPr>
            <p:cNvPr id="300" name="Group 299">
              <a:extLst>
                <a:ext uri="{FF2B5EF4-FFF2-40B4-BE49-F238E27FC236}">
                  <a16:creationId xmlns:a16="http://schemas.microsoft.com/office/drawing/2014/main" id="{86D19CC3-6480-489D-AC73-C3686235A34D}"/>
                </a:ext>
              </a:extLst>
            </p:cNvPr>
            <p:cNvGrpSpPr/>
            <p:nvPr/>
          </p:nvGrpSpPr>
          <p:grpSpPr>
            <a:xfrm>
              <a:off x="7797718" y="3653294"/>
              <a:ext cx="527784" cy="369049"/>
              <a:chOff x="826144" y="3403086"/>
              <a:chExt cx="527784" cy="369049"/>
            </a:xfrm>
          </p:grpSpPr>
          <p:sp>
            <p:nvSpPr>
              <p:cNvPr id="310" name="Freeform 11">
                <a:extLst>
                  <a:ext uri="{FF2B5EF4-FFF2-40B4-BE49-F238E27FC236}">
                    <a16:creationId xmlns:a16="http://schemas.microsoft.com/office/drawing/2014/main" id="{25E1CE31-9EBE-4370-BCB4-EC321E272FC9}"/>
                  </a:ext>
                </a:extLst>
              </p:cNvPr>
              <p:cNvSpPr>
                <a:spLocks noEditPoints="1"/>
              </p:cNvSpPr>
              <p:nvPr/>
            </p:nvSpPr>
            <p:spPr bwMode="auto">
              <a:xfrm>
                <a:off x="826144" y="3403086"/>
                <a:ext cx="527784" cy="165194"/>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bg2">
                  <a:lumMod val="65000"/>
                </a:schemeClr>
              </a:solid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a:solidFill>
                    <a:schemeClr val="bg1"/>
                  </a:solidFill>
                  <a:latin typeface="Segoe UI"/>
                </a:endParaRPr>
              </a:p>
            </p:txBody>
          </p:sp>
          <p:sp>
            <p:nvSpPr>
              <p:cNvPr id="311" name="Freeform 11">
                <a:extLst>
                  <a:ext uri="{FF2B5EF4-FFF2-40B4-BE49-F238E27FC236}">
                    <a16:creationId xmlns:a16="http://schemas.microsoft.com/office/drawing/2014/main" id="{928C4529-97CC-48F5-A4BD-13613FCE412D}"/>
                  </a:ext>
                </a:extLst>
              </p:cNvPr>
              <p:cNvSpPr>
                <a:spLocks noEditPoints="1"/>
              </p:cNvSpPr>
              <p:nvPr/>
            </p:nvSpPr>
            <p:spPr bwMode="auto">
              <a:xfrm>
                <a:off x="826144" y="3606941"/>
                <a:ext cx="527784" cy="165194"/>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solidFill>
                <a:schemeClr val="bg2">
                  <a:lumMod val="65000"/>
                </a:schemeClr>
              </a:solid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a:solidFill>
                    <a:schemeClr val="bg1"/>
                  </a:solidFill>
                  <a:latin typeface="Segoe UI"/>
                </a:endParaRPr>
              </a:p>
            </p:txBody>
          </p:sp>
        </p:grpSp>
        <p:grpSp>
          <p:nvGrpSpPr>
            <p:cNvPr id="301" name="Group 300">
              <a:extLst>
                <a:ext uri="{FF2B5EF4-FFF2-40B4-BE49-F238E27FC236}">
                  <a16:creationId xmlns:a16="http://schemas.microsoft.com/office/drawing/2014/main" id="{AB4A00EC-935D-482F-81A2-2EE797375FF3}"/>
                </a:ext>
              </a:extLst>
            </p:cNvPr>
            <p:cNvGrpSpPr/>
            <p:nvPr/>
          </p:nvGrpSpPr>
          <p:grpSpPr>
            <a:xfrm>
              <a:off x="7523908" y="1777714"/>
              <a:ext cx="2489817" cy="1375412"/>
              <a:chOff x="552334" y="1633639"/>
              <a:chExt cx="2489817" cy="1375412"/>
            </a:xfrm>
          </p:grpSpPr>
          <p:sp>
            <p:nvSpPr>
              <p:cNvPr id="302" name="Freeform 18">
                <a:extLst>
                  <a:ext uri="{FF2B5EF4-FFF2-40B4-BE49-F238E27FC236}">
                    <a16:creationId xmlns:a16="http://schemas.microsoft.com/office/drawing/2014/main" id="{6E566F06-998A-4CAC-8130-8930A88A9084}"/>
                  </a:ext>
                </a:extLst>
              </p:cNvPr>
              <p:cNvSpPr>
                <a:spLocks noChangeAspect="1"/>
              </p:cNvSpPr>
              <p:nvPr/>
            </p:nvSpPr>
            <p:spPr bwMode="white">
              <a:xfrm>
                <a:off x="552334" y="1633639"/>
                <a:ext cx="2489817" cy="137541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2700">
                <a:noFill/>
              </a:ln>
              <a:extLst/>
            </p:spPr>
            <p:txBody>
              <a:bodyPr vert="horz" wrap="square" lIns="186494" tIns="186494" rIns="93247" bIns="46623" numCol="1"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380">
                  <a:defRPr/>
                </a:pPr>
                <a:endParaRPr lang="en-US" sz="1400" kern="0">
                  <a:solidFill>
                    <a:schemeClr val="bg1"/>
                  </a:solidFill>
                  <a:latin typeface="Segoe UI"/>
                </a:endParaRPr>
              </a:p>
            </p:txBody>
          </p:sp>
          <p:pic>
            <p:nvPicPr>
              <p:cNvPr id="303" name="Picture 302">
                <a:extLst>
                  <a:ext uri="{FF2B5EF4-FFF2-40B4-BE49-F238E27FC236}">
                    <a16:creationId xmlns:a16="http://schemas.microsoft.com/office/drawing/2014/main" id="{47BAACAA-188C-4892-A9E5-598C483CD2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347" y="2692284"/>
                <a:ext cx="880940" cy="185461"/>
              </a:xfrm>
              <a:prstGeom prst="rect">
                <a:avLst/>
              </a:prstGeom>
            </p:spPr>
          </p:pic>
          <p:pic>
            <p:nvPicPr>
              <p:cNvPr id="304" name="Picture 303">
                <a:extLst>
                  <a:ext uri="{FF2B5EF4-FFF2-40B4-BE49-F238E27FC236}">
                    <a16:creationId xmlns:a16="http://schemas.microsoft.com/office/drawing/2014/main" id="{A8D6BBB1-1AED-4A82-AC7F-DEDDD61821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423" y="2299655"/>
                <a:ext cx="328336" cy="306854"/>
              </a:xfrm>
              <a:prstGeom prst="rect">
                <a:avLst/>
              </a:prstGeom>
            </p:spPr>
          </p:pic>
          <p:pic>
            <p:nvPicPr>
              <p:cNvPr id="305" name="Picture 304">
                <a:extLst>
                  <a:ext uri="{FF2B5EF4-FFF2-40B4-BE49-F238E27FC236}">
                    <a16:creationId xmlns:a16="http://schemas.microsoft.com/office/drawing/2014/main" id="{BD64F263-83AF-464A-883D-C79D5E4AEF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7242" y="2494141"/>
                <a:ext cx="591460" cy="371304"/>
              </a:xfrm>
              <a:prstGeom prst="rect">
                <a:avLst/>
              </a:prstGeom>
            </p:spPr>
          </p:pic>
          <p:pic>
            <p:nvPicPr>
              <p:cNvPr id="306" name="Picture 305">
                <a:extLst>
                  <a:ext uri="{FF2B5EF4-FFF2-40B4-BE49-F238E27FC236}">
                    <a16:creationId xmlns:a16="http://schemas.microsoft.com/office/drawing/2014/main" id="{FDC961EB-C906-4664-BE6C-48CD925FF1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5759" y="1795903"/>
                <a:ext cx="263618" cy="263618"/>
              </a:xfrm>
              <a:prstGeom prst="rect">
                <a:avLst/>
              </a:prstGeom>
            </p:spPr>
          </p:pic>
          <p:pic>
            <p:nvPicPr>
              <p:cNvPr id="307" name="Picture 34" descr="https://az495088.vo.msecnd.net/app-logo/workday_215.png">
                <a:extLst>
                  <a:ext uri="{FF2B5EF4-FFF2-40B4-BE49-F238E27FC236}">
                    <a16:creationId xmlns:a16="http://schemas.microsoft.com/office/drawing/2014/main" id="{619727D5-4FB8-46C0-B636-5E8076B439CB}"/>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629377" y="2142768"/>
                <a:ext cx="290157" cy="290157"/>
              </a:xfrm>
              <a:prstGeom prst="ellipse">
                <a:avLst/>
              </a:prstGeom>
              <a:noFill/>
              <a:extLst>
                <a:ext uri="{909E8E84-426E-40DD-AFC4-6F175D3DCCD1}">
                  <a14:hiddenFill xmlns:a14="http://schemas.microsoft.com/office/drawing/2010/main">
                    <a:solidFill>
                      <a:srgbClr val="FFFFFF"/>
                    </a:solidFill>
                  </a14:hiddenFill>
                </a:ext>
              </a:extLst>
            </p:spPr>
          </p:pic>
          <p:pic>
            <p:nvPicPr>
              <p:cNvPr id="308" name="Picture 307" descr="https://az495088.vo.msecnd.net/app-logo/servicenow_215.png">
                <a:extLst>
                  <a:ext uri="{FF2B5EF4-FFF2-40B4-BE49-F238E27FC236}">
                    <a16:creationId xmlns:a16="http://schemas.microsoft.com/office/drawing/2014/main" id="{07FC3558-C459-40D2-A4EC-7261687CE00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2186477" y="2059521"/>
                <a:ext cx="312116" cy="312116"/>
              </a:xfrm>
              <a:prstGeom prst="ellipse">
                <a:avLst/>
              </a:prstGeom>
              <a:extLst>
                <a:ext uri="{909E8E84-426E-40DD-AFC4-6F175D3DCCD1}">
                  <a14:hiddenFill xmlns:a14="http://schemas.microsoft.com/office/drawing/2010/main">
                    <a:solidFill>
                      <a:srgbClr val="FFFFFF"/>
                    </a:solidFill>
                  </a14:hiddenFill>
                </a:ext>
              </a:extLst>
            </p:spPr>
          </p:pic>
          <p:pic>
            <p:nvPicPr>
              <p:cNvPr id="309" name="Picture 308">
                <a:extLst>
                  <a:ext uri="{FF2B5EF4-FFF2-40B4-BE49-F238E27FC236}">
                    <a16:creationId xmlns:a16="http://schemas.microsoft.com/office/drawing/2014/main" id="{0256EAD8-4FBA-41EF-806C-DED8CE52618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6743" y="2392524"/>
                <a:ext cx="378794" cy="378794"/>
              </a:xfrm>
              <a:prstGeom prst="ellipse">
                <a:avLst/>
              </a:prstGeom>
            </p:spPr>
          </p:pic>
        </p:grpSp>
        <p:sp>
          <p:nvSpPr>
            <p:cNvPr id="18" name="Rectangle 17">
              <a:extLst>
                <a:ext uri="{FF2B5EF4-FFF2-40B4-BE49-F238E27FC236}">
                  <a16:creationId xmlns:a16="http://schemas.microsoft.com/office/drawing/2014/main" id="{FF2F713A-849A-4044-9473-E75AA925033A}"/>
                </a:ext>
              </a:extLst>
            </p:cNvPr>
            <p:cNvSpPr/>
            <p:nvPr/>
          </p:nvSpPr>
          <p:spPr bwMode="auto">
            <a:xfrm>
              <a:off x="9001887" y="3662255"/>
              <a:ext cx="468280" cy="320975"/>
            </a:xfrm>
            <a:prstGeom prst="rect">
              <a:avLst/>
            </a:prstGeom>
            <a:solidFill>
              <a:srgbClr val="ECEC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299" name="Freeform 48">
              <a:extLst>
                <a:ext uri="{FF2B5EF4-FFF2-40B4-BE49-F238E27FC236}">
                  <a16:creationId xmlns:a16="http://schemas.microsoft.com/office/drawing/2014/main" id="{74A2E483-1820-4AF7-A35D-13EC0B8FAFAB}"/>
                </a:ext>
              </a:extLst>
            </p:cNvPr>
            <p:cNvSpPr>
              <a:spLocks noEditPoints="1"/>
            </p:cNvSpPr>
            <p:nvPr/>
          </p:nvSpPr>
          <p:spPr bwMode="auto">
            <a:xfrm>
              <a:off x="8619861" y="3486535"/>
              <a:ext cx="949810" cy="527093"/>
            </a:xfrm>
            <a:custGeom>
              <a:avLst/>
              <a:gdLst>
                <a:gd name="T0" fmla="*/ 2312 w 2543"/>
                <a:gd name="T1" fmla="*/ 1316 h 1410"/>
                <a:gd name="T2" fmla="*/ 2268 w 2543"/>
                <a:gd name="T3" fmla="*/ 463 h 1410"/>
                <a:gd name="T4" fmla="*/ 1595 w 2543"/>
                <a:gd name="T5" fmla="*/ 49 h 1410"/>
                <a:gd name="T6" fmla="*/ 230 w 2543"/>
                <a:gd name="T7" fmla="*/ 0 h 1410"/>
                <a:gd name="T8" fmla="*/ 185 w 2543"/>
                <a:gd name="T9" fmla="*/ 393 h 1410"/>
                <a:gd name="T10" fmla="*/ 0 w 2543"/>
                <a:gd name="T11" fmla="*/ 426 h 1410"/>
                <a:gd name="T12" fmla="*/ 31 w 2543"/>
                <a:gd name="T13" fmla="*/ 1249 h 1410"/>
                <a:gd name="T14" fmla="*/ 485 w 2543"/>
                <a:gd name="T15" fmla="*/ 1216 h 1410"/>
                <a:gd name="T16" fmla="*/ 948 w 2543"/>
                <a:gd name="T17" fmla="*/ 902 h 1410"/>
                <a:gd name="T18" fmla="*/ 957 w 2543"/>
                <a:gd name="T19" fmla="*/ 1342 h 1410"/>
                <a:gd name="T20" fmla="*/ 716 w 2543"/>
                <a:gd name="T21" fmla="*/ 1362 h 1410"/>
                <a:gd name="T22" fmla="*/ 716 w 2543"/>
                <a:gd name="T23" fmla="*/ 1370 h 1410"/>
                <a:gd name="T24" fmla="*/ 751 w 2543"/>
                <a:gd name="T25" fmla="*/ 1410 h 1410"/>
                <a:gd name="T26" fmla="*/ 2543 w 2543"/>
                <a:gd name="T27" fmla="*/ 1378 h 1410"/>
                <a:gd name="T28" fmla="*/ 2543 w 2543"/>
                <a:gd name="T29" fmla="*/ 1342 h 1410"/>
                <a:gd name="T30" fmla="*/ 312 w 2543"/>
                <a:gd name="T31" fmla="*/ 1179 h 1410"/>
                <a:gd name="T32" fmla="*/ 162 w 2543"/>
                <a:gd name="T33" fmla="*/ 1166 h 1410"/>
                <a:gd name="T34" fmla="*/ 312 w 2543"/>
                <a:gd name="T35" fmla="*/ 1156 h 1410"/>
                <a:gd name="T36" fmla="*/ 312 w 2543"/>
                <a:gd name="T37" fmla="*/ 1179 h 1410"/>
                <a:gd name="T38" fmla="*/ 439 w 2543"/>
                <a:gd name="T39" fmla="*/ 902 h 1410"/>
                <a:gd name="T40" fmla="*/ 46 w 2543"/>
                <a:gd name="T41" fmla="*/ 1110 h 1410"/>
                <a:gd name="T42" fmla="*/ 185 w 2543"/>
                <a:gd name="T43" fmla="*/ 439 h 1410"/>
                <a:gd name="T44" fmla="*/ 439 w 2543"/>
                <a:gd name="T45" fmla="*/ 439 h 1410"/>
                <a:gd name="T46" fmla="*/ 948 w 2543"/>
                <a:gd name="T47" fmla="*/ 809 h 1410"/>
                <a:gd name="T48" fmla="*/ 485 w 2543"/>
                <a:gd name="T49" fmla="*/ 426 h 1410"/>
                <a:gd name="T50" fmla="*/ 254 w 2543"/>
                <a:gd name="T51" fmla="*/ 393 h 1410"/>
                <a:gd name="T52" fmla="*/ 1526 w 2543"/>
                <a:gd name="T53" fmla="*/ 62 h 1410"/>
                <a:gd name="T54" fmla="*/ 1526 w 2543"/>
                <a:gd name="T55" fmla="*/ 532 h 1410"/>
                <a:gd name="T56" fmla="*/ 1017 w 2543"/>
                <a:gd name="T57" fmla="*/ 809 h 1410"/>
                <a:gd name="T58" fmla="*/ 2229 w 2543"/>
                <a:gd name="T59" fmla="*/ 1295 h 1410"/>
                <a:gd name="T60" fmla="*/ 1035 w 2543"/>
                <a:gd name="T61" fmla="*/ 902 h 1410"/>
                <a:gd name="T62" fmla="*/ 1588 w 2543"/>
                <a:gd name="T63" fmla="*/ 853 h 1410"/>
                <a:gd name="T64" fmla="*/ 2229 w 2543"/>
                <a:gd name="T65" fmla="*/ 532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3" h="1410">
                  <a:moveTo>
                    <a:pt x="2305" y="1342"/>
                  </a:moveTo>
                  <a:cubicBezTo>
                    <a:pt x="2309" y="1335"/>
                    <a:pt x="2312" y="1326"/>
                    <a:pt x="2312" y="1316"/>
                  </a:cubicBezTo>
                  <a:cubicBezTo>
                    <a:pt x="2312" y="511"/>
                    <a:pt x="2312" y="511"/>
                    <a:pt x="2312" y="511"/>
                  </a:cubicBezTo>
                  <a:cubicBezTo>
                    <a:pt x="2312" y="482"/>
                    <a:pt x="2296" y="463"/>
                    <a:pt x="2268" y="463"/>
                  </a:cubicBezTo>
                  <a:cubicBezTo>
                    <a:pt x="1985" y="463"/>
                    <a:pt x="1766" y="463"/>
                    <a:pt x="1595" y="463"/>
                  </a:cubicBezTo>
                  <a:cubicBezTo>
                    <a:pt x="1595" y="49"/>
                    <a:pt x="1595" y="49"/>
                    <a:pt x="1595" y="49"/>
                  </a:cubicBezTo>
                  <a:cubicBezTo>
                    <a:pt x="1595" y="20"/>
                    <a:pt x="1579" y="0"/>
                    <a:pt x="1549" y="0"/>
                  </a:cubicBezTo>
                  <a:cubicBezTo>
                    <a:pt x="230" y="0"/>
                    <a:pt x="230" y="0"/>
                    <a:pt x="230" y="0"/>
                  </a:cubicBezTo>
                  <a:cubicBezTo>
                    <a:pt x="208" y="0"/>
                    <a:pt x="185" y="20"/>
                    <a:pt x="185" y="49"/>
                  </a:cubicBezTo>
                  <a:cubicBezTo>
                    <a:pt x="185" y="186"/>
                    <a:pt x="185" y="299"/>
                    <a:pt x="185" y="393"/>
                  </a:cubicBezTo>
                  <a:cubicBezTo>
                    <a:pt x="32" y="393"/>
                    <a:pt x="31" y="393"/>
                    <a:pt x="31" y="393"/>
                  </a:cubicBezTo>
                  <a:cubicBezTo>
                    <a:pt x="16" y="393"/>
                    <a:pt x="0" y="407"/>
                    <a:pt x="0" y="426"/>
                  </a:cubicBezTo>
                  <a:cubicBezTo>
                    <a:pt x="0" y="1216"/>
                    <a:pt x="0" y="1216"/>
                    <a:pt x="0" y="1216"/>
                  </a:cubicBezTo>
                  <a:cubicBezTo>
                    <a:pt x="0" y="1232"/>
                    <a:pt x="16" y="1249"/>
                    <a:pt x="31" y="1249"/>
                  </a:cubicBezTo>
                  <a:cubicBezTo>
                    <a:pt x="454" y="1249"/>
                    <a:pt x="454" y="1249"/>
                    <a:pt x="454" y="1249"/>
                  </a:cubicBezTo>
                  <a:cubicBezTo>
                    <a:pt x="469" y="1249"/>
                    <a:pt x="485" y="1232"/>
                    <a:pt x="485" y="1216"/>
                  </a:cubicBezTo>
                  <a:cubicBezTo>
                    <a:pt x="485" y="1093"/>
                    <a:pt x="485" y="989"/>
                    <a:pt x="485" y="902"/>
                  </a:cubicBezTo>
                  <a:cubicBezTo>
                    <a:pt x="669" y="902"/>
                    <a:pt x="822" y="902"/>
                    <a:pt x="948" y="902"/>
                  </a:cubicBezTo>
                  <a:cubicBezTo>
                    <a:pt x="948" y="1315"/>
                    <a:pt x="948" y="1316"/>
                    <a:pt x="948" y="1316"/>
                  </a:cubicBezTo>
                  <a:cubicBezTo>
                    <a:pt x="948" y="1326"/>
                    <a:pt x="952" y="1335"/>
                    <a:pt x="957" y="1342"/>
                  </a:cubicBezTo>
                  <a:cubicBezTo>
                    <a:pt x="716" y="1342"/>
                    <a:pt x="716" y="1342"/>
                    <a:pt x="716" y="1342"/>
                  </a:cubicBezTo>
                  <a:cubicBezTo>
                    <a:pt x="716" y="1352"/>
                    <a:pt x="716" y="1358"/>
                    <a:pt x="716" y="1362"/>
                  </a:cubicBezTo>
                  <a:cubicBezTo>
                    <a:pt x="716" y="1364"/>
                    <a:pt x="716" y="1365"/>
                    <a:pt x="716" y="1366"/>
                  </a:cubicBezTo>
                  <a:cubicBezTo>
                    <a:pt x="716" y="1370"/>
                    <a:pt x="716" y="1371"/>
                    <a:pt x="716" y="1370"/>
                  </a:cubicBezTo>
                  <a:cubicBezTo>
                    <a:pt x="716" y="1374"/>
                    <a:pt x="716" y="1374"/>
                    <a:pt x="716" y="1374"/>
                  </a:cubicBezTo>
                  <a:cubicBezTo>
                    <a:pt x="716" y="1394"/>
                    <a:pt x="735" y="1410"/>
                    <a:pt x="751" y="1410"/>
                  </a:cubicBezTo>
                  <a:cubicBezTo>
                    <a:pt x="2505" y="1410"/>
                    <a:pt x="2505" y="1410"/>
                    <a:pt x="2505" y="1410"/>
                  </a:cubicBezTo>
                  <a:cubicBezTo>
                    <a:pt x="2524" y="1410"/>
                    <a:pt x="2537" y="1398"/>
                    <a:pt x="2543" y="1378"/>
                  </a:cubicBezTo>
                  <a:cubicBezTo>
                    <a:pt x="2543" y="1374"/>
                    <a:pt x="2543" y="1374"/>
                    <a:pt x="2543" y="1374"/>
                  </a:cubicBezTo>
                  <a:cubicBezTo>
                    <a:pt x="2543" y="1356"/>
                    <a:pt x="2543" y="1347"/>
                    <a:pt x="2543" y="1342"/>
                  </a:cubicBezTo>
                  <a:lnTo>
                    <a:pt x="2305" y="1342"/>
                  </a:lnTo>
                  <a:close/>
                  <a:moveTo>
                    <a:pt x="312" y="1179"/>
                  </a:moveTo>
                  <a:cubicBezTo>
                    <a:pt x="173" y="1179"/>
                    <a:pt x="173" y="1179"/>
                    <a:pt x="173" y="1179"/>
                  </a:cubicBezTo>
                  <a:cubicBezTo>
                    <a:pt x="167" y="1179"/>
                    <a:pt x="162" y="1173"/>
                    <a:pt x="162" y="1166"/>
                  </a:cubicBezTo>
                  <a:cubicBezTo>
                    <a:pt x="162" y="1159"/>
                    <a:pt x="167" y="1156"/>
                    <a:pt x="173" y="1156"/>
                  </a:cubicBezTo>
                  <a:cubicBezTo>
                    <a:pt x="312" y="1156"/>
                    <a:pt x="312" y="1156"/>
                    <a:pt x="312" y="1156"/>
                  </a:cubicBezTo>
                  <a:cubicBezTo>
                    <a:pt x="318" y="1156"/>
                    <a:pt x="323" y="1159"/>
                    <a:pt x="323" y="1166"/>
                  </a:cubicBezTo>
                  <a:cubicBezTo>
                    <a:pt x="323" y="1173"/>
                    <a:pt x="318" y="1179"/>
                    <a:pt x="312" y="1179"/>
                  </a:cubicBezTo>
                  <a:close/>
                  <a:moveTo>
                    <a:pt x="439" y="809"/>
                  </a:moveTo>
                  <a:cubicBezTo>
                    <a:pt x="439" y="902"/>
                    <a:pt x="439" y="902"/>
                    <a:pt x="439" y="902"/>
                  </a:cubicBezTo>
                  <a:cubicBezTo>
                    <a:pt x="439" y="1110"/>
                    <a:pt x="439" y="1110"/>
                    <a:pt x="439" y="1110"/>
                  </a:cubicBezTo>
                  <a:cubicBezTo>
                    <a:pt x="46" y="1110"/>
                    <a:pt x="46" y="1110"/>
                    <a:pt x="46" y="1110"/>
                  </a:cubicBezTo>
                  <a:cubicBezTo>
                    <a:pt x="46" y="439"/>
                    <a:pt x="46" y="439"/>
                    <a:pt x="46" y="439"/>
                  </a:cubicBezTo>
                  <a:cubicBezTo>
                    <a:pt x="185" y="439"/>
                    <a:pt x="185" y="439"/>
                    <a:pt x="185" y="439"/>
                  </a:cubicBezTo>
                  <a:cubicBezTo>
                    <a:pt x="254" y="439"/>
                    <a:pt x="254" y="439"/>
                    <a:pt x="254" y="439"/>
                  </a:cubicBezTo>
                  <a:cubicBezTo>
                    <a:pt x="439" y="439"/>
                    <a:pt x="439" y="439"/>
                    <a:pt x="439" y="439"/>
                  </a:cubicBezTo>
                  <a:lnTo>
                    <a:pt x="439" y="809"/>
                  </a:lnTo>
                  <a:close/>
                  <a:moveTo>
                    <a:pt x="948" y="809"/>
                  </a:moveTo>
                  <a:cubicBezTo>
                    <a:pt x="735" y="809"/>
                    <a:pt x="587" y="809"/>
                    <a:pt x="485" y="809"/>
                  </a:cubicBezTo>
                  <a:cubicBezTo>
                    <a:pt x="485" y="426"/>
                    <a:pt x="485" y="426"/>
                    <a:pt x="485" y="426"/>
                  </a:cubicBezTo>
                  <a:cubicBezTo>
                    <a:pt x="485" y="407"/>
                    <a:pt x="469" y="393"/>
                    <a:pt x="454" y="393"/>
                  </a:cubicBezTo>
                  <a:cubicBezTo>
                    <a:pt x="372" y="393"/>
                    <a:pt x="307" y="393"/>
                    <a:pt x="254" y="393"/>
                  </a:cubicBezTo>
                  <a:cubicBezTo>
                    <a:pt x="254" y="100"/>
                    <a:pt x="254" y="65"/>
                    <a:pt x="254" y="62"/>
                  </a:cubicBezTo>
                  <a:cubicBezTo>
                    <a:pt x="1526" y="62"/>
                    <a:pt x="1526" y="62"/>
                    <a:pt x="1526" y="62"/>
                  </a:cubicBezTo>
                  <a:cubicBezTo>
                    <a:pt x="1526" y="223"/>
                    <a:pt x="1526" y="356"/>
                    <a:pt x="1526" y="463"/>
                  </a:cubicBezTo>
                  <a:cubicBezTo>
                    <a:pt x="1526" y="487"/>
                    <a:pt x="1526" y="510"/>
                    <a:pt x="1526" y="532"/>
                  </a:cubicBezTo>
                  <a:cubicBezTo>
                    <a:pt x="1526" y="722"/>
                    <a:pt x="1526" y="809"/>
                    <a:pt x="1526" y="809"/>
                  </a:cubicBezTo>
                  <a:cubicBezTo>
                    <a:pt x="1327" y="809"/>
                    <a:pt x="1159" y="809"/>
                    <a:pt x="1017" y="809"/>
                  </a:cubicBezTo>
                  <a:cubicBezTo>
                    <a:pt x="993" y="809"/>
                    <a:pt x="970" y="809"/>
                    <a:pt x="948" y="809"/>
                  </a:cubicBezTo>
                  <a:close/>
                  <a:moveTo>
                    <a:pt x="2229" y="1295"/>
                  </a:moveTo>
                  <a:cubicBezTo>
                    <a:pt x="1035" y="1295"/>
                    <a:pt x="1035" y="1295"/>
                    <a:pt x="1035" y="1295"/>
                  </a:cubicBezTo>
                  <a:cubicBezTo>
                    <a:pt x="1035" y="1131"/>
                    <a:pt x="1035" y="1003"/>
                    <a:pt x="1035" y="902"/>
                  </a:cubicBezTo>
                  <a:cubicBezTo>
                    <a:pt x="1544" y="902"/>
                    <a:pt x="1544" y="902"/>
                    <a:pt x="1544" y="902"/>
                  </a:cubicBezTo>
                  <a:cubicBezTo>
                    <a:pt x="1572" y="902"/>
                    <a:pt x="1588" y="882"/>
                    <a:pt x="1588" y="853"/>
                  </a:cubicBezTo>
                  <a:cubicBezTo>
                    <a:pt x="1588" y="727"/>
                    <a:pt x="1588" y="621"/>
                    <a:pt x="1588" y="532"/>
                  </a:cubicBezTo>
                  <a:cubicBezTo>
                    <a:pt x="2229" y="532"/>
                    <a:pt x="2229" y="532"/>
                    <a:pt x="2229" y="532"/>
                  </a:cubicBezTo>
                  <a:cubicBezTo>
                    <a:pt x="2229" y="1295"/>
                    <a:pt x="2229" y="1295"/>
                    <a:pt x="2229" y="1295"/>
                  </a:cubicBez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defTabSz="914225">
                <a:defRPr/>
              </a:pPr>
              <a:endParaRPr lang="en-US" sz="2400" kern="0" dirty="0">
                <a:solidFill>
                  <a:schemeClr val="bg1"/>
                </a:solidFill>
                <a:latin typeface="Segoe UI"/>
              </a:endParaRPr>
            </a:p>
          </p:txBody>
        </p:sp>
        <p:sp>
          <p:nvSpPr>
            <p:cNvPr id="320" name="Rectangle 319">
              <a:extLst>
                <a:ext uri="{FF2B5EF4-FFF2-40B4-BE49-F238E27FC236}">
                  <a16:creationId xmlns:a16="http://schemas.microsoft.com/office/drawing/2014/main" id="{084451CC-56A4-4A46-8DA5-75B788FF9996}"/>
                </a:ext>
              </a:extLst>
            </p:cNvPr>
            <p:cNvSpPr/>
            <p:nvPr/>
          </p:nvSpPr>
          <p:spPr>
            <a:xfrm>
              <a:off x="7424526" y="4319213"/>
              <a:ext cx="2682873" cy="1005840"/>
            </a:xfrm>
            <a:prstGeom prst="rect">
              <a:avLst/>
            </a:prstGeom>
          </p:spPr>
          <p:txBody>
            <a:bodyPr wrap="square">
              <a:noAutofit/>
            </a:bodyPr>
            <a:lstStyle/>
            <a:p>
              <a:pPr algn="ctr" defTabSz="896214">
                <a:defRPr/>
              </a:pPr>
              <a:r>
                <a:rPr lang="en-US" sz="1200" b="1" kern="0" dirty="0">
                  <a:solidFill>
                    <a:schemeClr val="bg1"/>
                  </a:solidFill>
                  <a:latin typeface="Segoe UI"/>
                  <a:cs typeface="Segoe UI" pitchFamily="34" charset="0"/>
                </a:rPr>
                <a:t>Data travels across </a:t>
              </a:r>
              <a:br>
                <a:rPr lang="en-US" sz="1200" b="1" kern="0" dirty="0">
                  <a:solidFill>
                    <a:schemeClr val="bg1"/>
                  </a:solidFill>
                  <a:latin typeface="Segoe UI"/>
                  <a:cs typeface="Segoe UI" pitchFamily="34" charset="0"/>
                </a:rPr>
              </a:br>
              <a:r>
                <a:rPr lang="en-US" sz="1200" b="1" kern="0" dirty="0">
                  <a:solidFill>
                    <a:schemeClr val="bg1"/>
                  </a:solidFill>
                  <a:latin typeface="Segoe UI"/>
                  <a:cs typeface="Segoe UI" pitchFamily="34" charset="0"/>
                </a:rPr>
                <a:t>various locations, shared</a:t>
              </a:r>
              <a:endParaRPr lang="en-US" sz="1200" b="1" kern="0" dirty="0">
                <a:solidFill>
                  <a:schemeClr val="bg1"/>
                </a:solidFill>
                <a:latin typeface="Segoe UI"/>
              </a:endParaRPr>
            </a:p>
            <a:p>
              <a:pPr algn="ctr" defTabSz="896214">
                <a:defRPr/>
              </a:pPr>
              <a:r>
                <a:rPr lang="en-US" sz="1200" kern="0" dirty="0">
                  <a:solidFill>
                    <a:schemeClr val="bg1"/>
                  </a:solidFill>
                  <a:latin typeface="Segoe UI"/>
                  <a:cs typeface="Segoe UI" pitchFamily="34" charset="0"/>
                </a:rPr>
                <a:t>Protection is persistent, </a:t>
              </a:r>
              <a:br>
                <a:rPr lang="en-US" sz="1200" kern="0" dirty="0">
                  <a:solidFill>
                    <a:schemeClr val="bg1"/>
                  </a:solidFill>
                  <a:latin typeface="Segoe UI"/>
                  <a:cs typeface="Segoe UI" pitchFamily="34" charset="0"/>
                </a:rPr>
              </a:br>
              <a:r>
                <a:rPr lang="en-US" sz="1200" kern="0" dirty="0">
                  <a:solidFill>
                    <a:schemeClr val="bg1"/>
                  </a:solidFill>
                  <a:latin typeface="Segoe UI"/>
                  <a:cs typeface="Segoe UI" pitchFamily="34" charset="0"/>
                </a:rPr>
                <a:t>travels with the data </a:t>
              </a:r>
            </a:p>
          </p:txBody>
        </p:sp>
        <p:cxnSp>
          <p:nvCxnSpPr>
            <p:cNvPr id="325" name="Straight Arrow Connector 324">
              <a:extLst>
                <a:ext uri="{FF2B5EF4-FFF2-40B4-BE49-F238E27FC236}">
                  <a16:creationId xmlns:a16="http://schemas.microsoft.com/office/drawing/2014/main" id="{92E31D73-1D07-44D4-B6C6-A63E5FA211C1}"/>
                </a:ext>
              </a:extLst>
            </p:cNvPr>
            <p:cNvCxnSpPr>
              <a:cxnSpLocks/>
            </p:cNvCxnSpPr>
            <p:nvPr/>
          </p:nvCxnSpPr>
          <p:spPr>
            <a:xfrm>
              <a:off x="6979097" y="3283451"/>
              <a:ext cx="342941" cy="0"/>
            </a:xfrm>
            <a:prstGeom prst="straightConnector1">
              <a:avLst/>
            </a:prstGeom>
            <a:noFill/>
            <a:ln w="19050" cap="flat" cmpd="sng" algn="ctr">
              <a:solidFill>
                <a:srgbClr val="0078D7"/>
              </a:solidFill>
              <a:prstDash val="solid"/>
              <a:miter lim="800000"/>
              <a:tailEnd type="stealth"/>
            </a:ln>
            <a:effectLst/>
          </p:spPr>
        </p:cxnSp>
      </p:grpSp>
      <p:grpSp>
        <p:nvGrpSpPr>
          <p:cNvPr id="26" name="Group 25">
            <a:extLst>
              <a:ext uri="{FF2B5EF4-FFF2-40B4-BE49-F238E27FC236}">
                <a16:creationId xmlns:a16="http://schemas.microsoft.com/office/drawing/2014/main" id="{188E544D-AFF4-4037-8F63-522956467962}"/>
              </a:ext>
            </a:extLst>
          </p:cNvPr>
          <p:cNvGrpSpPr/>
          <p:nvPr/>
        </p:nvGrpSpPr>
        <p:grpSpPr>
          <a:xfrm>
            <a:off x="9988172" y="1318241"/>
            <a:ext cx="1891578" cy="2351711"/>
            <a:chOff x="10188455" y="1344178"/>
            <a:chExt cx="1929508" cy="2398868"/>
          </a:xfrm>
        </p:grpSpPr>
        <p:sp>
          <p:nvSpPr>
            <p:cNvPr id="201" name="Oval 200">
              <a:extLst>
                <a:ext uri="{FF2B5EF4-FFF2-40B4-BE49-F238E27FC236}">
                  <a16:creationId xmlns:a16="http://schemas.microsoft.com/office/drawing/2014/main" id="{F84F887E-C7FB-4816-BD27-41CE014FB318}"/>
                </a:ext>
              </a:extLst>
            </p:cNvPr>
            <p:cNvSpPr/>
            <p:nvPr/>
          </p:nvSpPr>
          <p:spPr bwMode="auto">
            <a:xfrm>
              <a:off x="10588163" y="1344178"/>
              <a:ext cx="1322240" cy="1322240"/>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249" name="Group 248">
              <a:extLst>
                <a:ext uri="{FF2B5EF4-FFF2-40B4-BE49-F238E27FC236}">
                  <a16:creationId xmlns:a16="http://schemas.microsoft.com/office/drawing/2014/main" id="{B6DA6C93-2E6B-4F78-A242-E1BCB892163F}"/>
                </a:ext>
              </a:extLst>
            </p:cNvPr>
            <p:cNvGrpSpPr/>
            <p:nvPr/>
          </p:nvGrpSpPr>
          <p:grpSpPr>
            <a:xfrm>
              <a:off x="11106807" y="1619849"/>
              <a:ext cx="501622" cy="664512"/>
              <a:chOff x="4126258" y="1625320"/>
              <a:chExt cx="572651" cy="758606"/>
            </a:xfrm>
          </p:grpSpPr>
          <p:sp>
            <p:nvSpPr>
              <p:cNvPr id="250" name="Freeform 29">
                <a:extLst>
                  <a:ext uri="{FF2B5EF4-FFF2-40B4-BE49-F238E27FC236}">
                    <a16:creationId xmlns:a16="http://schemas.microsoft.com/office/drawing/2014/main" id="{7960862C-14B1-48A3-AB2A-9F2220922917}"/>
                  </a:ext>
                </a:extLst>
              </p:cNvPr>
              <p:cNvSpPr>
                <a:spLocks/>
              </p:cNvSpPr>
              <p:nvPr/>
            </p:nvSpPr>
            <p:spPr bwMode="auto">
              <a:xfrm>
                <a:off x="4126258" y="1625320"/>
                <a:ext cx="572651" cy="75860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9050" cap="flat">
                <a:solidFill>
                  <a:schemeClr val="bg1"/>
                </a:solidFill>
                <a:prstDash val="solid"/>
                <a:miter lim="800000"/>
                <a:headEnd/>
                <a:tailEnd/>
              </a:ln>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1" name="Freeform 30">
                <a:extLst>
                  <a:ext uri="{FF2B5EF4-FFF2-40B4-BE49-F238E27FC236}">
                    <a16:creationId xmlns:a16="http://schemas.microsoft.com/office/drawing/2014/main" id="{98A92F81-1319-4C49-B375-F57B5640D7C4}"/>
                  </a:ext>
                </a:extLst>
              </p:cNvPr>
              <p:cNvSpPr>
                <a:spLocks/>
              </p:cNvSpPr>
              <p:nvPr/>
            </p:nvSpPr>
            <p:spPr bwMode="auto">
              <a:xfrm>
                <a:off x="4493198" y="1625322"/>
                <a:ext cx="195980" cy="193835"/>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2" name="Rectangle 31">
                <a:extLst>
                  <a:ext uri="{FF2B5EF4-FFF2-40B4-BE49-F238E27FC236}">
                    <a16:creationId xmlns:a16="http://schemas.microsoft.com/office/drawing/2014/main" id="{F58540E0-AE55-4805-A036-C2A331D3CD5D}"/>
                  </a:ext>
                </a:extLst>
              </p:cNvPr>
              <p:cNvSpPr>
                <a:spLocks noChangeArrowheads="1"/>
              </p:cNvSpPr>
              <p:nvPr/>
            </p:nvSpPr>
            <p:spPr bwMode="auto">
              <a:xfrm>
                <a:off x="4206869" y="1819157"/>
                <a:ext cx="88955" cy="22172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3" name="Rectangle 32">
                <a:extLst>
                  <a:ext uri="{FF2B5EF4-FFF2-40B4-BE49-F238E27FC236}">
                    <a16:creationId xmlns:a16="http://schemas.microsoft.com/office/drawing/2014/main" id="{043FB7EB-F588-4E33-88D1-0C6C87E9861C}"/>
                  </a:ext>
                </a:extLst>
              </p:cNvPr>
              <p:cNvSpPr>
                <a:spLocks noChangeArrowheads="1"/>
              </p:cNvSpPr>
              <p:nvPr/>
            </p:nvSpPr>
            <p:spPr bwMode="auto">
              <a:xfrm>
                <a:off x="4343082" y="1884698"/>
                <a:ext cx="66716" cy="15618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4" name="Rectangle 33">
                <a:extLst>
                  <a:ext uri="{FF2B5EF4-FFF2-40B4-BE49-F238E27FC236}">
                    <a16:creationId xmlns:a16="http://schemas.microsoft.com/office/drawing/2014/main" id="{7FF9AFA3-A468-4FC6-8C3E-153C3994037B}"/>
                  </a:ext>
                </a:extLst>
              </p:cNvPr>
              <p:cNvSpPr>
                <a:spLocks noChangeArrowheads="1"/>
              </p:cNvSpPr>
              <p:nvPr/>
            </p:nvSpPr>
            <p:spPr bwMode="auto">
              <a:xfrm>
                <a:off x="4455666" y="1932112"/>
                <a:ext cx="56987" cy="108772"/>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5" name="Freeform 34">
                <a:extLst>
                  <a:ext uri="{FF2B5EF4-FFF2-40B4-BE49-F238E27FC236}">
                    <a16:creationId xmlns:a16="http://schemas.microsoft.com/office/drawing/2014/main" id="{C3C3124C-1346-4F3E-9C48-02B577FE20E4}"/>
                  </a:ext>
                </a:extLst>
              </p:cNvPr>
              <p:cNvSpPr>
                <a:spLocks/>
              </p:cNvSpPr>
              <p:nvPr/>
            </p:nvSpPr>
            <p:spPr bwMode="auto">
              <a:xfrm>
                <a:off x="4558522" y="1997653"/>
                <a:ext cx="54208" cy="43230"/>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6" name="Line 35">
                <a:extLst>
                  <a:ext uri="{FF2B5EF4-FFF2-40B4-BE49-F238E27FC236}">
                    <a16:creationId xmlns:a16="http://schemas.microsoft.com/office/drawing/2014/main" id="{272C4104-1C25-4139-A24F-9079781A805D}"/>
                  </a:ext>
                </a:extLst>
              </p:cNvPr>
              <p:cNvSpPr>
                <a:spLocks noChangeShapeType="1"/>
              </p:cNvSpPr>
              <p:nvPr/>
            </p:nvSpPr>
            <p:spPr bwMode="auto">
              <a:xfrm flipH="1">
                <a:off x="4206869"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7" name="Line 36">
                <a:extLst>
                  <a:ext uri="{FF2B5EF4-FFF2-40B4-BE49-F238E27FC236}">
                    <a16:creationId xmlns:a16="http://schemas.microsoft.com/office/drawing/2014/main" id="{237FD256-DF61-40C7-A827-9D1A904FE927}"/>
                  </a:ext>
                </a:extLst>
              </p:cNvPr>
              <p:cNvSpPr>
                <a:spLocks noChangeShapeType="1"/>
              </p:cNvSpPr>
              <p:nvPr/>
            </p:nvSpPr>
            <p:spPr bwMode="auto">
              <a:xfrm flipH="1">
                <a:off x="4206869" y="2204040"/>
                <a:ext cx="11536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8" name="Line 37">
                <a:extLst>
                  <a:ext uri="{FF2B5EF4-FFF2-40B4-BE49-F238E27FC236}">
                    <a16:creationId xmlns:a16="http://schemas.microsoft.com/office/drawing/2014/main" id="{DA42D7A9-29EA-45B1-B423-4F2C0943042B}"/>
                  </a:ext>
                </a:extLst>
              </p:cNvPr>
              <p:cNvSpPr>
                <a:spLocks noChangeShapeType="1"/>
              </p:cNvSpPr>
              <p:nvPr/>
            </p:nvSpPr>
            <p:spPr bwMode="auto">
              <a:xfrm flipH="1">
                <a:off x="4206869"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59" name="Line 38">
                <a:extLst>
                  <a:ext uri="{FF2B5EF4-FFF2-40B4-BE49-F238E27FC236}">
                    <a16:creationId xmlns:a16="http://schemas.microsoft.com/office/drawing/2014/main" id="{A029BFD1-E315-449D-874C-C284FA890976}"/>
                  </a:ext>
                </a:extLst>
              </p:cNvPr>
              <p:cNvSpPr>
                <a:spLocks noChangeShapeType="1"/>
              </p:cNvSpPr>
              <p:nvPr/>
            </p:nvSpPr>
            <p:spPr bwMode="auto">
              <a:xfrm flipH="1">
                <a:off x="4462616"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60" name="Line 39">
                <a:extLst>
                  <a:ext uri="{FF2B5EF4-FFF2-40B4-BE49-F238E27FC236}">
                    <a16:creationId xmlns:a16="http://schemas.microsoft.com/office/drawing/2014/main" id="{3F096E45-FCAF-46F4-9984-45B0502CA85C}"/>
                  </a:ext>
                </a:extLst>
              </p:cNvPr>
              <p:cNvSpPr>
                <a:spLocks noChangeShapeType="1"/>
              </p:cNvSpPr>
              <p:nvPr/>
            </p:nvSpPr>
            <p:spPr bwMode="auto">
              <a:xfrm flipH="1">
                <a:off x="4462616" y="2204040"/>
                <a:ext cx="11675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61" name="Line 40">
                <a:extLst>
                  <a:ext uri="{FF2B5EF4-FFF2-40B4-BE49-F238E27FC236}">
                    <a16:creationId xmlns:a16="http://schemas.microsoft.com/office/drawing/2014/main" id="{8821E564-6760-459C-AD80-A62DB9E58F3E}"/>
                  </a:ext>
                </a:extLst>
              </p:cNvPr>
              <p:cNvSpPr>
                <a:spLocks noChangeShapeType="1"/>
              </p:cNvSpPr>
              <p:nvPr/>
            </p:nvSpPr>
            <p:spPr bwMode="auto">
              <a:xfrm flipH="1">
                <a:off x="4462616"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grpSp>
        <p:grpSp>
          <p:nvGrpSpPr>
            <p:cNvPr id="11" name="Group 10">
              <a:extLst>
                <a:ext uri="{FF2B5EF4-FFF2-40B4-BE49-F238E27FC236}">
                  <a16:creationId xmlns:a16="http://schemas.microsoft.com/office/drawing/2014/main" id="{4B487E59-A933-4F54-8575-BFBB5E1D3C0B}"/>
                </a:ext>
              </a:extLst>
            </p:cNvPr>
            <p:cNvGrpSpPr/>
            <p:nvPr/>
          </p:nvGrpSpPr>
          <p:grpSpPr>
            <a:xfrm>
              <a:off x="11087565" y="1842158"/>
              <a:ext cx="155983" cy="490926"/>
              <a:chOff x="11198876" y="3149876"/>
              <a:chExt cx="155983" cy="490926"/>
            </a:xfrm>
          </p:grpSpPr>
          <p:sp>
            <p:nvSpPr>
              <p:cNvPr id="6" name="Oval 5">
                <a:extLst>
                  <a:ext uri="{FF2B5EF4-FFF2-40B4-BE49-F238E27FC236}">
                    <a16:creationId xmlns:a16="http://schemas.microsoft.com/office/drawing/2014/main" id="{E2F02571-EFE8-49EB-8908-10A6372A2907}"/>
                  </a:ext>
                </a:extLst>
              </p:cNvPr>
              <p:cNvSpPr/>
              <p:nvPr/>
            </p:nvSpPr>
            <p:spPr bwMode="auto">
              <a:xfrm>
                <a:off x="11265686" y="3149876"/>
                <a:ext cx="89173" cy="8917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078893AC-8C69-4645-8DE6-286CEDA68377}"/>
                  </a:ext>
                </a:extLst>
              </p:cNvPr>
              <p:cNvSpPr/>
              <p:nvPr/>
            </p:nvSpPr>
            <p:spPr bwMode="auto">
              <a:xfrm>
                <a:off x="11198876" y="3349098"/>
                <a:ext cx="100258" cy="291704"/>
              </a:xfrm>
              <a:custGeom>
                <a:avLst/>
                <a:gdLst>
                  <a:gd name="connsiteX0" fmla="*/ 0 w 99891"/>
                  <a:gd name="connsiteY0" fmla="*/ 0 h 278369"/>
                  <a:gd name="connsiteX1" fmla="*/ 99891 w 99891"/>
                  <a:gd name="connsiteY1" fmla="*/ 0 h 278369"/>
                  <a:gd name="connsiteX2" fmla="*/ 99891 w 99891"/>
                  <a:gd name="connsiteY2" fmla="*/ 278369 h 278369"/>
                  <a:gd name="connsiteX3" fmla="*/ 0 w 99891"/>
                  <a:gd name="connsiteY3" fmla="*/ 278369 h 278369"/>
                  <a:gd name="connsiteX4" fmla="*/ 0 w 99891"/>
                  <a:gd name="connsiteY4" fmla="*/ 0 h 278369"/>
                  <a:gd name="connsiteX0" fmla="*/ 45719 w 99891"/>
                  <a:gd name="connsiteY0" fmla="*/ 53232 h 278369"/>
                  <a:gd name="connsiteX1" fmla="*/ 99891 w 99891"/>
                  <a:gd name="connsiteY1" fmla="*/ 0 h 278369"/>
                  <a:gd name="connsiteX2" fmla="*/ 99891 w 99891"/>
                  <a:gd name="connsiteY2" fmla="*/ 278369 h 278369"/>
                  <a:gd name="connsiteX3" fmla="*/ 0 w 99891"/>
                  <a:gd name="connsiteY3" fmla="*/ 278369 h 278369"/>
                  <a:gd name="connsiteX4" fmla="*/ 45719 w 99891"/>
                  <a:gd name="connsiteY4" fmla="*/ 53232 h 278369"/>
                  <a:gd name="connsiteX0" fmla="*/ 45719 w 99891"/>
                  <a:gd name="connsiteY0" fmla="*/ 45719 h 278369"/>
                  <a:gd name="connsiteX1" fmla="*/ 99891 w 99891"/>
                  <a:gd name="connsiteY1" fmla="*/ 0 h 278369"/>
                  <a:gd name="connsiteX2" fmla="*/ 99891 w 99891"/>
                  <a:gd name="connsiteY2" fmla="*/ 278369 h 278369"/>
                  <a:gd name="connsiteX3" fmla="*/ 0 w 99891"/>
                  <a:gd name="connsiteY3" fmla="*/ 278369 h 278369"/>
                  <a:gd name="connsiteX4" fmla="*/ 45719 w 99891"/>
                  <a:gd name="connsiteY4" fmla="*/ 45719 h 278369"/>
                  <a:gd name="connsiteX0" fmla="*/ 3809 w 99891"/>
                  <a:gd name="connsiteY0" fmla="*/ 62864 h 278369"/>
                  <a:gd name="connsiteX1" fmla="*/ 99891 w 99891"/>
                  <a:gd name="connsiteY1" fmla="*/ 0 h 278369"/>
                  <a:gd name="connsiteX2" fmla="*/ 99891 w 99891"/>
                  <a:gd name="connsiteY2" fmla="*/ 278369 h 278369"/>
                  <a:gd name="connsiteX3" fmla="*/ 0 w 99891"/>
                  <a:gd name="connsiteY3" fmla="*/ 278369 h 278369"/>
                  <a:gd name="connsiteX4" fmla="*/ 3809 w 99891"/>
                  <a:gd name="connsiteY4" fmla="*/ 62864 h 278369"/>
                  <a:gd name="connsiteX0" fmla="*/ 366 w 100258"/>
                  <a:gd name="connsiteY0" fmla="*/ 81914 h 278369"/>
                  <a:gd name="connsiteX1" fmla="*/ 100258 w 100258"/>
                  <a:gd name="connsiteY1" fmla="*/ 0 h 278369"/>
                  <a:gd name="connsiteX2" fmla="*/ 100258 w 100258"/>
                  <a:gd name="connsiteY2" fmla="*/ 278369 h 278369"/>
                  <a:gd name="connsiteX3" fmla="*/ 367 w 100258"/>
                  <a:gd name="connsiteY3" fmla="*/ 278369 h 278369"/>
                  <a:gd name="connsiteX4" fmla="*/ 366 w 100258"/>
                  <a:gd name="connsiteY4" fmla="*/ 81914 h 278369"/>
                  <a:gd name="connsiteX0" fmla="*/ 366 w 100258"/>
                  <a:gd name="connsiteY0" fmla="*/ 95249 h 291704"/>
                  <a:gd name="connsiteX1" fmla="*/ 94543 w 100258"/>
                  <a:gd name="connsiteY1" fmla="*/ 0 h 291704"/>
                  <a:gd name="connsiteX2" fmla="*/ 100258 w 100258"/>
                  <a:gd name="connsiteY2" fmla="*/ 291704 h 291704"/>
                  <a:gd name="connsiteX3" fmla="*/ 367 w 100258"/>
                  <a:gd name="connsiteY3" fmla="*/ 291704 h 291704"/>
                  <a:gd name="connsiteX4" fmla="*/ 366 w 100258"/>
                  <a:gd name="connsiteY4" fmla="*/ 95249 h 291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58" h="291704">
                    <a:moveTo>
                      <a:pt x="366" y="95249"/>
                    </a:moveTo>
                    <a:lnTo>
                      <a:pt x="94543" y="0"/>
                    </a:lnTo>
                    <a:lnTo>
                      <a:pt x="100258" y="291704"/>
                    </a:lnTo>
                    <a:lnTo>
                      <a:pt x="367" y="291704"/>
                    </a:lnTo>
                    <a:cubicBezTo>
                      <a:pt x="1637" y="219869"/>
                      <a:pt x="-904" y="167084"/>
                      <a:pt x="366" y="95249"/>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grpSp>
          <p:nvGrpSpPr>
            <p:cNvPr id="262" name="Group 261">
              <a:extLst>
                <a:ext uri="{FF2B5EF4-FFF2-40B4-BE49-F238E27FC236}">
                  <a16:creationId xmlns:a16="http://schemas.microsoft.com/office/drawing/2014/main" id="{04E64D83-E3E8-4D17-86D6-39586C09C473}"/>
                </a:ext>
              </a:extLst>
            </p:cNvPr>
            <p:cNvGrpSpPr/>
            <p:nvPr/>
          </p:nvGrpSpPr>
          <p:grpSpPr>
            <a:xfrm>
              <a:off x="10769617" y="1842155"/>
              <a:ext cx="470785" cy="483948"/>
              <a:chOff x="5208587" y="2477355"/>
              <a:chExt cx="511175" cy="525463"/>
            </a:xfrm>
          </p:grpSpPr>
          <p:sp>
            <p:nvSpPr>
              <p:cNvPr id="263" name="Line 46">
                <a:extLst>
                  <a:ext uri="{FF2B5EF4-FFF2-40B4-BE49-F238E27FC236}">
                    <a16:creationId xmlns:a16="http://schemas.microsoft.com/office/drawing/2014/main" id="{3EEE4EB6-55DE-4A1C-853D-9682619752BE}"/>
                  </a:ext>
                </a:extLst>
              </p:cNvPr>
              <p:cNvSpPr>
                <a:spLocks noChangeShapeType="1"/>
              </p:cNvSpPr>
              <p:nvPr/>
            </p:nvSpPr>
            <p:spPr bwMode="auto">
              <a:xfrm flipH="1">
                <a:off x="5284787" y="2601180"/>
                <a:ext cx="47625" cy="49213"/>
              </a:xfrm>
              <a:prstGeom prst="lin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64" name="Line 47">
                <a:extLst>
                  <a:ext uri="{FF2B5EF4-FFF2-40B4-BE49-F238E27FC236}">
                    <a16:creationId xmlns:a16="http://schemas.microsoft.com/office/drawing/2014/main" id="{BC521842-BEEA-4792-89AE-77354BEFC445}"/>
                  </a:ext>
                </a:extLst>
              </p:cNvPr>
              <p:cNvSpPr>
                <a:spLocks noChangeShapeType="1"/>
              </p:cNvSpPr>
              <p:nvPr/>
            </p:nvSpPr>
            <p:spPr bwMode="auto">
              <a:xfrm flipH="1" flipV="1">
                <a:off x="5381624" y="2601180"/>
                <a:ext cx="71438" cy="71438"/>
              </a:xfrm>
              <a:prstGeom prst="lin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65" name="Line 48">
                <a:extLst>
                  <a:ext uri="{FF2B5EF4-FFF2-40B4-BE49-F238E27FC236}">
                    <a16:creationId xmlns:a16="http://schemas.microsoft.com/office/drawing/2014/main" id="{69861866-B6E0-4957-94FA-675CF3A402DA}"/>
                  </a:ext>
                </a:extLst>
              </p:cNvPr>
              <p:cNvSpPr>
                <a:spLocks noChangeShapeType="1"/>
              </p:cNvSpPr>
              <p:nvPr/>
            </p:nvSpPr>
            <p:spPr bwMode="auto">
              <a:xfrm flipH="1">
                <a:off x="5521324" y="2548792"/>
                <a:ext cx="119063" cy="123825"/>
              </a:xfrm>
              <a:prstGeom prst="lin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66" name="Freeform 49">
                <a:extLst>
                  <a:ext uri="{FF2B5EF4-FFF2-40B4-BE49-F238E27FC236}">
                    <a16:creationId xmlns:a16="http://schemas.microsoft.com/office/drawing/2014/main" id="{0308884C-D818-49FC-8953-9E605756A1CA}"/>
                  </a:ext>
                </a:extLst>
              </p:cNvPr>
              <p:cNvSpPr>
                <a:spLocks/>
              </p:cNvSpPr>
              <p:nvPr/>
            </p:nvSpPr>
            <p:spPr bwMode="auto">
              <a:xfrm>
                <a:off x="5265737" y="2744055"/>
                <a:ext cx="130175" cy="258763"/>
              </a:xfrm>
              <a:custGeom>
                <a:avLst/>
                <a:gdLst>
                  <a:gd name="T0" fmla="*/ 54 w 82"/>
                  <a:gd name="T1" fmla="*/ 0 h 163"/>
                  <a:gd name="T2" fmla="*/ 0 w 82"/>
                  <a:gd name="T3" fmla="*/ 55 h 163"/>
                  <a:gd name="T4" fmla="*/ 0 w 82"/>
                  <a:gd name="T5" fmla="*/ 163 h 163"/>
                  <a:gd name="T6" fmla="*/ 82 w 82"/>
                  <a:gd name="T7" fmla="*/ 163 h 163"/>
                  <a:gd name="T8" fmla="*/ 82 w 82"/>
                  <a:gd name="T9" fmla="*/ 28 h 163"/>
                  <a:gd name="T10" fmla="*/ 54 w 82"/>
                  <a:gd name="T11" fmla="*/ 0 h 163"/>
                </a:gdLst>
                <a:ahLst/>
                <a:cxnLst>
                  <a:cxn ang="0">
                    <a:pos x="T0" y="T1"/>
                  </a:cxn>
                  <a:cxn ang="0">
                    <a:pos x="T2" y="T3"/>
                  </a:cxn>
                  <a:cxn ang="0">
                    <a:pos x="T4" y="T5"/>
                  </a:cxn>
                  <a:cxn ang="0">
                    <a:pos x="T6" y="T7"/>
                  </a:cxn>
                  <a:cxn ang="0">
                    <a:pos x="T8" y="T9"/>
                  </a:cxn>
                  <a:cxn ang="0">
                    <a:pos x="T10" y="T11"/>
                  </a:cxn>
                </a:cxnLst>
                <a:rect l="0" t="0" r="r" b="b"/>
                <a:pathLst>
                  <a:path w="82" h="163">
                    <a:moveTo>
                      <a:pt x="54" y="0"/>
                    </a:moveTo>
                    <a:lnTo>
                      <a:pt x="0" y="55"/>
                    </a:lnTo>
                    <a:lnTo>
                      <a:pt x="0" y="163"/>
                    </a:lnTo>
                    <a:lnTo>
                      <a:pt x="82" y="163"/>
                    </a:lnTo>
                    <a:lnTo>
                      <a:pt x="82" y="28"/>
                    </a:lnTo>
                    <a:lnTo>
                      <a:pt x="54" y="0"/>
                    </a:lnTo>
                    <a:close/>
                  </a:path>
                </a:pathLst>
              </a:cu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67" name="Freeform 50">
                <a:extLst>
                  <a:ext uri="{FF2B5EF4-FFF2-40B4-BE49-F238E27FC236}">
                    <a16:creationId xmlns:a16="http://schemas.microsoft.com/office/drawing/2014/main" id="{5FEBA6DF-6E4A-42A1-ACEC-4C7E3DEF122E}"/>
                  </a:ext>
                </a:extLst>
              </p:cNvPr>
              <p:cNvSpPr>
                <a:spLocks/>
              </p:cNvSpPr>
              <p:nvPr/>
            </p:nvSpPr>
            <p:spPr bwMode="auto">
              <a:xfrm>
                <a:off x="5395912" y="2788505"/>
                <a:ext cx="131763" cy="214313"/>
              </a:xfrm>
              <a:custGeom>
                <a:avLst/>
                <a:gdLst>
                  <a:gd name="T0" fmla="*/ 53 w 83"/>
                  <a:gd name="T1" fmla="*/ 53 h 135"/>
                  <a:gd name="T2" fmla="*/ 0 w 83"/>
                  <a:gd name="T3" fmla="*/ 0 h 135"/>
                  <a:gd name="T4" fmla="*/ 0 w 83"/>
                  <a:gd name="T5" fmla="*/ 135 h 135"/>
                  <a:gd name="T6" fmla="*/ 83 w 83"/>
                  <a:gd name="T7" fmla="*/ 135 h 135"/>
                  <a:gd name="T8" fmla="*/ 83 w 83"/>
                  <a:gd name="T9" fmla="*/ 19 h 135"/>
                  <a:gd name="T10" fmla="*/ 53 w 83"/>
                  <a:gd name="T11" fmla="*/ 53 h 135"/>
                </a:gdLst>
                <a:ahLst/>
                <a:cxnLst>
                  <a:cxn ang="0">
                    <a:pos x="T0" y="T1"/>
                  </a:cxn>
                  <a:cxn ang="0">
                    <a:pos x="T2" y="T3"/>
                  </a:cxn>
                  <a:cxn ang="0">
                    <a:pos x="T4" y="T5"/>
                  </a:cxn>
                  <a:cxn ang="0">
                    <a:pos x="T6" y="T7"/>
                  </a:cxn>
                  <a:cxn ang="0">
                    <a:pos x="T8" y="T9"/>
                  </a:cxn>
                  <a:cxn ang="0">
                    <a:pos x="T10" y="T11"/>
                  </a:cxn>
                </a:cxnLst>
                <a:rect l="0" t="0" r="r" b="b"/>
                <a:pathLst>
                  <a:path w="83" h="135">
                    <a:moveTo>
                      <a:pt x="53" y="53"/>
                    </a:moveTo>
                    <a:lnTo>
                      <a:pt x="0" y="0"/>
                    </a:lnTo>
                    <a:lnTo>
                      <a:pt x="0" y="135"/>
                    </a:lnTo>
                    <a:lnTo>
                      <a:pt x="83" y="135"/>
                    </a:lnTo>
                    <a:lnTo>
                      <a:pt x="83" y="19"/>
                    </a:lnTo>
                    <a:lnTo>
                      <a:pt x="53" y="53"/>
                    </a:lnTo>
                    <a:close/>
                  </a:path>
                </a:pathLst>
              </a:cu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68" name="Freeform 51">
                <a:extLst>
                  <a:ext uri="{FF2B5EF4-FFF2-40B4-BE49-F238E27FC236}">
                    <a16:creationId xmlns:a16="http://schemas.microsoft.com/office/drawing/2014/main" id="{02E2051E-93A8-4157-A968-7E9E3E7DF316}"/>
                  </a:ext>
                </a:extLst>
              </p:cNvPr>
              <p:cNvSpPr>
                <a:spLocks/>
              </p:cNvSpPr>
              <p:nvPr/>
            </p:nvSpPr>
            <p:spPr bwMode="auto">
              <a:xfrm>
                <a:off x="5527674" y="2688492"/>
                <a:ext cx="134938" cy="314325"/>
              </a:xfrm>
              <a:custGeom>
                <a:avLst/>
                <a:gdLst>
                  <a:gd name="T0" fmla="*/ 0 w 85"/>
                  <a:gd name="T1" fmla="*/ 82 h 198"/>
                  <a:gd name="T2" fmla="*/ 0 w 85"/>
                  <a:gd name="T3" fmla="*/ 198 h 198"/>
                  <a:gd name="T4" fmla="*/ 85 w 85"/>
                  <a:gd name="T5" fmla="*/ 198 h 198"/>
                  <a:gd name="T6" fmla="*/ 85 w 85"/>
                  <a:gd name="T7" fmla="*/ 0 h 198"/>
                  <a:gd name="T8" fmla="*/ 0 w 85"/>
                  <a:gd name="T9" fmla="*/ 82 h 198"/>
                </a:gdLst>
                <a:ahLst/>
                <a:cxnLst>
                  <a:cxn ang="0">
                    <a:pos x="T0" y="T1"/>
                  </a:cxn>
                  <a:cxn ang="0">
                    <a:pos x="T2" y="T3"/>
                  </a:cxn>
                  <a:cxn ang="0">
                    <a:pos x="T4" y="T5"/>
                  </a:cxn>
                  <a:cxn ang="0">
                    <a:pos x="T6" y="T7"/>
                  </a:cxn>
                  <a:cxn ang="0">
                    <a:pos x="T8" y="T9"/>
                  </a:cxn>
                </a:cxnLst>
                <a:rect l="0" t="0" r="r" b="b"/>
                <a:pathLst>
                  <a:path w="85" h="198">
                    <a:moveTo>
                      <a:pt x="0" y="82"/>
                    </a:moveTo>
                    <a:lnTo>
                      <a:pt x="0" y="198"/>
                    </a:lnTo>
                    <a:lnTo>
                      <a:pt x="85" y="198"/>
                    </a:lnTo>
                    <a:lnTo>
                      <a:pt x="85" y="0"/>
                    </a:lnTo>
                    <a:lnTo>
                      <a:pt x="0" y="82"/>
                    </a:lnTo>
                    <a:close/>
                  </a:path>
                </a:pathLst>
              </a:cu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69" name="Oval 53">
                <a:extLst>
                  <a:ext uri="{FF2B5EF4-FFF2-40B4-BE49-F238E27FC236}">
                    <a16:creationId xmlns:a16="http://schemas.microsoft.com/office/drawing/2014/main" id="{7F0FBFE6-A262-43BA-B915-BF4D8BD50750}"/>
                  </a:ext>
                </a:extLst>
              </p:cNvPr>
              <p:cNvSpPr>
                <a:spLocks noChangeArrowheads="1"/>
              </p:cNvSpPr>
              <p:nvPr/>
            </p:nvSpPr>
            <p:spPr bwMode="auto">
              <a:xfrm>
                <a:off x="5208587" y="2639280"/>
                <a:ext cx="90488" cy="85725"/>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70" name="Oval 54">
                <a:extLst>
                  <a:ext uri="{FF2B5EF4-FFF2-40B4-BE49-F238E27FC236}">
                    <a16:creationId xmlns:a16="http://schemas.microsoft.com/office/drawing/2014/main" id="{0E381C13-2E0C-481B-848B-EC46F15F3F31}"/>
                  </a:ext>
                </a:extLst>
              </p:cNvPr>
              <p:cNvSpPr>
                <a:spLocks noChangeArrowheads="1"/>
              </p:cNvSpPr>
              <p:nvPr/>
            </p:nvSpPr>
            <p:spPr bwMode="auto">
              <a:xfrm>
                <a:off x="5632449" y="2477355"/>
                <a:ext cx="87313" cy="85725"/>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71" name="Oval 55">
                <a:extLst>
                  <a:ext uri="{FF2B5EF4-FFF2-40B4-BE49-F238E27FC236}">
                    <a16:creationId xmlns:a16="http://schemas.microsoft.com/office/drawing/2014/main" id="{9DEBA3F6-59B7-46F4-A781-DFE12CF17BAD}"/>
                  </a:ext>
                </a:extLst>
              </p:cNvPr>
              <p:cNvSpPr>
                <a:spLocks noChangeArrowheads="1"/>
              </p:cNvSpPr>
              <p:nvPr/>
            </p:nvSpPr>
            <p:spPr bwMode="auto">
              <a:xfrm>
                <a:off x="5441949" y="2658330"/>
                <a:ext cx="90488" cy="85725"/>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272" name="Oval 56">
                <a:extLst>
                  <a:ext uri="{FF2B5EF4-FFF2-40B4-BE49-F238E27FC236}">
                    <a16:creationId xmlns:a16="http://schemas.microsoft.com/office/drawing/2014/main" id="{8C9FCD43-2CD6-466F-891C-335DD95FD2E7}"/>
                  </a:ext>
                </a:extLst>
              </p:cNvPr>
              <p:cNvSpPr>
                <a:spLocks noChangeArrowheads="1"/>
              </p:cNvSpPr>
              <p:nvPr/>
            </p:nvSpPr>
            <p:spPr bwMode="auto">
              <a:xfrm>
                <a:off x="5310187" y="2518630"/>
                <a:ext cx="90488" cy="90488"/>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grpSp>
        <p:sp>
          <p:nvSpPr>
            <p:cNvPr id="319" name="Rectangle 318">
              <a:extLst>
                <a:ext uri="{FF2B5EF4-FFF2-40B4-BE49-F238E27FC236}">
                  <a16:creationId xmlns:a16="http://schemas.microsoft.com/office/drawing/2014/main" id="{EA69E36A-3A25-49D9-8BBB-A1B8A80F3865}"/>
                </a:ext>
              </a:extLst>
            </p:cNvPr>
            <p:cNvSpPr/>
            <p:nvPr/>
          </p:nvSpPr>
          <p:spPr>
            <a:xfrm>
              <a:off x="10380603" y="2737206"/>
              <a:ext cx="1737360" cy="1005840"/>
            </a:xfrm>
            <a:prstGeom prst="rect">
              <a:avLst/>
            </a:prstGeom>
          </p:spPr>
          <p:txBody>
            <a:bodyPr wrap="square">
              <a:noAutofit/>
            </a:bodyPr>
            <a:lstStyle/>
            <a:p>
              <a:pPr algn="ctr" defTabSz="896214">
                <a:defRPr/>
              </a:pPr>
              <a:r>
                <a:rPr lang="en-US" sz="1176" b="1" kern="0" dirty="0">
                  <a:solidFill>
                    <a:schemeClr val="bg1"/>
                  </a:solidFill>
                  <a:latin typeface="Segoe UI"/>
                  <a:ea typeface="Segoe UI" pitchFamily="34" charset="0"/>
                  <a:cs typeface="Segoe UI" pitchFamily="34" charset="0"/>
                </a:rPr>
                <a:t>Data is monitored</a:t>
              </a:r>
              <a:endParaRPr lang="en-US" sz="1176" kern="0" dirty="0">
                <a:solidFill>
                  <a:schemeClr val="bg1"/>
                </a:solidFill>
                <a:latin typeface="Segoe UI"/>
                <a:cs typeface="Segoe UI" pitchFamily="34" charset="0"/>
              </a:endParaRPr>
            </a:p>
            <a:p>
              <a:pPr algn="ctr" defTabSz="896214">
                <a:defRPr/>
              </a:pPr>
              <a:r>
                <a:rPr lang="en-US" sz="1176" kern="0" dirty="0">
                  <a:solidFill>
                    <a:schemeClr val="bg1"/>
                  </a:solidFill>
                  <a:latin typeface="Segoe UI"/>
                  <a:cs typeface="Segoe UI" pitchFamily="34" charset="0"/>
                </a:rPr>
                <a:t>Reporting on data sharing, usage, potential abuse; take action &amp; remediate</a:t>
              </a:r>
            </a:p>
          </p:txBody>
        </p:sp>
        <p:cxnSp>
          <p:nvCxnSpPr>
            <p:cNvPr id="326" name="Straight Arrow Connector 325">
              <a:extLst>
                <a:ext uri="{FF2B5EF4-FFF2-40B4-BE49-F238E27FC236}">
                  <a16:creationId xmlns:a16="http://schemas.microsoft.com/office/drawing/2014/main" id="{4D7E15CA-976D-4FDF-BB7C-0D138B3DC80B}"/>
                </a:ext>
              </a:extLst>
            </p:cNvPr>
            <p:cNvCxnSpPr>
              <a:cxnSpLocks/>
            </p:cNvCxnSpPr>
            <p:nvPr/>
          </p:nvCxnSpPr>
          <p:spPr>
            <a:xfrm>
              <a:off x="10188455" y="2084644"/>
              <a:ext cx="342941" cy="0"/>
            </a:xfrm>
            <a:prstGeom prst="straightConnector1">
              <a:avLst/>
            </a:prstGeom>
            <a:noFill/>
            <a:ln w="19050" cap="flat" cmpd="sng" algn="ctr">
              <a:solidFill>
                <a:srgbClr val="0078D7"/>
              </a:solidFill>
              <a:prstDash val="solid"/>
              <a:miter lim="800000"/>
              <a:tailEnd type="stealth"/>
            </a:ln>
            <a:effectLst/>
          </p:spPr>
        </p:cxnSp>
      </p:grpSp>
      <p:grpSp>
        <p:nvGrpSpPr>
          <p:cNvPr id="27" name="Group 26">
            <a:extLst>
              <a:ext uri="{FF2B5EF4-FFF2-40B4-BE49-F238E27FC236}">
                <a16:creationId xmlns:a16="http://schemas.microsoft.com/office/drawing/2014/main" id="{EB3D5FC8-7C14-47BC-8CE5-C566F58D7CBD}"/>
              </a:ext>
            </a:extLst>
          </p:cNvPr>
          <p:cNvGrpSpPr/>
          <p:nvPr/>
        </p:nvGrpSpPr>
        <p:grpSpPr>
          <a:xfrm>
            <a:off x="10272982" y="3653210"/>
            <a:ext cx="1510328" cy="2324271"/>
            <a:chOff x="10478976" y="3725968"/>
            <a:chExt cx="1540613" cy="2370877"/>
          </a:xfrm>
        </p:grpSpPr>
        <p:sp>
          <p:nvSpPr>
            <p:cNvPr id="52" name="Oval 51">
              <a:extLst>
                <a:ext uri="{FF2B5EF4-FFF2-40B4-BE49-F238E27FC236}">
                  <a16:creationId xmlns:a16="http://schemas.microsoft.com/office/drawing/2014/main" id="{867563F5-E438-4ACB-B8B4-67D8B949E363}"/>
                </a:ext>
              </a:extLst>
            </p:cNvPr>
            <p:cNvSpPr/>
            <p:nvPr/>
          </p:nvSpPr>
          <p:spPr bwMode="auto">
            <a:xfrm>
              <a:off x="10582488" y="4122203"/>
              <a:ext cx="1333591" cy="1336762"/>
            </a:xfrm>
            <a:prstGeom prst="ellips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defRPr/>
              </a:pPr>
              <a:endParaRPr lang="en-US" sz="2000">
                <a:solidFill>
                  <a:schemeClr val="bg1"/>
                </a:solidFill>
                <a:latin typeface="Segoe UI"/>
              </a:endParaRPr>
            </a:p>
          </p:txBody>
        </p:sp>
        <p:grpSp>
          <p:nvGrpSpPr>
            <p:cNvPr id="273" name="Group 272">
              <a:extLst>
                <a:ext uri="{FF2B5EF4-FFF2-40B4-BE49-F238E27FC236}">
                  <a16:creationId xmlns:a16="http://schemas.microsoft.com/office/drawing/2014/main" id="{5E85887C-D2C2-4307-87CE-D2B1BF7ABF5B}"/>
                </a:ext>
              </a:extLst>
            </p:cNvPr>
            <p:cNvGrpSpPr/>
            <p:nvPr/>
          </p:nvGrpSpPr>
          <p:grpSpPr>
            <a:xfrm>
              <a:off x="11111707" y="4417353"/>
              <a:ext cx="501622" cy="664512"/>
              <a:chOff x="4126258" y="1625320"/>
              <a:chExt cx="572651" cy="758606"/>
            </a:xfrm>
          </p:grpSpPr>
          <p:sp>
            <p:nvSpPr>
              <p:cNvPr id="274" name="Freeform 29">
                <a:extLst>
                  <a:ext uri="{FF2B5EF4-FFF2-40B4-BE49-F238E27FC236}">
                    <a16:creationId xmlns:a16="http://schemas.microsoft.com/office/drawing/2014/main" id="{1F451FF9-CDC6-4B4C-A89F-D53F1B4E6066}"/>
                  </a:ext>
                </a:extLst>
              </p:cNvPr>
              <p:cNvSpPr>
                <a:spLocks/>
              </p:cNvSpPr>
              <p:nvPr/>
            </p:nvSpPr>
            <p:spPr bwMode="auto">
              <a:xfrm>
                <a:off x="4126258" y="1625320"/>
                <a:ext cx="572651" cy="758606"/>
              </a:xfrm>
              <a:custGeom>
                <a:avLst/>
                <a:gdLst>
                  <a:gd name="T0" fmla="*/ 13 w 172"/>
                  <a:gd name="T1" fmla="*/ 0 h 228"/>
                  <a:gd name="T2" fmla="*/ 0 w 172"/>
                  <a:gd name="T3" fmla="*/ 12 h 228"/>
                  <a:gd name="T4" fmla="*/ 0 w 172"/>
                  <a:gd name="T5" fmla="*/ 216 h 228"/>
                  <a:gd name="T6" fmla="*/ 13 w 172"/>
                  <a:gd name="T7" fmla="*/ 228 h 228"/>
                  <a:gd name="T8" fmla="*/ 159 w 172"/>
                  <a:gd name="T9" fmla="*/ 228 h 228"/>
                  <a:gd name="T10" fmla="*/ 172 w 172"/>
                  <a:gd name="T11" fmla="*/ 216 h 228"/>
                  <a:gd name="T12" fmla="*/ 172 w 172"/>
                  <a:gd name="T13" fmla="*/ 59 h 228"/>
                  <a:gd name="T14" fmla="*/ 110 w 172"/>
                  <a:gd name="T15" fmla="*/ 0 h 228"/>
                  <a:gd name="T16" fmla="*/ 13 w 172"/>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8">
                    <a:moveTo>
                      <a:pt x="13" y="0"/>
                    </a:moveTo>
                    <a:cubicBezTo>
                      <a:pt x="6" y="0"/>
                      <a:pt x="0" y="5"/>
                      <a:pt x="0" y="12"/>
                    </a:cubicBezTo>
                    <a:cubicBezTo>
                      <a:pt x="0" y="216"/>
                      <a:pt x="0" y="216"/>
                      <a:pt x="0" y="216"/>
                    </a:cubicBezTo>
                    <a:cubicBezTo>
                      <a:pt x="0" y="223"/>
                      <a:pt x="6" y="228"/>
                      <a:pt x="13" y="228"/>
                    </a:cubicBezTo>
                    <a:cubicBezTo>
                      <a:pt x="159" y="228"/>
                      <a:pt x="159" y="228"/>
                      <a:pt x="159" y="228"/>
                    </a:cubicBezTo>
                    <a:cubicBezTo>
                      <a:pt x="166" y="228"/>
                      <a:pt x="172" y="223"/>
                      <a:pt x="172" y="216"/>
                    </a:cubicBezTo>
                    <a:cubicBezTo>
                      <a:pt x="172" y="59"/>
                      <a:pt x="172" y="59"/>
                      <a:pt x="172" y="59"/>
                    </a:cubicBezTo>
                    <a:cubicBezTo>
                      <a:pt x="110" y="0"/>
                      <a:pt x="110" y="0"/>
                      <a:pt x="110" y="0"/>
                    </a:cubicBezTo>
                    <a:lnTo>
                      <a:pt x="13" y="0"/>
                    </a:lnTo>
                    <a:close/>
                  </a:path>
                </a:pathLst>
              </a:custGeom>
              <a:noFill/>
              <a:ln w="19050" cap="flat">
                <a:solidFill>
                  <a:schemeClr val="bg1"/>
                </a:solidFill>
                <a:prstDash val="solid"/>
                <a:miter lim="800000"/>
                <a:headEnd/>
                <a:tailEnd/>
              </a:ln>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75" name="Freeform 30">
                <a:extLst>
                  <a:ext uri="{FF2B5EF4-FFF2-40B4-BE49-F238E27FC236}">
                    <a16:creationId xmlns:a16="http://schemas.microsoft.com/office/drawing/2014/main" id="{CCDAD608-F958-483F-B186-105313406960}"/>
                  </a:ext>
                </a:extLst>
              </p:cNvPr>
              <p:cNvSpPr>
                <a:spLocks/>
              </p:cNvSpPr>
              <p:nvPr/>
            </p:nvSpPr>
            <p:spPr bwMode="auto">
              <a:xfrm>
                <a:off x="4493198" y="1625322"/>
                <a:ext cx="195980" cy="193835"/>
              </a:xfrm>
              <a:custGeom>
                <a:avLst/>
                <a:gdLst>
                  <a:gd name="T0" fmla="*/ 59 w 59"/>
                  <a:gd name="T1" fmla="*/ 58 h 58"/>
                  <a:gd name="T2" fmla="*/ 13 w 59"/>
                  <a:gd name="T3" fmla="*/ 58 h 58"/>
                  <a:gd name="T4" fmla="*/ 0 w 59"/>
                  <a:gd name="T5" fmla="*/ 45 h 58"/>
                  <a:gd name="T6" fmla="*/ 0 w 59"/>
                  <a:gd name="T7" fmla="*/ 0 h 58"/>
                </a:gdLst>
                <a:ahLst/>
                <a:cxnLst>
                  <a:cxn ang="0">
                    <a:pos x="T0" y="T1"/>
                  </a:cxn>
                  <a:cxn ang="0">
                    <a:pos x="T2" y="T3"/>
                  </a:cxn>
                  <a:cxn ang="0">
                    <a:pos x="T4" y="T5"/>
                  </a:cxn>
                  <a:cxn ang="0">
                    <a:pos x="T6" y="T7"/>
                  </a:cxn>
                </a:cxnLst>
                <a:rect l="0" t="0" r="r" b="b"/>
                <a:pathLst>
                  <a:path w="59" h="58">
                    <a:moveTo>
                      <a:pt x="59" y="58"/>
                    </a:moveTo>
                    <a:cubicBezTo>
                      <a:pt x="13" y="58"/>
                      <a:pt x="13" y="58"/>
                      <a:pt x="13" y="58"/>
                    </a:cubicBezTo>
                    <a:cubicBezTo>
                      <a:pt x="6" y="58"/>
                      <a:pt x="0" y="52"/>
                      <a:pt x="0" y="45"/>
                    </a:cubicBezTo>
                    <a:cubicBezTo>
                      <a:pt x="0" y="0"/>
                      <a:pt x="0" y="0"/>
                      <a:pt x="0" y="0"/>
                    </a:cubicBez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76" name="Rectangle 31">
                <a:extLst>
                  <a:ext uri="{FF2B5EF4-FFF2-40B4-BE49-F238E27FC236}">
                    <a16:creationId xmlns:a16="http://schemas.microsoft.com/office/drawing/2014/main" id="{180EB0C2-3FE4-4CC7-8C52-5CBC85222D7A}"/>
                  </a:ext>
                </a:extLst>
              </p:cNvPr>
              <p:cNvSpPr>
                <a:spLocks noChangeArrowheads="1"/>
              </p:cNvSpPr>
              <p:nvPr/>
            </p:nvSpPr>
            <p:spPr bwMode="auto">
              <a:xfrm>
                <a:off x="4206869" y="1819157"/>
                <a:ext cx="88955" cy="22172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77" name="Rectangle 32">
                <a:extLst>
                  <a:ext uri="{FF2B5EF4-FFF2-40B4-BE49-F238E27FC236}">
                    <a16:creationId xmlns:a16="http://schemas.microsoft.com/office/drawing/2014/main" id="{ACF509CB-0721-4ACA-A2A2-108133A5635C}"/>
                  </a:ext>
                </a:extLst>
              </p:cNvPr>
              <p:cNvSpPr>
                <a:spLocks noChangeArrowheads="1"/>
              </p:cNvSpPr>
              <p:nvPr/>
            </p:nvSpPr>
            <p:spPr bwMode="auto">
              <a:xfrm>
                <a:off x="4343082" y="1884698"/>
                <a:ext cx="66716" cy="156185"/>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78" name="Rectangle 33">
                <a:extLst>
                  <a:ext uri="{FF2B5EF4-FFF2-40B4-BE49-F238E27FC236}">
                    <a16:creationId xmlns:a16="http://schemas.microsoft.com/office/drawing/2014/main" id="{58C940C6-1CC5-4416-84F8-7DAEB6239C5F}"/>
                  </a:ext>
                </a:extLst>
              </p:cNvPr>
              <p:cNvSpPr>
                <a:spLocks noChangeArrowheads="1"/>
              </p:cNvSpPr>
              <p:nvPr/>
            </p:nvSpPr>
            <p:spPr bwMode="auto">
              <a:xfrm>
                <a:off x="4455666" y="1932112"/>
                <a:ext cx="56987" cy="108772"/>
              </a:xfrm>
              <a:prstGeom prst="rect">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79" name="Freeform 34">
                <a:extLst>
                  <a:ext uri="{FF2B5EF4-FFF2-40B4-BE49-F238E27FC236}">
                    <a16:creationId xmlns:a16="http://schemas.microsoft.com/office/drawing/2014/main" id="{1E9B7C12-A4F6-45D9-94AA-C528C7F5DB83}"/>
                  </a:ext>
                </a:extLst>
              </p:cNvPr>
              <p:cNvSpPr>
                <a:spLocks/>
              </p:cNvSpPr>
              <p:nvPr/>
            </p:nvSpPr>
            <p:spPr bwMode="auto">
              <a:xfrm>
                <a:off x="4558522" y="1997653"/>
                <a:ext cx="54208" cy="43230"/>
              </a:xfrm>
              <a:custGeom>
                <a:avLst/>
                <a:gdLst>
                  <a:gd name="T0" fmla="*/ 36 w 39"/>
                  <a:gd name="T1" fmla="*/ 0 h 31"/>
                  <a:gd name="T2" fmla="*/ 39 w 39"/>
                  <a:gd name="T3" fmla="*/ 0 h 31"/>
                  <a:gd name="T4" fmla="*/ 39 w 39"/>
                  <a:gd name="T5" fmla="*/ 31 h 31"/>
                  <a:gd name="T6" fmla="*/ 0 w 39"/>
                  <a:gd name="T7" fmla="*/ 31 h 31"/>
                  <a:gd name="T8" fmla="*/ 0 w 39"/>
                  <a:gd name="T9" fmla="*/ 0 h 31"/>
                  <a:gd name="T10" fmla="*/ 36 w 39"/>
                  <a:gd name="T11" fmla="*/ 0 h 31"/>
                </a:gdLst>
                <a:ahLst/>
                <a:cxnLst>
                  <a:cxn ang="0">
                    <a:pos x="T0" y="T1"/>
                  </a:cxn>
                  <a:cxn ang="0">
                    <a:pos x="T2" y="T3"/>
                  </a:cxn>
                  <a:cxn ang="0">
                    <a:pos x="T4" y="T5"/>
                  </a:cxn>
                  <a:cxn ang="0">
                    <a:pos x="T6" y="T7"/>
                  </a:cxn>
                  <a:cxn ang="0">
                    <a:pos x="T8" y="T9"/>
                  </a:cxn>
                  <a:cxn ang="0">
                    <a:pos x="T10" y="T11"/>
                  </a:cxn>
                </a:cxnLst>
                <a:rect l="0" t="0" r="r" b="b"/>
                <a:pathLst>
                  <a:path w="39" h="31">
                    <a:moveTo>
                      <a:pt x="36" y="0"/>
                    </a:moveTo>
                    <a:lnTo>
                      <a:pt x="39" y="0"/>
                    </a:lnTo>
                    <a:lnTo>
                      <a:pt x="39" y="31"/>
                    </a:lnTo>
                    <a:lnTo>
                      <a:pt x="0" y="31"/>
                    </a:lnTo>
                    <a:lnTo>
                      <a:pt x="0" y="0"/>
                    </a:lnTo>
                    <a:lnTo>
                      <a:pt x="36" y="0"/>
                    </a:lnTo>
                    <a:close/>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80" name="Line 35">
                <a:extLst>
                  <a:ext uri="{FF2B5EF4-FFF2-40B4-BE49-F238E27FC236}">
                    <a16:creationId xmlns:a16="http://schemas.microsoft.com/office/drawing/2014/main" id="{DDD59B87-0FE5-4697-AC29-16553206F469}"/>
                  </a:ext>
                </a:extLst>
              </p:cNvPr>
              <p:cNvSpPr>
                <a:spLocks noChangeShapeType="1"/>
              </p:cNvSpPr>
              <p:nvPr/>
            </p:nvSpPr>
            <p:spPr bwMode="auto">
              <a:xfrm flipH="1">
                <a:off x="4206869"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81" name="Line 36">
                <a:extLst>
                  <a:ext uri="{FF2B5EF4-FFF2-40B4-BE49-F238E27FC236}">
                    <a16:creationId xmlns:a16="http://schemas.microsoft.com/office/drawing/2014/main" id="{BABB7640-1C62-4342-921B-BFD7F5F17EDB}"/>
                  </a:ext>
                </a:extLst>
              </p:cNvPr>
              <p:cNvSpPr>
                <a:spLocks noChangeShapeType="1"/>
              </p:cNvSpPr>
              <p:nvPr/>
            </p:nvSpPr>
            <p:spPr bwMode="auto">
              <a:xfrm flipH="1">
                <a:off x="4206869" y="2204040"/>
                <a:ext cx="11536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82" name="Line 37">
                <a:extLst>
                  <a:ext uri="{FF2B5EF4-FFF2-40B4-BE49-F238E27FC236}">
                    <a16:creationId xmlns:a16="http://schemas.microsoft.com/office/drawing/2014/main" id="{4E9469DE-0EBB-46FE-9CFE-4C6ADBED5199}"/>
                  </a:ext>
                </a:extLst>
              </p:cNvPr>
              <p:cNvSpPr>
                <a:spLocks noChangeShapeType="1"/>
              </p:cNvSpPr>
              <p:nvPr/>
            </p:nvSpPr>
            <p:spPr bwMode="auto">
              <a:xfrm flipH="1">
                <a:off x="4206869"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83" name="Line 38">
                <a:extLst>
                  <a:ext uri="{FF2B5EF4-FFF2-40B4-BE49-F238E27FC236}">
                    <a16:creationId xmlns:a16="http://schemas.microsoft.com/office/drawing/2014/main" id="{861237F0-B678-482A-9946-2FB4246034BC}"/>
                  </a:ext>
                </a:extLst>
              </p:cNvPr>
              <p:cNvSpPr>
                <a:spLocks noChangeShapeType="1"/>
              </p:cNvSpPr>
              <p:nvPr/>
            </p:nvSpPr>
            <p:spPr bwMode="auto">
              <a:xfrm flipH="1">
                <a:off x="4462616" y="2121762"/>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84" name="Line 39">
                <a:extLst>
                  <a:ext uri="{FF2B5EF4-FFF2-40B4-BE49-F238E27FC236}">
                    <a16:creationId xmlns:a16="http://schemas.microsoft.com/office/drawing/2014/main" id="{710356FB-2DCB-4D11-8E83-5443B6EE2D72}"/>
                  </a:ext>
                </a:extLst>
              </p:cNvPr>
              <p:cNvSpPr>
                <a:spLocks noChangeShapeType="1"/>
              </p:cNvSpPr>
              <p:nvPr/>
            </p:nvSpPr>
            <p:spPr bwMode="auto">
              <a:xfrm flipH="1">
                <a:off x="4462616" y="2204040"/>
                <a:ext cx="11675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sp>
            <p:nvSpPr>
              <p:cNvPr id="285" name="Line 40">
                <a:extLst>
                  <a:ext uri="{FF2B5EF4-FFF2-40B4-BE49-F238E27FC236}">
                    <a16:creationId xmlns:a16="http://schemas.microsoft.com/office/drawing/2014/main" id="{47C062CE-C7C4-4D3B-AE25-06DA44FFD752}"/>
                  </a:ext>
                </a:extLst>
              </p:cNvPr>
              <p:cNvSpPr>
                <a:spLocks noChangeShapeType="1"/>
              </p:cNvSpPr>
              <p:nvPr/>
            </p:nvSpPr>
            <p:spPr bwMode="auto">
              <a:xfrm flipH="1">
                <a:off x="4462616" y="2280737"/>
                <a:ext cx="15289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algn="ctr" defTabSz="896386">
                  <a:defRPr/>
                </a:pPr>
                <a:endParaRPr lang="en-US" sz="1765" b="1" kern="0">
                  <a:solidFill>
                    <a:schemeClr val="bg1"/>
                  </a:solidFill>
                  <a:latin typeface="Segoe UI"/>
                </a:endParaRPr>
              </a:p>
            </p:txBody>
          </p:sp>
        </p:grpSp>
        <p:sp>
          <p:nvSpPr>
            <p:cNvPr id="12" name="Rectangle 11">
              <a:extLst>
                <a:ext uri="{FF2B5EF4-FFF2-40B4-BE49-F238E27FC236}">
                  <a16:creationId xmlns:a16="http://schemas.microsoft.com/office/drawing/2014/main" id="{8857D1FE-27F8-4E59-B2CC-E3D8B90033CB}"/>
                </a:ext>
              </a:extLst>
            </p:cNvPr>
            <p:cNvSpPr/>
            <p:nvPr/>
          </p:nvSpPr>
          <p:spPr bwMode="auto">
            <a:xfrm>
              <a:off x="11044897" y="4790584"/>
              <a:ext cx="88779" cy="3772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286" name="Freeform 94">
              <a:extLst>
                <a:ext uri="{FF2B5EF4-FFF2-40B4-BE49-F238E27FC236}">
                  <a16:creationId xmlns:a16="http://schemas.microsoft.com/office/drawing/2014/main" id="{A42F2896-5EC9-4681-A4A2-6A1EE8905F90}"/>
                </a:ext>
              </a:extLst>
            </p:cNvPr>
            <p:cNvSpPr>
              <a:spLocks noEditPoints="1"/>
            </p:cNvSpPr>
            <p:nvPr/>
          </p:nvSpPr>
          <p:spPr bwMode="black">
            <a:xfrm>
              <a:off x="10790272" y="4639061"/>
              <a:ext cx="404107" cy="548100"/>
            </a:xfrm>
            <a:custGeom>
              <a:avLst/>
              <a:gdLst>
                <a:gd name="T0" fmla="*/ 50 w 53"/>
                <a:gd name="T1" fmla="*/ 15 h 71"/>
                <a:gd name="T2" fmla="*/ 50 w 53"/>
                <a:gd name="T3" fmla="*/ 15 h 71"/>
                <a:gd name="T4" fmla="*/ 3 w 53"/>
                <a:gd name="T5" fmla="*/ 15 h 71"/>
                <a:gd name="T6" fmla="*/ 0 w 53"/>
                <a:gd name="T7" fmla="*/ 11 h 71"/>
                <a:gd name="T8" fmla="*/ 3 w 53"/>
                <a:gd name="T9" fmla="*/ 8 h 71"/>
                <a:gd name="T10" fmla="*/ 3 w 53"/>
                <a:gd name="T11" fmla="*/ 8 h 71"/>
                <a:gd name="T12" fmla="*/ 50 w 53"/>
                <a:gd name="T13" fmla="*/ 8 h 71"/>
                <a:gd name="T14" fmla="*/ 53 w 53"/>
                <a:gd name="T15" fmla="*/ 11 h 71"/>
                <a:gd name="T16" fmla="*/ 50 w 53"/>
                <a:gd name="T17" fmla="*/ 15 h 71"/>
                <a:gd name="T18" fmla="*/ 34 w 53"/>
                <a:gd name="T19" fmla="*/ 3 h 71"/>
                <a:gd name="T20" fmla="*/ 32 w 53"/>
                <a:gd name="T21" fmla="*/ 0 h 71"/>
                <a:gd name="T22" fmla="*/ 21 w 53"/>
                <a:gd name="T23" fmla="*/ 0 h 71"/>
                <a:gd name="T24" fmla="*/ 21 w 53"/>
                <a:gd name="T25" fmla="*/ 0 h 71"/>
                <a:gd name="T26" fmla="*/ 19 w 53"/>
                <a:gd name="T27" fmla="*/ 3 h 71"/>
                <a:gd name="T28" fmla="*/ 21 w 53"/>
                <a:gd name="T29" fmla="*/ 5 h 71"/>
                <a:gd name="T30" fmla="*/ 32 w 53"/>
                <a:gd name="T31" fmla="*/ 5 h 71"/>
                <a:gd name="T32" fmla="*/ 32 w 53"/>
                <a:gd name="T33" fmla="*/ 5 h 71"/>
                <a:gd name="T34" fmla="*/ 34 w 53"/>
                <a:gd name="T35" fmla="*/ 3 h 71"/>
                <a:gd name="T36" fmla="*/ 49 w 53"/>
                <a:gd name="T37" fmla="*/ 24 h 71"/>
                <a:gd name="T38" fmla="*/ 47 w 53"/>
                <a:gd name="T39" fmla="*/ 65 h 71"/>
                <a:gd name="T40" fmla="*/ 42 w 53"/>
                <a:gd name="T41" fmla="*/ 71 h 71"/>
                <a:gd name="T42" fmla="*/ 12 w 53"/>
                <a:gd name="T43" fmla="*/ 71 h 71"/>
                <a:gd name="T44" fmla="*/ 6 w 53"/>
                <a:gd name="T45" fmla="*/ 65 h 71"/>
                <a:gd name="T46" fmla="*/ 4 w 53"/>
                <a:gd name="T47" fmla="*/ 24 h 71"/>
                <a:gd name="T48" fmla="*/ 9 w 53"/>
                <a:gd name="T49" fmla="*/ 19 h 71"/>
                <a:gd name="T50" fmla="*/ 44 w 53"/>
                <a:gd name="T51" fmla="*/ 19 h 71"/>
                <a:gd name="T52" fmla="*/ 49 w 53"/>
                <a:gd name="T53" fmla="*/ 24 h 71"/>
                <a:gd name="T54" fmla="*/ 17 w 53"/>
                <a:gd name="T55" fmla="*/ 62 h 71"/>
                <a:gd name="T56" fmla="*/ 16 w 53"/>
                <a:gd name="T57" fmla="*/ 27 h 71"/>
                <a:gd name="T58" fmla="*/ 13 w 53"/>
                <a:gd name="T59" fmla="*/ 25 h 71"/>
                <a:gd name="T60" fmla="*/ 11 w 53"/>
                <a:gd name="T61" fmla="*/ 27 h 71"/>
                <a:gd name="T62" fmla="*/ 12 w 53"/>
                <a:gd name="T63" fmla="*/ 63 h 71"/>
                <a:gd name="T64" fmla="*/ 14 w 53"/>
                <a:gd name="T65" fmla="*/ 65 h 71"/>
                <a:gd name="T66" fmla="*/ 14 w 53"/>
                <a:gd name="T67" fmla="*/ 65 h 71"/>
                <a:gd name="T68" fmla="*/ 17 w 53"/>
                <a:gd name="T69" fmla="*/ 62 h 71"/>
                <a:gd name="T70" fmla="*/ 29 w 53"/>
                <a:gd name="T71" fmla="*/ 27 h 71"/>
                <a:gd name="T72" fmla="*/ 27 w 53"/>
                <a:gd name="T73" fmla="*/ 25 h 71"/>
                <a:gd name="T74" fmla="*/ 27 w 53"/>
                <a:gd name="T75" fmla="*/ 25 h 71"/>
                <a:gd name="T76" fmla="*/ 24 w 53"/>
                <a:gd name="T77" fmla="*/ 27 h 71"/>
                <a:gd name="T78" fmla="*/ 24 w 53"/>
                <a:gd name="T79" fmla="*/ 62 h 71"/>
                <a:gd name="T80" fmla="*/ 26 w 53"/>
                <a:gd name="T81" fmla="*/ 65 h 71"/>
                <a:gd name="T82" fmla="*/ 26 w 53"/>
                <a:gd name="T83" fmla="*/ 65 h 71"/>
                <a:gd name="T84" fmla="*/ 29 w 53"/>
                <a:gd name="T85" fmla="*/ 62 h 71"/>
                <a:gd name="T86" fmla="*/ 29 w 53"/>
                <a:gd name="T87" fmla="*/ 27 h 71"/>
                <a:gd name="T88" fmla="*/ 43 w 53"/>
                <a:gd name="T89" fmla="*/ 27 h 71"/>
                <a:gd name="T90" fmla="*/ 40 w 53"/>
                <a:gd name="T91" fmla="*/ 25 h 71"/>
                <a:gd name="T92" fmla="*/ 38 w 53"/>
                <a:gd name="T93" fmla="*/ 27 h 71"/>
                <a:gd name="T94" fmla="*/ 36 w 53"/>
                <a:gd name="T95" fmla="*/ 62 h 71"/>
                <a:gd name="T96" fmla="*/ 39 w 53"/>
                <a:gd name="T97" fmla="*/ 65 h 71"/>
                <a:gd name="T98" fmla="*/ 39 w 53"/>
                <a:gd name="T99" fmla="*/ 65 h 71"/>
                <a:gd name="T100" fmla="*/ 41 w 53"/>
                <a:gd name="T101" fmla="*/ 63 h 71"/>
                <a:gd name="T102" fmla="*/ 43 w 53"/>
                <a:gd name="T103"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 h="71">
                  <a:moveTo>
                    <a:pt x="50" y="15"/>
                  </a:moveTo>
                  <a:cubicBezTo>
                    <a:pt x="50" y="15"/>
                    <a:pt x="50" y="15"/>
                    <a:pt x="50" y="15"/>
                  </a:cubicBezTo>
                  <a:cubicBezTo>
                    <a:pt x="3" y="15"/>
                    <a:pt x="3" y="15"/>
                    <a:pt x="3" y="15"/>
                  </a:cubicBezTo>
                  <a:cubicBezTo>
                    <a:pt x="1" y="15"/>
                    <a:pt x="0" y="13"/>
                    <a:pt x="0" y="11"/>
                  </a:cubicBezTo>
                  <a:cubicBezTo>
                    <a:pt x="0" y="9"/>
                    <a:pt x="1" y="8"/>
                    <a:pt x="3" y="8"/>
                  </a:cubicBezTo>
                  <a:cubicBezTo>
                    <a:pt x="3" y="8"/>
                    <a:pt x="3" y="8"/>
                    <a:pt x="3" y="8"/>
                  </a:cubicBezTo>
                  <a:cubicBezTo>
                    <a:pt x="50" y="8"/>
                    <a:pt x="50" y="8"/>
                    <a:pt x="50" y="8"/>
                  </a:cubicBezTo>
                  <a:cubicBezTo>
                    <a:pt x="52" y="8"/>
                    <a:pt x="53" y="9"/>
                    <a:pt x="53" y="11"/>
                  </a:cubicBezTo>
                  <a:cubicBezTo>
                    <a:pt x="53" y="14"/>
                    <a:pt x="52" y="15"/>
                    <a:pt x="50" y="15"/>
                  </a:cubicBezTo>
                  <a:close/>
                  <a:moveTo>
                    <a:pt x="34" y="3"/>
                  </a:moveTo>
                  <a:cubicBezTo>
                    <a:pt x="34" y="1"/>
                    <a:pt x="33" y="0"/>
                    <a:pt x="32" y="0"/>
                  </a:cubicBezTo>
                  <a:cubicBezTo>
                    <a:pt x="21" y="0"/>
                    <a:pt x="21" y="0"/>
                    <a:pt x="21" y="0"/>
                  </a:cubicBezTo>
                  <a:cubicBezTo>
                    <a:pt x="21" y="0"/>
                    <a:pt x="21" y="0"/>
                    <a:pt x="21" y="0"/>
                  </a:cubicBezTo>
                  <a:cubicBezTo>
                    <a:pt x="20" y="0"/>
                    <a:pt x="19" y="1"/>
                    <a:pt x="19" y="3"/>
                  </a:cubicBezTo>
                  <a:cubicBezTo>
                    <a:pt x="19" y="4"/>
                    <a:pt x="20" y="5"/>
                    <a:pt x="21" y="5"/>
                  </a:cubicBezTo>
                  <a:cubicBezTo>
                    <a:pt x="32" y="5"/>
                    <a:pt x="32" y="5"/>
                    <a:pt x="32" y="5"/>
                  </a:cubicBezTo>
                  <a:cubicBezTo>
                    <a:pt x="32" y="5"/>
                    <a:pt x="32" y="5"/>
                    <a:pt x="32" y="5"/>
                  </a:cubicBezTo>
                  <a:cubicBezTo>
                    <a:pt x="33" y="5"/>
                    <a:pt x="34" y="4"/>
                    <a:pt x="34" y="3"/>
                  </a:cubicBezTo>
                  <a:close/>
                  <a:moveTo>
                    <a:pt x="49" y="24"/>
                  </a:moveTo>
                  <a:cubicBezTo>
                    <a:pt x="47" y="65"/>
                    <a:pt x="47" y="65"/>
                    <a:pt x="47" y="65"/>
                  </a:cubicBezTo>
                  <a:cubicBezTo>
                    <a:pt x="47" y="68"/>
                    <a:pt x="45" y="71"/>
                    <a:pt x="42" y="71"/>
                  </a:cubicBezTo>
                  <a:cubicBezTo>
                    <a:pt x="12" y="71"/>
                    <a:pt x="12" y="71"/>
                    <a:pt x="12" y="71"/>
                  </a:cubicBezTo>
                  <a:cubicBezTo>
                    <a:pt x="9" y="71"/>
                    <a:pt x="6" y="68"/>
                    <a:pt x="6" y="65"/>
                  </a:cubicBezTo>
                  <a:cubicBezTo>
                    <a:pt x="4" y="24"/>
                    <a:pt x="4" y="24"/>
                    <a:pt x="4" y="24"/>
                  </a:cubicBezTo>
                  <a:cubicBezTo>
                    <a:pt x="4" y="21"/>
                    <a:pt x="6" y="19"/>
                    <a:pt x="9" y="19"/>
                  </a:cubicBezTo>
                  <a:cubicBezTo>
                    <a:pt x="44" y="19"/>
                    <a:pt x="44" y="19"/>
                    <a:pt x="44" y="19"/>
                  </a:cubicBezTo>
                  <a:cubicBezTo>
                    <a:pt x="47" y="19"/>
                    <a:pt x="50" y="21"/>
                    <a:pt x="49" y="24"/>
                  </a:cubicBezTo>
                  <a:close/>
                  <a:moveTo>
                    <a:pt x="17" y="62"/>
                  </a:moveTo>
                  <a:cubicBezTo>
                    <a:pt x="16" y="27"/>
                    <a:pt x="16" y="27"/>
                    <a:pt x="16" y="27"/>
                  </a:cubicBezTo>
                  <a:cubicBezTo>
                    <a:pt x="16" y="26"/>
                    <a:pt x="14" y="25"/>
                    <a:pt x="13" y="25"/>
                  </a:cubicBezTo>
                  <a:cubicBezTo>
                    <a:pt x="12" y="25"/>
                    <a:pt x="10" y="26"/>
                    <a:pt x="11" y="27"/>
                  </a:cubicBezTo>
                  <a:cubicBezTo>
                    <a:pt x="12" y="63"/>
                    <a:pt x="12" y="63"/>
                    <a:pt x="12" y="63"/>
                  </a:cubicBezTo>
                  <a:cubicBezTo>
                    <a:pt x="12" y="64"/>
                    <a:pt x="13" y="65"/>
                    <a:pt x="14" y="65"/>
                  </a:cubicBezTo>
                  <a:cubicBezTo>
                    <a:pt x="14" y="65"/>
                    <a:pt x="14" y="65"/>
                    <a:pt x="14" y="65"/>
                  </a:cubicBezTo>
                  <a:cubicBezTo>
                    <a:pt x="16" y="65"/>
                    <a:pt x="17" y="64"/>
                    <a:pt x="17" y="62"/>
                  </a:cubicBezTo>
                  <a:close/>
                  <a:moveTo>
                    <a:pt x="29" y="27"/>
                  </a:moveTo>
                  <a:cubicBezTo>
                    <a:pt x="29" y="26"/>
                    <a:pt x="28" y="25"/>
                    <a:pt x="27" y="25"/>
                  </a:cubicBezTo>
                  <a:cubicBezTo>
                    <a:pt x="27" y="25"/>
                    <a:pt x="27" y="25"/>
                    <a:pt x="27" y="25"/>
                  </a:cubicBezTo>
                  <a:cubicBezTo>
                    <a:pt x="25" y="25"/>
                    <a:pt x="24" y="26"/>
                    <a:pt x="24" y="27"/>
                  </a:cubicBezTo>
                  <a:cubicBezTo>
                    <a:pt x="24" y="62"/>
                    <a:pt x="24" y="62"/>
                    <a:pt x="24" y="62"/>
                  </a:cubicBezTo>
                  <a:cubicBezTo>
                    <a:pt x="24" y="64"/>
                    <a:pt x="25" y="65"/>
                    <a:pt x="26" y="65"/>
                  </a:cubicBezTo>
                  <a:cubicBezTo>
                    <a:pt x="26" y="65"/>
                    <a:pt x="26" y="65"/>
                    <a:pt x="26" y="65"/>
                  </a:cubicBezTo>
                  <a:cubicBezTo>
                    <a:pt x="28" y="65"/>
                    <a:pt x="29" y="64"/>
                    <a:pt x="29" y="62"/>
                  </a:cubicBezTo>
                  <a:lnTo>
                    <a:pt x="29" y="27"/>
                  </a:lnTo>
                  <a:close/>
                  <a:moveTo>
                    <a:pt x="43" y="27"/>
                  </a:moveTo>
                  <a:cubicBezTo>
                    <a:pt x="43" y="26"/>
                    <a:pt x="42" y="25"/>
                    <a:pt x="40" y="25"/>
                  </a:cubicBezTo>
                  <a:cubicBezTo>
                    <a:pt x="39" y="25"/>
                    <a:pt x="38" y="26"/>
                    <a:pt x="38" y="27"/>
                  </a:cubicBezTo>
                  <a:cubicBezTo>
                    <a:pt x="36" y="62"/>
                    <a:pt x="36" y="62"/>
                    <a:pt x="36" y="62"/>
                  </a:cubicBezTo>
                  <a:cubicBezTo>
                    <a:pt x="36" y="64"/>
                    <a:pt x="37" y="65"/>
                    <a:pt x="39" y="65"/>
                  </a:cubicBezTo>
                  <a:cubicBezTo>
                    <a:pt x="39" y="65"/>
                    <a:pt x="39" y="65"/>
                    <a:pt x="39" y="65"/>
                  </a:cubicBezTo>
                  <a:cubicBezTo>
                    <a:pt x="40" y="65"/>
                    <a:pt x="41" y="64"/>
                    <a:pt x="41" y="63"/>
                  </a:cubicBezTo>
                  <a:lnTo>
                    <a:pt x="43" y="27"/>
                  </a:lnTo>
                  <a:close/>
                </a:path>
              </a:pathLst>
            </a:custGeom>
            <a:solidFill>
              <a:schemeClr val="bg1"/>
            </a:solidFill>
            <a:ln>
              <a:noFill/>
            </a:ln>
            <a:extLst/>
          </p:spPr>
          <p:txBody>
            <a:bodyPr vert="horz" wrap="square" lIns="93265" tIns="46632" rIns="93265" bIns="46632" numCol="1" anchor="t" anchorCtr="0" compatLnSpc="1">
              <a:prstTxWarp prst="textNoShape">
                <a:avLst/>
              </a:prstTxWarp>
            </a:bodyPr>
            <a:lstStyle/>
            <a:p>
              <a:pPr defTabSz="914225">
                <a:defRPr/>
              </a:pPr>
              <a:endParaRPr lang="en-US">
                <a:solidFill>
                  <a:schemeClr val="bg1"/>
                </a:solidFill>
                <a:latin typeface="Segoe UI"/>
              </a:endParaRPr>
            </a:p>
          </p:txBody>
        </p:sp>
        <p:sp>
          <p:nvSpPr>
            <p:cNvPr id="321" name="Rectangle 320">
              <a:extLst>
                <a:ext uri="{FF2B5EF4-FFF2-40B4-BE49-F238E27FC236}">
                  <a16:creationId xmlns:a16="http://schemas.microsoft.com/office/drawing/2014/main" id="{F87EF715-FAE1-4E1A-8401-C7E648903B2D}"/>
                </a:ext>
              </a:extLst>
            </p:cNvPr>
            <p:cNvSpPr/>
            <p:nvPr/>
          </p:nvSpPr>
          <p:spPr>
            <a:xfrm>
              <a:off x="10478976" y="5549103"/>
              <a:ext cx="1540613" cy="547742"/>
            </a:xfrm>
            <a:prstGeom prst="rect">
              <a:avLst/>
            </a:prstGeom>
          </p:spPr>
          <p:txBody>
            <a:bodyPr wrap="square">
              <a:noAutofit/>
            </a:bodyPr>
            <a:lstStyle/>
            <a:p>
              <a:pPr algn="ctr" defTabSz="896214">
                <a:defRPr/>
              </a:pPr>
              <a:r>
                <a:rPr lang="en-US" sz="1176" b="1" kern="0" dirty="0">
                  <a:solidFill>
                    <a:schemeClr val="bg1"/>
                  </a:solidFill>
                  <a:latin typeface="Segoe UI"/>
                  <a:cs typeface="Segoe UI" pitchFamily="34" charset="0"/>
                </a:rPr>
                <a:t>Retain, expire, delete data</a:t>
              </a:r>
              <a:endParaRPr lang="en-US" sz="1176" b="1" kern="0" dirty="0">
                <a:solidFill>
                  <a:schemeClr val="bg1"/>
                </a:solidFill>
                <a:latin typeface="Segoe UI"/>
              </a:endParaRPr>
            </a:p>
            <a:p>
              <a:pPr algn="ctr" defTabSz="896214">
                <a:defRPr/>
              </a:pPr>
              <a:r>
                <a:rPr lang="en-US" sz="1176" kern="0" dirty="0">
                  <a:solidFill>
                    <a:schemeClr val="bg1"/>
                  </a:solidFill>
                  <a:latin typeface="Segoe UI"/>
                  <a:cs typeface="Segoe UI" pitchFamily="34" charset="0"/>
                </a:rPr>
                <a:t>Via data governance policies </a:t>
              </a:r>
            </a:p>
          </p:txBody>
        </p:sp>
        <p:cxnSp>
          <p:nvCxnSpPr>
            <p:cNvPr id="327" name="Straight Arrow Connector 326">
              <a:extLst>
                <a:ext uri="{FF2B5EF4-FFF2-40B4-BE49-F238E27FC236}">
                  <a16:creationId xmlns:a16="http://schemas.microsoft.com/office/drawing/2014/main" id="{E6205911-F92D-4258-8FC3-5BF25ABFFE49}"/>
                </a:ext>
              </a:extLst>
            </p:cNvPr>
            <p:cNvCxnSpPr>
              <a:cxnSpLocks/>
            </p:cNvCxnSpPr>
            <p:nvPr/>
          </p:nvCxnSpPr>
          <p:spPr>
            <a:xfrm rot="5400000">
              <a:off x="11125267" y="3897439"/>
              <a:ext cx="342941" cy="0"/>
            </a:xfrm>
            <a:prstGeom prst="straightConnector1">
              <a:avLst/>
            </a:prstGeom>
            <a:noFill/>
            <a:ln w="19050" cap="flat" cmpd="sng" algn="ctr">
              <a:solidFill>
                <a:srgbClr val="0078D7"/>
              </a:solidFill>
              <a:prstDash val="solid"/>
              <a:miter lim="800000"/>
              <a:tailEnd type="stealth"/>
            </a:ln>
            <a:effectLst/>
          </p:spPr>
        </p:cxnSp>
      </p:grpSp>
    </p:spTree>
    <p:extLst>
      <p:ext uri="{BB962C8B-B14F-4D97-AF65-F5344CB8AC3E}">
        <p14:creationId xmlns:p14="http://schemas.microsoft.com/office/powerpoint/2010/main" val="10993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281356" y="3775772"/>
            <a:ext cx="1972135" cy="448212"/>
          </a:xfrm>
          <a:prstGeom prst="rect">
            <a:avLst/>
          </a:prstGeom>
          <a:noFill/>
        </p:spPr>
        <p:txBody>
          <a:bodyPr wrap="square" lIns="0" tIns="0" rIns="0" bIns="0" rtlCol="0">
            <a:noAutofit/>
          </a:bodyPr>
          <a:lstStyle/>
          <a:p>
            <a:pPr algn="ctr" defTabSz="914225">
              <a:lnSpc>
                <a:spcPct val="90000"/>
              </a:lnSpc>
              <a:defRPr/>
            </a:pPr>
            <a:r>
              <a:rPr lang="en-US" sz="980" kern="0" dirty="0">
                <a:solidFill>
                  <a:schemeClr val="bg1"/>
                </a:solidFill>
                <a:latin typeface="Segoe UI Semibold" panose="020B0702040204020203" pitchFamily="34" charset="0"/>
                <a:cs typeface="Segoe UI Semibold" panose="020B0702040204020203" pitchFamily="34" charset="0"/>
              </a:rPr>
              <a:t>PCs, tablets, mobile</a:t>
            </a:r>
          </a:p>
        </p:txBody>
      </p:sp>
      <p:sp>
        <p:nvSpPr>
          <p:cNvPr id="110" name="Rectangle 109"/>
          <p:cNvSpPr/>
          <p:nvPr/>
        </p:nvSpPr>
        <p:spPr bwMode="auto">
          <a:xfrm>
            <a:off x="4276790" y="4394799"/>
            <a:ext cx="3638422" cy="448212"/>
          </a:xfrm>
          <a:prstGeom prst="rect">
            <a:avLst/>
          </a:prstGeom>
          <a:solidFill>
            <a:schemeClr val="tx2">
              <a:lumMod val="60000"/>
              <a:lumOff val="40000"/>
            </a:schemeClr>
          </a:solidFill>
          <a:ln w="12700" cap="flat" cmpd="sng" algn="ctr">
            <a:solidFill>
              <a:schemeClr val="bg2">
                <a:lumMod val="50000"/>
              </a:schemeClr>
            </a:solid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72" kern="0" dirty="0">
                <a:solidFill>
                  <a:schemeClr val="bg1"/>
                </a:solidFill>
                <a:latin typeface="Segoe UI"/>
                <a:ea typeface="Segoe UI" pitchFamily="34" charset="0"/>
                <a:cs typeface="Segoe UI" pitchFamily="34" charset="0"/>
              </a:rPr>
              <a:t>Office 365 DLP</a:t>
            </a:r>
          </a:p>
        </p:txBody>
      </p:sp>
      <p:sp>
        <p:nvSpPr>
          <p:cNvPr id="111" name="Rectangle 110"/>
          <p:cNvSpPr/>
          <p:nvPr/>
        </p:nvSpPr>
        <p:spPr bwMode="auto">
          <a:xfrm>
            <a:off x="435361" y="4394799"/>
            <a:ext cx="3651273" cy="536739"/>
          </a:xfrm>
          <a:prstGeom prst="rect">
            <a:avLst/>
          </a:prstGeom>
          <a:solidFill>
            <a:schemeClr val="tx2">
              <a:lumMod val="20000"/>
              <a:lumOff val="80000"/>
            </a:schemeClr>
          </a:solidFill>
          <a:ln w="12700" cap="flat" cmpd="sng" algn="ctr">
            <a:solidFill>
              <a:schemeClr val="bg2">
                <a:lumMod val="50000"/>
              </a:schemeClr>
            </a:solid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293" fontAlgn="base">
              <a:lnSpc>
                <a:spcPct val="90000"/>
              </a:lnSpc>
              <a:spcBef>
                <a:spcPts val="588"/>
              </a:spcBef>
              <a:spcAft>
                <a:spcPct val="0"/>
              </a:spcAft>
              <a:defRPr/>
            </a:pPr>
            <a:r>
              <a:rPr lang="en-US" sz="1372" kern="0" dirty="0">
                <a:solidFill>
                  <a:schemeClr val="bg2"/>
                </a:solidFill>
                <a:latin typeface="Segoe UI"/>
                <a:ea typeface="Segoe UI" pitchFamily="34" charset="0"/>
                <a:cs typeface="Segoe UI" pitchFamily="34" charset="0"/>
              </a:rPr>
              <a:t>Windows Information Protection </a:t>
            </a:r>
          </a:p>
        </p:txBody>
      </p:sp>
      <p:sp>
        <p:nvSpPr>
          <p:cNvPr id="112" name="Rectangle 111"/>
          <p:cNvSpPr/>
          <p:nvPr/>
        </p:nvSpPr>
        <p:spPr bwMode="auto">
          <a:xfrm>
            <a:off x="6096001" y="5468277"/>
            <a:ext cx="5647786" cy="448212"/>
          </a:xfrm>
          <a:prstGeom prst="rect">
            <a:avLst/>
          </a:prstGeom>
          <a:solidFill>
            <a:schemeClr val="tx2"/>
          </a:solidFill>
          <a:ln w="12700" cap="flat" cmpd="sng" algn="ctr">
            <a:solidFill>
              <a:schemeClr val="bg2">
                <a:lumMod val="50000"/>
              </a:schemeClr>
            </a:solid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72" kern="0" dirty="0">
                <a:solidFill>
                  <a:schemeClr val="bg1"/>
                </a:solidFill>
                <a:latin typeface="Segoe UI"/>
                <a:ea typeface="Segoe UI" pitchFamily="34" charset="0"/>
                <a:cs typeface="Segoe UI" pitchFamily="34" charset="0"/>
              </a:rPr>
              <a:t>Azure Information Protection (AIP)</a:t>
            </a:r>
          </a:p>
        </p:txBody>
      </p:sp>
      <p:sp>
        <p:nvSpPr>
          <p:cNvPr id="78" name="TextBox 77"/>
          <p:cNvSpPr txBox="1"/>
          <p:nvPr/>
        </p:nvSpPr>
        <p:spPr>
          <a:xfrm>
            <a:off x="4520321" y="3775772"/>
            <a:ext cx="1792850" cy="448212"/>
          </a:xfrm>
          <a:prstGeom prst="rect">
            <a:avLst/>
          </a:prstGeom>
          <a:noFill/>
        </p:spPr>
        <p:txBody>
          <a:bodyPr wrap="square" lIns="0" tIns="0" rIns="0" bIns="0" rtlCol="0">
            <a:noAutofit/>
          </a:bodyPr>
          <a:lstStyle/>
          <a:p>
            <a:pPr algn="ctr" defTabSz="914225">
              <a:lnSpc>
                <a:spcPct val="90000"/>
              </a:lnSpc>
              <a:defRPr/>
            </a:pPr>
            <a:r>
              <a:rPr lang="en-US" sz="980" kern="0" dirty="0">
                <a:solidFill>
                  <a:schemeClr val="bg1"/>
                </a:solidFill>
                <a:latin typeface="Segoe UI Semibold" panose="020B0702040204020203" pitchFamily="34" charset="0"/>
                <a:cs typeface="Segoe UI Semibold" panose="020B0702040204020203" pitchFamily="34" charset="0"/>
              </a:rPr>
              <a:t>Exchange Online, SharePoint Online &amp; OneDrive for Business</a:t>
            </a:r>
          </a:p>
        </p:txBody>
      </p:sp>
      <p:sp>
        <p:nvSpPr>
          <p:cNvPr id="121" name="TextBox 120"/>
          <p:cNvSpPr txBox="1"/>
          <p:nvPr/>
        </p:nvSpPr>
        <p:spPr>
          <a:xfrm>
            <a:off x="6558463" y="3775772"/>
            <a:ext cx="1113219" cy="448212"/>
          </a:xfrm>
          <a:prstGeom prst="rect">
            <a:avLst/>
          </a:prstGeom>
          <a:noFill/>
        </p:spPr>
        <p:txBody>
          <a:bodyPr wrap="square" lIns="0" tIns="0" rIns="0" bIns="0" rtlCol="0">
            <a:noAutofit/>
          </a:bodyPr>
          <a:lstStyle/>
          <a:p>
            <a:pPr algn="ctr" defTabSz="914225">
              <a:lnSpc>
                <a:spcPct val="90000"/>
              </a:lnSpc>
              <a:defRPr/>
            </a:pPr>
            <a:r>
              <a:rPr lang="en-US" sz="980" kern="0" dirty="0">
                <a:solidFill>
                  <a:schemeClr val="bg1"/>
                </a:solidFill>
                <a:latin typeface="Segoe UI Semibold" panose="020B0702040204020203" pitchFamily="34" charset="0"/>
                <a:cs typeface="Segoe UI Semibold" panose="020B0702040204020203" pitchFamily="34" charset="0"/>
              </a:rPr>
              <a:t>Highly regulated</a:t>
            </a:r>
          </a:p>
        </p:txBody>
      </p:sp>
      <p:sp>
        <p:nvSpPr>
          <p:cNvPr id="145" name="Rectangle 144">
            <a:extLst>
              <a:ext uri="{FF2B5EF4-FFF2-40B4-BE49-F238E27FC236}">
                <a16:creationId xmlns:a16="http://schemas.microsoft.com/office/drawing/2014/main" id="{F6B53DF1-CD32-42A8-9EA6-B1128EB6E9DD}"/>
              </a:ext>
            </a:extLst>
          </p:cNvPr>
          <p:cNvSpPr/>
          <p:nvPr/>
        </p:nvSpPr>
        <p:spPr bwMode="auto">
          <a:xfrm>
            <a:off x="6096002" y="6005016"/>
            <a:ext cx="4060808" cy="448212"/>
          </a:xfrm>
          <a:prstGeom prst="rect">
            <a:avLst/>
          </a:prstGeom>
          <a:solidFill>
            <a:schemeClr val="tx2"/>
          </a:solidFill>
          <a:ln w="12700" cap="flat" cmpd="sng" algn="ctr">
            <a:solidFill>
              <a:schemeClr val="bg2">
                <a:lumMod val="50000"/>
              </a:schemeClr>
            </a:solid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372" kern="0" dirty="0">
                <a:solidFill>
                  <a:schemeClr val="bg1"/>
                </a:solidFill>
                <a:latin typeface="Segoe UI"/>
                <a:ea typeface="Segoe UI" pitchFamily="34" charset="0"/>
                <a:cs typeface="Segoe UI" pitchFamily="34" charset="0"/>
              </a:rPr>
              <a:t>Microsoft Cloud App Security (MCAS)</a:t>
            </a:r>
          </a:p>
        </p:txBody>
      </p:sp>
      <p:sp>
        <p:nvSpPr>
          <p:cNvPr id="146" name="Rectangle 145">
            <a:extLst>
              <a:ext uri="{FF2B5EF4-FFF2-40B4-BE49-F238E27FC236}">
                <a16:creationId xmlns:a16="http://schemas.microsoft.com/office/drawing/2014/main" id="{26ACA5CA-70CA-4DB2-85A7-74A65AD2D839}"/>
              </a:ext>
            </a:extLst>
          </p:cNvPr>
          <p:cNvSpPr/>
          <p:nvPr/>
        </p:nvSpPr>
        <p:spPr bwMode="auto">
          <a:xfrm>
            <a:off x="4276790" y="4931538"/>
            <a:ext cx="3638422" cy="448212"/>
          </a:xfrm>
          <a:prstGeom prst="rect">
            <a:avLst/>
          </a:prstGeom>
          <a:solidFill>
            <a:schemeClr val="tx2">
              <a:lumMod val="60000"/>
              <a:lumOff val="40000"/>
            </a:schemeClr>
          </a:solidFill>
          <a:ln w="12700" cap="flat" cmpd="sng" algn="ctr">
            <a:solidFill>
              <a:schemeClr val="bg2">
                <a:lumMod val="50000"/>
              </a:schemeClr>
            </a:solidFill>
            <a:prstDash val="solid"/>
            <a:headEnd type="none" w="med" len="med"/>
            <a:tailEnd type="none" w="med" len="med"/>
          </a:ln>
          <a:effectLst/>
        </p:spPr>
        <p:txBody>
          <a:bodyPr rot="0" spcFirstLastPara="0" vertOverflow="overflow" horzOverflow="overflow" vert="horz" wrap="square" lIns="91427" tIns="91427" rIns="91427" bIns="91427"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br>
              <a:rPr lang="en-US" sz="1372" b="1" kern="0" dirty="0">
                <a:solidFill>
                  <a:schemeClr val="bg1"/>
                </a:solidFill>
                <a:latin typeface="Segoe UI"/>
                <a:ea typeface="Segoe UI" pitchFamily="34" charset="0"/>
                <a:cs typeface="Segoe UI" pitchFamily="34" charset="0"/>
              </a:rPr>
            </a:br>
            <a:r>
              <a:rPr lang="en-US" sz="1372" kern="0" dirty="0">
                <a:solidFill>
                  <a:schemeClr val="bg1"/>
                </a:solidFill>
                <a:latin typeface="Segoe UI"/>
                <a:ea typeface="Segoe UI" pitchFamily="34" charset="0"/>
                <a:cs typeface="Segoe UI" pitchFamily="34" charset="0"/>
              </a:rPr>
              <a:t>Office 365 Advanced Data Governance</a:t>
            </a:r>
          </a:p>
          <a:p>
            <a:pPr algn="ctr" defTabSz="932293" fontAlgn="base">
              <a:lnSpc>
                <a:spcPct val="90000"/>
              </a:lnSpc>
              <a:spcBef>
                <a:spcPct val="0"/>
              </a:spcBef>
              <a:spcAft>
                <a:spcPct val="0"/>
              </a:spcAft>
              <a:defRPr/>
            </a:pPr>
            <a:endParaRPr lang="en-US" sz="1372" kern="0" dirty="0">
              <a:solidFill>
                <a:schemeClr val="bg1"/>
              </a:solidFill>
              <a:latin typeface="Segoe UI"/>
              <a:ea typeface="Segoe UI" pitchFamily="34" charset="0"/>
              <a:cs typeface="Segoe UI" pitchFamily="34" charset="0"/>
            </a:endParaRPr>
          </a:p>
        </p:txBody>
      </p:sp>
      <p:sp>
        <p:nvSpPr>
          <p:cNvPr id="108" name="TextBox 107"/>
          <p:cNvSpPr txBox="1"/>
          <p:nvPr/>
        </p:nvSpPr>
        <p:spPr>
          <a:xfrm>
            <a:off x="10454376" y="3775772"/>
            <a:ext cx="1224540" cy="448212"/>
          </a:xfrm>
          <a:prstGeom prst="rect">
            <a:avLst/>
          </a:prstGeom>
          <a:noFill/>
        </p:spPr>
        <p:txBody>
          <a:bodyPr wrap="square" lIns="0" tIns="0" rIns="0" bIns="0" rtlCol="0">
            <a:noAutofit/>
          </a:bodyPr>
          <a:lstStyle/>
          <a:p>
            <a:pPr algn="ctr" defTabSz="914225">
              <a:lnSpc>
                <a:spcPct val="90000"/>
              </a:lnSpc>
              <a:defRPr/>
            </a:pPr>
            <a:r>
              <a:rPr lang="en-US" sz="980" kern="0" dirty="0">
                <a:solidFill>
                  <a:schemeClr val="bg1"/>
                </a:solidFill>
                <a:latin typeface="Segoe UI Semibold" panose="020B0702040204020203" pitchFamily="34" charset="0"/>
                <a:cs typeface="Segoe UI Semibold" panose="020B0702040204020203" pitchFamily="34" charset="0"/>
              </a:rPr>
              <a:t>Datacenters, file shares</a:t>
            </a:r>
          </a:p>
        </p:txBody>
      </p:sp>
      <p:sp>
        <p:nvSpPr>
          <p:cNvPr id="109" name="TextBox 108"/>
          <p:cNvSpPr txBox="1"/>
          <p:nvPr/>
        </p:nvSpPr>
        <p:spPr>
          <a:xfrm>
            <a:off x="8040854" y="3775772"/>
            <a:ext cx="1224540" cy="448212"/>
          </a:xfrm>
          <a:prstGeom prst="rect">
            <a:avLst/>
          </a:prstGeom>
          <a:noFill/>
        </p:spPr>
        <p:txBody>
          <a:bodyPr wrap="square" lIns="0" tIns="0" rIns="0" bIns="0" rtlCol="0">
            <a:noAutofit/>
          </a:bodyPr>
          <a:lstStyle/>
          <a:p>
            <a:pPr algn="ctr" defTabSz="914225">
              <a:lnSpc>
                <a:spcPct val="90000"/>
              </a:lnSpc>
              <a:defRPr/>
            </a:pPr>
            <a:r>
              <a:rPr lang="en-US" sz="980" kern="0" dirty="0">
                <a:solidFill>
                  <a:schemeClr val="bg1"/>
                </a:solidFill>
                <a:latin typeface="Segoe UI Semibold" panose="020B0702040204020203" pitchFamily="34" charset="0"/>
                <a:cs typeface="Segoe UI Semibold" panose="020B0702040204020203" pitchFamily="34" charset="0"/>
              </a:rPr>
              <a:t>Azure</a:t>
            </a:r>
          </a:p>
        </p:txBody>
      </p:sp>
      <p:sp>
        <p:nvSpPr>
          <p:cNvPr id="67" name="TextBox 66">
            <a:extLst>
              <a:ext uri="{FF2B5EF4-FFF2-40B4-BE49-F238E27FC236}">
                <a16:creationId xmlns:a16="http://schemas.microsoft.com/office/drawing/2014/main" id="{5A669B1E-690F-424A-94A7-8F85C089E831}"/>
              </a:ext>
            </a:extLst>
          </p:cNvPr>
          <p:cNvSpPr txBox="1"/>
          <p:nvPr/>
        </p:nvSpPr>
        <p:spPr>
          <a:xfrm>
            <a:off x="9247615" y="3775772"/>
            <a:ext cx="1224540" cy="448212"/>
          </a:xfrm>
          <a:prstGeom prst="rect">
            <a:avLst/>
          </a:prstGeom>
          <a:noFill/>
        </p:spPr>
        <p:txBody>
          <a:bodyPr wrap="square" lIns="0" tIns="0" rIns="0" bIns="0" rtlCol="0">
            <a:noAutofit/>
          </a:bodyPr>
          <a:lstStyle/>
          <a:p>
            <a:pPr algn="ctr" defTabSz="914225">
              <a:lnSpc>
                <a:spcPct val="90000"/>
              </a:lnSpc>
              <a:defRPr/>
            </a:pPr>
            <a:r>
              <a:rPr lang="en-US" sz="980" kern="0" dirty="0">
                <a:solidFill>
                  <a:schemeClr val="bg1"/>
                </a:solidFill>
                <a:latin typeface="Segoe UI Semibold" panose="020B0702040204020203" pitchFamily="34" charset="0"/>
                <a:cs typeface="Segoe UI Semibold" panose="020B0702040204020203" pitchFamily="34" charset="0"/>
              </a:rPr>
              <a:t>SaaS &amp; ISVs</a:t>
            </a:r>
          </a:p>
        </p:txBody>
      </p:sp>
      <p:sp>
        <p:nvSpPr>
          <p:cNvPr id="77" name="Title 1">
            <a:extLst>
              <a:ext uri="{FF2B5EF4-FFF2-40B4-BE49-F238E27FC236}">
                <a16:creationId xmlns:a16="http://schemas.microsoft.com/office/drawing/2014/main" id="{455360DA-34A4-46D6-985A-A780072C590B}"/>
              </a:ext>
            </a:extLst>
          </p:cNvPr>
          <p:cNvSpPr txBox="1">
            <a:spLocks/>
          </p:cNvSpPr>
          <p:nvPr/>
        </p:nvSpPr>
        <p:spPr>
          <a:xfrm>
            <a:off x="448213" y="334333"/>
            <a:ext cx="11295575" cy="550955"/>
          </a:xfrm>
          <a:prstGeom prst="rect">
            <a:avLst/>
          </a:prstGeom>
          <a:noFill/>
          <a:ln>
            <a:noFill/>
          </a:ln>
        </p:spPr>
        <p:txBody>
          <a:bodyPr vert="horz" wrap="square" lIns="0"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defTabSz="914367">
              <a:defRPr/>
            </a:pPr>
            <a:r>
              <a:rPr lang="en-US" sz="2745" spc="118" dirty="0">
                <a:solidFill>
                  <a:schemeClr val="bg1"/>
                </a:solidFill>
              </a:rPr>
              <a:t>Microsoft’s information protection solutions </a:t>
            </a:r>
            <a:r>
              <a:rPr lang="en-US" sz="2745" b="1" spc="118" dirty="0">
                <a:solidFill>
                  <a:schemeClr val="bg1"/>
                </a:solidFill>
              </a:rPr>
              <a:t>- Today</a:t>
            </a:r>
          </a:p>
        </p:txBody>
      </p:sp>
      <p:sp>
        <p:nvSpPr>
          <p:cNvPr id="91" name="Rectangle 90">
            <a:extLst>
              <a:ext uri="{FF2B5EF4-FFF2-40B4-BE49-F238E27FC236}">
                <a16:creationId xmlns:a16="http://schemas.microsoft.com/office/drawing/2014/main" id="{B2C4D01C-E2F5-4F98-8839-E558326890F5}"/>
              </a:ext>
            </a:extLst>
          </p:cNvPr>
          <p:cNvSpPr/>
          <p:nvPr/>
        </p:nvSpPr>
        <p:spPr>
          <a:xfrm>
            <a:off x="398968" y="820804"/>
            <a:ext cx="9475721" cy="693970"/>
          </a:xfrm>
          <a:prstGeom prst="rect">
            <a:avLst/>
          </a:prstGeom>
        </p:spPr>
        <p:txBody>
          <a:bodyPr wrap="square">
            <a:spAutoFit/>
          </a:bodyPr>
          <a:lstStyle/>
          <a:p>
            <a:pPr defTabSz="914367">
              <a:defRPr/>
            </a:pPr>
            <a:r>
              <a:rPr lang="en-US" sz="1961" dirty="0">
                <a:solidFill>
                  <a:schemeClr val="bg1"/>
                </a:solidFill>
                <a:latin typeface="Segoe UI"/>
              </a:rPr>
              <a:t>Comprehensive protection of sensitive data across devices, cloud services and on-premises environments</a:t>
            </a:r>
          </a:p>
        </p:txBody>
      </p:sp>
      <p:sp>
        <p:nvSpPr>
          <p:cNvPr id="93" name="TextBox 92">
            <a:extLst>
              <a:ext uri="{FF2B5EF4-FFF2-40B4-BE49-F238E27FC236}">
                <a16:creationId xmlns:a16="http://schemas.microsoft.com/office/drawing/2014/main" id="{7C397A85-C74C-406A-8FBF-C3EB76DEABFD}"/>
              </a:ext>
            </a:extLst>
          </p:cNvPr>
          <p:cNvSpPr txBox="1"/>
          <p:nvPr/>
        </p:nvSpPr>
        <p:spPr>
          <a:xfrm>
            <a:off x="4579586" y="2001245"/>
            <a:ext cx="3032829" cy="534712"/>
          </a:xfrm>
          <a:prstGeom prst="rect">
            <a:avLst/>
          </a:prstGeom>
          <a:solidFill>
            <a:srgbClr val="F8F8F8"/>
          </a:solidFill>
        </p:spPr>
        <p:txBody>
          <a:bodyPr wrap="square" lIns="0" tIns="146284" rIns="0" bIns="146284" rtlCol="0" anchor="t">
            <a:noAutofit/>
          </a:bodyPr>
          <a:lstStyle/>
          <a:p>
            <a:pPr algn="ctr" defTabSz="914367">
              <a:lnSpc>
                <a:spcPct val="90000"/>
              </a:lnSpc>
              <a:spcAft>
                <a:spcPts val="588"/>
              </a:spcAft>
              <a:defRPr/>
            </a:pPr>
            <a:r>
              <a:rPr lang="en-US" sz="1568" cap="all" spc="294" dirty="0">
                <a:solidFill>
                  <a:schemeClr val="bg2"/>
                </a:solidFill>
                <a:latin typeface="Segoe UI Semibold" panose="020B0702040204020203" pitchFamily="34" charset="0"/>
                <a:cs typeface="Segoe UI Semibold" panose="020B0702040204020203" pitchFamily="34" charset="0"/>
              </a:rPr>
              <a:t>OFFICE 365</a:t>
            </a:r>
          </a:p>
        </p:txBody>
      </p:sp>
      <p:sp>
        <p:nvSpPr>
          <p:cNvPr id="101" name="TextBox 100">
            <a:extLst>
              <a:ext uri="{FF2B5EF4-FFF2-40B4-BE49-F238E27FC236}">
                <a16:creationId xmlns:a16="http://schemas.microsoft.com/office/drawing/2014/main" id="{BB88077B-6D64-4A74-B6FE-E31B02D7195A}"/>
              </a:ext>
            </a:extLst>
          </p:cNvPr>
          <p:cNvSpPr txBox="1"/>
          <p:nvPr/>
        </p:nvSpPr>
        <p:spPr>
          <a:xfrm>
            <a:off x="751009" y="2001245"/>
            <a:ext cx="3032829" cy="534712"/>
          </a:xfrm>
          <a:prstGeom prst="rect">
            <a:avLst/>
          </a:prstGeom>
          <a:solidFill>
            <a:srgbClr val="F8F8F8"/>
          </a:solidFill>
        </p:spPr>
        <p:txBody>
          <a:bodyPr wrap="square" lIns="0" tIns="146284" rIns="0" bIns="146284" rtlCol="0" anchor="t">
            <a:noAutofit/>
          </a:bodyPr>
          <a:lstStyle/>
          <a:p>
            <a:pPr algn="ctr" defTabSz="914367">
              <a:lnSpc>
                <a:spcPct val="90000"/>
              </a:lnSpc>
              <a:spcAft>
                <a:spcPts val="588"/>
              </a:spcAft>
              <a:defRPr/>
            </a:pPr>
            <a:r>
              <a:rPr lang="en-US" sz="1568" cap="all" spc="294" dirty="0">
                <a:solidFill>
                  <a:schemeClr val="bg2"/>
                </a:solidFill>
                <a:latin typeface="Segoe UI Semibold" panose="020B0702040204020203" pitchFamily="34" charset="0"/>
                <a:cs typeface="Segoe UI Semibold" panose="020B0702040204020203" pitchFamily="34" charset="0"/>
              </a:rPr>
              <a:t>Device</a:t>
            </a:r>
            <a:r>
              <a:rPr lang="en-US" sz="1568" cap="all" spc="294" dirty="0">
                <a:solidFill>
                  <a:schemeClr val="bg1"/>
                </a:solidFill>
                <a:latin typeface="Segoe UI Semibold" panose="020B0702040204020203" pitchFamily="34" charset="0"/>
                <a:cs typeface="Segoe UI Semibold" panose="020B0702040204020203" pitchFamily="34" charset="0"/>
              </a:rPr>
              <a:t>s</a:t>
            </a:r>
          </a:p>
        </p:txBody>
      </p:sp>
      <p:sp>
        <p:nvSpPr>
          <p:cNvPr id="150" name="TextBox 149">
            <a:extLst>
              <a:ext uri="{FF2B5EF4-FFF2-40B4-BE49-F238E27FC236}">
                <a16:creationId xmlns:a16="http://schemas.microsoft.com/office/drawing/2014/main" id="{FC95D1E6-656B-4848-BC58-B5F968679660}"/>
              </a:ext>
            </a:extLst>
          </p:cNvPr>
          <p:cNvSpPr txBox="1"/>
          <p:nvPr/>
        </p:nvSpPr>
        <p:spPr>
          <a:xfrm>
            <a:off x="8408162" y="2001244"/>
            <a:ext cx="3032829" cy="648613"/>
          </a:xfrm>
          <a:prstGeom prst="rect">
            <a:avLst/>
          </a:prstGeom>
          <a:solidFill>
            <a:srgbClr val="F8F8F8"/>
          </a:solidFill>
        </p:spPr>
        <p:txBody>
          <a:bodyPr wrap="square" lIns="0" tIns="146284" rIns="0" bIns="146284" rtlCol="0" anchor="t">
            <a:noAutofit/>
          </a:bodyPr>
          <a:lstStyle/>
          <a:p>
            <a:pPr algn="ctr" defTabSz="914367">
              <a:lnSpc>
                <a:spcPct val="90000"/>
              </a:lnSpc>
              <a:spcAft>
                <a:spcPts val="588"/>
              </a:spcAft>
              <a:defRPr/>
            </a:pPr>
            <a:r>
              <a:rPr lang="fr-FR" sz="1568" cap="all" spc="294" dirty="0">
                <a:solidFill>
                  <a:schemeClr val="bg2"/>
                </a:solidFill>
                <a:latin typeface="Segoe UI Semibold" panose="020B0702040204020203" pitchFamily="34" charset="0"/>
                <a:cs typeface="Segoe UI Semibold" panose="020B0702040204020203" pitchFamily="34" charset="0"/>
              </a:rPr>
              <a:t>CLOUD SERVICES, SaaS APPs &amp; ON-PREMISES</a:t>
            </a:r>
          </a:p>
        </p:txBody>
      </p:sp>
      <p:sp>
        <p:nvSpPr>
          <p:cNvPr id="2" name="Rectangle 1">
            <a:extLst>
              <a:ext uri="{FF2B5EF4-FFF2-40B4-BE49-F238E27FC236}">
                <a16:creationId xmlns:a16="http://schemas.microsoft.com/office/drawing/2014/main" id="{17DB9CD2-F76F-44D8-94BD-0ECF8BC6A6B2}"/>
              </a:ext>
            </a:extLst>
          </p:cNvPr>
          <p:cNvSpPr/>
          <p:nvPr/>
        </p:nvSpPr>
        <p:spPr bwMode="auto">
          <a:xfrm>
            <a:off x="4276790" y="2001245"/>
            <a:ext cx="3638422" cy="2301253"/>
          </a:xfrm>
          <a:prstGeom prst="rect">
            <a:avLst/>
          </a:prstGeom>
          <a:noFill/>
          <a:ln w="34925">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54" name="Rectangle 153">
            <a:extLst>
              <a:ext uri="{FF2B5EF4-FFF2-40B4-BE49-F238E27FC236}">
                <a16:creationId xmlns:a16="http://schemas.microsoft.com/office/drawing/2014/main" id="{085EF276-7BBC-4BEF-8416-D7AC7C9D409A}"/>
              </a:ext>
            </a:extLst>
          </p:cNvPr>
          <p:cNvSpPr/>
          <p:nvPr/>
        </p:nvSpPr>
        <p:spPr bwMode="auto">
          <a:xfrm>
            <a:off x="448213" y="2001245"/>
            <a:ext cx="3638422" cy="2301253"/>
          </a:xfrm>
          <a:prstGeom prst="rect">
            <a:avLst/>
          </a:prstGeom>
          <a:noFill/>
          <a:ln w="34925">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55" name="Rectangle 154">
            <a:extLst>
              <a:ext uri="{FF2B5EF4-FFF2-40B4-BE49-F238E27FC236}">
                <a16:creationId xmlns:a16="http://schemas.microsoft.com/office/drawing/2014/main" id="{1E92AAE9-14B7-4290-9C7D-3B165ED6DFFF}"/>
              </a:ext>
            </a:extLst>
          </p:cNvPr>
          <p:cNvSpPr/>
          <p:nvPr/>
        </p:nvSpPr>
        <p:spPr bwMode="auto">
          <a:xfrm>
            <a:off x="8105365" y="2001245"/>
            <a:ext cx="3638422" cy="2301253"/>
          </a:xfrm>
          <a:prstGeom prst="rect">
            <a:avLst/>
          </a:prstGeom>
          <a:noFill/>
          <a:ln w="34925">
            <a:solidFill>
              <a:schemeClr val="bg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235" name="Group 234">
            <a:extLst>
              <a:ext uri="{FF2B5EF4-FFF2-40B4-BE49-F238E27FC236}">
                <a16:creationId xmlns:a16="http://schemas.microsoft.com/office/drawing/2014/main" id="{5F6F97D9-5451-4E0C-8D96-A16AB466FC13}"/>
              </a:ext>
            </a:extLst>
          </p:cNvPr>
          <p:cNvGrpSpPr/>
          <p:nvPr/>
        </p:nvGrpSpPr>
        <p:grpSpPr>
          <a:xfrm>
            <a:off x="1762210" y="2892484"/>
            <a:ext cx="1010429" cy="433654"/>
            <a:chOff x="1886664" y="2738534"/>
            <a:chExt cx="1323379" cy="567965"/>
          </a:xfrm>
        </p:grpSpPr>
        <p:grpSp>
          <p:nvGrpSpPr>
            <p:cNvPr id="157" name="Group 156">
              <a:extLst>
                <a:ext uri="{FF2B5EF4-FFF2-40B4-BE49-F238E27FC236}">
                  <a16:creationId xmlns:a16="http://schemas.microsoft.com/office/drawing/2014/main" id="{E2467EC7-41FD-4567-9E02-E3C727A95583}"/>
                </a:ext>
              </a:extLst>
            </p:cNvPr>
            <p:cNvGrpSpPr/>
            <p:nvPr/>
          </p:nvGrpSpPr>
          <p:grpSpPr>
            <a:xfrm>
              <a:off x="2808284" y="2738534"/>
              <a:ext cx="401759" cy="534498"/>
              <a:chOff x="7574899" y="4412501"/>
              <a:chExt cx="182410" cy="242678"/>
            </a:xfrm>
            <a:solidFill>
              <a:schemeClr val="tx2"/>
            </a:solidFill>
          </p:grpSpPr>
          <p:sp>
            <p:nvSpPr>
              <p:cNvPr id="158" name="Freeform 2080">
                <a:extLst>
                  <a:ext uri="{FF2B5EF4-FFF2-40B4-BE49-F238E27FC236}">
                    <a16:creationId xmlns:a16="http://schemas.microsoft.com/office/drawing/2014/main" id="{145F60A2-5862-4978-A83F-37C46EB37B50}"/>
                  </a:ext>
                </a:extLst>
              </p:cNvPr>
              <p:cNvSpPr>
                <a:spLocks noEditPoints="1"/>
              </p:cNvSpPr>
              <p:nvPr/>
            </p:nvSpPr>
            <p:spPr bwMode="auto">
              <a:xfrm>
                <a:off x="7574899" y="4412501"/>
                <a:ext cx="182410" cy="24267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59" name="Freeform 2081">
                <a:extLst>
                  <a:ext uri="{FF2B5EF4-FFF2-40B4-BE49-F238E27FC236}">
                    <a16:creationId xmlns:a16="http://schemas.microsoft.com/office/drawing/2014/main" id="{D66ACB0C-935F-4E6E-9F52-FD57E10CA755}"/>
                  </a:ext>
                </a:extLst>
              </p:cNvPr>
              <p:cNvSpPr>
                <a:spLocks/>
              </p:cNvSpPr>
              <p:nvPr/>
            </p:nvSpPr>
            <p:spPr bwMode="auto">
              <a:xfrm>
                <a:off x="7666506" y="4419733"/>
                <a:ext cx="83571" cy="83571"/>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nvGrpSpPr>
            <p:cNvPr id="7" name="Group 6">
              <a:extLst>
                <a:ext uri="{FF2B5EF4-FFF2-40B4-BE49-F238E27FC236}">
                  <a16:creationId xmlns:a16="http://schemas.microsoft.com/office/drawing/2014/main" id="{F5C2A4BE-D690-4FDC-8653-4C4D4B36BBDC}"/>
                </a:ext>
              </a:extLst>
            </p:cNvPr>
            <p:cNvGrpSpPr/>
            <p:nvPr/>
          </p:nvGrpSpPr>
          <p:grpSpPr>
            <a:xfrm>
              <a:off x="1886664" y="2743450"/>
              <a:ext cx="852451" cy="563049"/>
              <a:chOff x="1886664" y="2743450"/>
              <a:chExt cx="852451" cy="563049"/>
            </a:xfrm>
          </p:grpSpPr>
          <p:sp>
            <p:nvSpPr>
              <p:cNvPr id="6" name="Rectangle 5">
                <a:extLst>
                  <a:ext uri="{FF2B5EF4-FFF2-40B4-BE49-F238E27FC236}">
                    <a16:creationId xmlns:a16="http://schemas.microsoft.com/office/drawing/2014/main" id="{85978221-B34F-4D80-ABE0-53813BF06EC2}"/>
                  </a:ext>
                </a:extLst>
              </p:cNvPr>
              <p:cNvSpPr/>
              <p:nvPr/>
            </p:nvSpPr>
            <p:spPr bwMode="auto">
              <a:xfrm>
                <a:off x="2330607" y="2969301"/>
                <a:ext cx="376025" cy="267947"/>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129" name="Group 128">
                <a:extLst>
                  <a:ext uri="{FF2B5EF4-FFF2-40B4-BE49-F238E27FC236}">
                    <a16:creationId xmlns:a16="http://schemas.microsoft.com/office/drawing/2014/main" id="{A6271DF9-C804-4F5D-9899-FFA8F98E08BA}"/>
                  </a:ext>
                </a:extLst>
              </p:cNvPr>
              <p:cNvGrpSpPr/>
              <p:nvPr/>
            </p:nvGrpSpPr>
            <p:grpSpPr>
              <a:xfrm>
                <a:off x="1886664" y="2743450"/>
                <a:ext cx="852451" cy="563049"/>
                <a:chOff x="9627677" y="1273017"/>
                <a:chExt cx="390357" cy="257833"/>
              </a:xfrm>
              <a:solidFill>
                <a:schemeClr val="accent1"/>
              </a:solidFill>
            </p:grpSpPr>
            <p:sp>
              <p:nvSpPr>
                <p:cNvPr id="134" name="Rectangle 1760">
                  <a:extLst>
                    <a:ext uri="{FF2B5EF4-FFF2-40B4-BE49-F238E27FC236}">
                      <a16:creationId xmlns:a16="http://schemas.microsoft.com/office/drawing/2014/main" id="{F3FB759D-94E6-49FC-87FA-F8687E344125}"/>
                    </a:ext>
                  </a:extLst>
                </p:cNvPr>
                <p:cNvSpPr>
                  <a:spLocks noChangeArrowheads="1"/>
                </p:cNvSpPr>
                <p:nvPr/>
              </p:nvSpPr>
              <p:spPr bwMode="auto">
                <a:xfrm>
                  <a:off x="9772821" y="1438896"/>
                  <a:ext cx="17129" cy="34258"/>
                </a:xfrm>
                <a:prstGeom prst="rect">
                  <a:avLst/>
                </a:pr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35" name="Rectangle 1761">
                  <a:extLst>
                    <a:ext uri="{FF2B5EF4-FFF2-40B4-BE49-F238E27FC236}">
                      <a16:creationId xmlns:a16="http://schemas.microsoft.com/office/drawing/2014/main" id="{5C300D18-CE7B-4DDE-BD0E-E379A9EF8249}"/>
                    </a:ext>
                  </a:extLst>
                </p:cNvPr>
                <p:cNvSpPr>
                  <a:spLocks noChangeArrowheads="1"/>
                </p:cNvSpPr>
                <p:nvPr/>
              </p:nvSpPr>
              <p:spPr bwMode="auto">
                <a:xfrm>
                  <a:off x="9738564" y="1460532"/>
                  <a:ext cx="84742" cy="17129"/>
                </a:xfrm>
                <a:prstGeom prst="rect">
                  <a:avLst/>
                </a:pr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38" name="Freeform 1762">
                  <a:extLst>
                    <a:ext uri="{FF2B5EF4-FFF2-40B4-BE49-F238E27FC236}">
                      <a16:creationId xmlns:a16="http://schemas.microsoft.com/office/drawing/2014/main" id="{92D40CFF-91DD-4A29-9446-94C92F69B5EC}"/>
                    </a:ext>
                  </a:extLst>
                </p:cNvPr>
                <p:cNvSpPr>
                  <a:spLocks/>
                </p:cNvSpPr>
                <p:nvPr/>
              </p:nvSpPr>
              <p:spPr bwMode="auto">
                <a:xfrm>
                  <a:off x="9644806" y="1273017"/>
                  <a:ext cx="272258" cy="128015"/>
                </a:xfrm>
                <a:custGeom>
                  <a:avLst/>
                  <a:gdLst>
                    <a:gd name="T0" fmla="*/ 19 w 302"/>
                    <a:gd name="T1" fmla="*/ 142 h 142"/>
                    <a:gd name="T2" fmla="*/ 0 w 302"/>
                    <a:gd name="T3" fmla="*/ 142 h 142"/>
                    <a:gd name="T4" fmla="*/ 0 w 302"/>
                    <a:gd name="T5" fmla="*/ 0 h 142"/>
                    <a:gd name="T6" fmla="*/ 302 w 302"/>
                    <a:gd name="T7" fmla="*/ 0 h 142"/>
                    <a:gd name="T8" fmla="*/ 302 w 302"/>
                    <a:gd name="T9" fmla="*/ 104 h 142"/>
                    <a:gd name="T10" fmla="*/ 284 w 302"/>
                    <a:gd name="T11" fmla="*/ 104 h 142"/>
                    <a:gd name="T12" fmla="*/ 284 w 302"/>
                    <a:gd name="T13" fmla="*/ 19 h 142"/>
                    <a:gd name="T14" fmla="*/ 19 w 302"/>
                    <a:gd name="T15" fmla="*/ 19 h 142"/>
                    <a:gd name="T16" fmla="*/ 19 w 302"/>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42">
                      <a:moveTo>
                        <a:pt x="19" y="142"/>
                      </a:moveTo>
                      <a:lnTo>
                        <a:pt x="0" y="142"/>
                      </a:lnTo>
                      <a:lnTo>
                        <a:pt x="0" y="0"/>
                      </a:lnTo>
                      <a:lnTo>
                        <a:pt x="302" y="0"/>
                      </a:lnTo>
                      <a:lnTo>
                        <a:pt x="302" y="104"/>
                      </a:lnTo>
                      <a:lnTo>
                        <a:pt x="284" y="104"/>
                      </a:lnTo>
                      <a:lnTo>
                        <a:pt x="284" y="19"/>
                      </a:lnTo>
                      <a:lnTo>
                        <a:pt x="19" y="19"/>
                      </a:lnTo>
                      <a:lnTo>
                        <a:pt x="19" y="142"/>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40" name="Rectangle 1763">
                  <a:extLst>
                    <a:ext uri="{FF2B5EF4-FFF2-40B4-BE49-F238E27FC236}">
                      <a16:creationId xmlns:a16="http://schemas.microsoft.com/office/drawing/2014/main" id="{C558594F-829C-40AA-85DF-DF47C69059E2}"/>
                    </a:ext>
                  </a:extLst>
                </p:cNvPr>
                <p:cNvSpPr>
                  <a:spLocks noChangeArrowheads="1"/>
                </p:cNvSpPr>
                <p:nvPr/>
              </p:nvSpPr>
              <p:spPr bwMode="auto">
                <a:xfrm>
                  <a:off x="9706109" y="1426275"/>
                  <a:ext cx="113591" cy="17129"/>
                </a:xfrm>
                <a:prstGeom prst="rect">
                  <a:avLst/>
                </a:pr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41" name="Freeform 1764">
                  <a:extLst>
                    <a:ext uri="{FF2B5EF4-FFF2-40B4-BE49-F238E27FC236}">
                      <a16:creationId xmlns:a16="http://schemas.microsoft.com/office/drawing/2014/main" id="{43A7DCF4-C1A6-4805-A127-D00450C127F2}"/>
                    </a:ext>
                  </a:extLst>
                </p:cNvPr>
                <p:cNvSpPr>
                  <a:spLocks noEditPoints="1"/>
                </p:cNvSpPr>
                <p:nvPr/>
              </p:nvSpPr>
              <p:spPr bwMode="auto">
                <a:xfrm>
                  <a:off x="9627677" y="1392017"/>
                  <a:ext cx="87447" cy="138833"/>
                </a:xfrm>
                <a:custGeom>
                  <a:avLst/>
                  <a:gdLst>
                    <a:gd name="T0" fmla="*/ 36 w 41"/>
                    <a:gd name="T1" fmla="*/ 65 h 65"/>
                    <a:gd name="T2" fmla="*/ 5 w 41"/>
                    <a:gd name="T3" fmla="*/ 65 h 65"/>
                    <a:gd name="T4" fmla="*/ 0 w 41"/>
                    <a:gd name="T5" fmla="*/ 60 h 65"/>
                    <a:gd name="T6" fmla="*/ 0 w 41"/>
                    <a:gd name="T7" fmla="*/ 5 h 65"/>
                    <a:gd name="T8" fmla="*/ 5 w 41"/>
                    <a:gd name="T9" fmla="*/ 0 h 65"/>
                    <a:gd name="T10" fmla="*/ 36 w 41"/>
                    <a:gd name="T11" fmla="*/ 0 h 65"/>
                    <a:gd name="T12" fmla="*/ 41 w 41"/>
                    <a:gd name="T13" fmla="*/ 5 h 65"/>
                    <a:gd name="T14" fmla="*/ 41 w 41"/>
                    <a:gd name="T15" fmla="*/ 60 h 65"/>
                    <a:gd name="T16" fmla="*/ 36 w 41"/>
                    <a:gd name="T17" fmla="*/ 65 h 65"/>
                    <a:gd name="T18" fmla="*/ 6 w 41"/>
                    <a:gd name="T19" fmla="*/ 59 h 65"/>
                    <a:gd name="T20" fmla="*/ 35 w 41"/>
                    <a:gd name="T21" fmla="*/ 59 h 65"/>
                    <a:gd name="T22" fmla="*/ 35 w 41"/>
                    <a:gd name="T23" fmla="*/ 6 h 65"/>
                    <a:gd name="T24" fmla="*/ 6 w 41"/>
                    <a:gd name="T25" fmla="*/ 6 h 65"/>
                    <a:gd name="T26" fmla="*/ 6 w 41"/>
                    <a:gd name="T27"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65">
                      <a:moveTo>
                        <a:pt x="36" y="65"/>
                      </a:moveTo>
                      <a:cubicBezTo>
                        <a:pt x="5" y="65"/>
                        <a:pt x="5" y="65"/>
                        <a:pt x="5" y="65"/>
                      </a:cubicBezTo>
                      <a:cubicBezTo>
                        <a:pt x="3" y="65"/>
                        <a:pt x="0" y="62"/>
                        <a:pt x="0" y="60"/>
                      </a:cubicBezTo>
                      <a:cubicBezTo>
                        <a:pt x="0" y="5"/>
                        <a:pt x="0" y="5"/>
                        <a:pt x="0" y="5"/>
                      </a:cubicBezTo>
                      <a:cubicBezTo>
                        <a:pt x="0" y="2"/>
                        <a:pt x="3" y="0"/>
                        <a:pt x="5" y="0"/>
                      </a:cubicBezTo>
                      <a:cubicBezTo>
                        <a:pt x="36" y="0"/>
                        <a:pt x="36" y="0"/>
                        <a:pt x="36" y="0"/>
                      </a:cubicBezTo>
                      <a:cubicBezTo>
                        <a:pt x="39" y="0"/>
                        <a:pt x="41" y="2"/>
                        <a:pt x="41" y="5"/>
                      </a:cubicBezTo>
                      <a:cubicBezTo>
                        <a:pt x="41" y="60"/>
                        <a:pt x="41" y="60"/>
                        <a:pt x="41" y="60"/>
                      </a:cubicBezTo>
                      <a:cubicBezTo>
                        <a:pt x="41" y="62"/>
                        <a:pt x="39" y="65"/>
                        <a:pt x="36" y="65"/>
                      </a:cubicBezTo>
                      <a:close/>
                      <a:moveTo>
                        <a:pt x="6" y="59"/>
                      </a:moveTo>
                      <a:cubicBezTo>
                        <a:pt x="35" y="59"/>
                        <a:pt x="35" y="59"/>
                        <a:pt x="35" y="59"/>
                      </a:cubicBezTo>
                      <a:cubicBezTo>
                        <a:pt x="35" y="6"/>
                        <a:pt x="35" y="6"/>
                        <a:pt x="35" y="6"/>
                      </a:cubicBezTo>
                      <a:cubicBezTo>
                        <a:pt x="6" y="6"/>
                        <a:pt x="6" y="6"/>
                        <a:pt x="6" y="6"/>
                      </a:cubicBezTo>
                      <a:lnTo>
                        <a:pt x="6" y="59"/>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44" name="Rectangle 1765">
                  <a:extLst>
                    <a:ext uri="{FF2B5EF4-FFF2-40B4-BE49-F238E27FC236}">
                      <a16:creationId xmlns:a16="http://schemas.microsoft.com/office/drawing/2014/main" id="{44EC75AB-ADA1-4B32-B06A-844B939D35CA}"/>
                    </a:ext>
                  </a:extLst>
                </p:cNvPr>
                <p:cNvSpPr>
                  <a:spLocks noChangeArrowheads="1"/>
                </p:cNvSpPr>
                <p:nvPr/>
              </p:nvSpPr>
              <p:spPr bwMode="auto">
                <a:xfrm>
                  <a:off x="9663738" y="1494790"/>
                  <a:ext cx="17129" cy="8114"/>
                </a:xfrm>
                <a:prstGeom prst="rect">
                  <a:avLst/>
                </a:pr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47" name="Freeform 1766">
                  <a:extLst>
                    <a:ext uri="{FF2B5EF4-FFF2-40B4-BE49-F238E27FC236}">
                      <a16:creationId xmlns:a16="http://schemas.microsoft.com/office/drawing/2014/main" id="{7B9B7E2D-1E2B-4123-B6EC-CAEF3A43BC89}"/>
                    </a:ext>
                  </a:extLst>
                </p:cNvPr>
                <p:cNvSpPr>
                  <a:spLocks noEditPoints="1"/>
                </p:cNvSpPr>
                <p:nvPr/>
              </p:nvSpPr>
              <p:spPr bwMode="auto">
                <a:xfrm>
                  <a:off x="9813390" y="1360464"/>
                  <a:ext cx="204644" cy="155061"/>
                </a:xfrm>
                <a:custGeom>
                  <a:avLst/>
                  <a:gdLst>
                    <a:gd name="T0" fmla="*/ 87 w 96"/>
                    <a:gd name="T1" fmla="*/ 73 h 73"/>
                    <a:gd name="T2" fmla="*/ 9 w 96"/>
                    <a:gd name="T3" fmla="*/ 73 h 73"/>
                    <a:gd name="T4" fmla="*/ 0 w 96"/>
                    <a:gd name="T5" fmla="*/ 64 h 73"/>
                    <a:gd name="T6" fmla="*/ 0 w 96"/>
                    <a:gd name="T7" fmla="*/ 9 h 73"/>
                    <a:gd name="T8" fmla="*/ 9 w 96"/>
                    <a:gd name="T9" fmla="*/ 0 h 73"/>
                    <a:gd name="T10" fmla="*/ 87 w 96"/>
                    <a:gd name="T11" fmla="*/ 0 h 73"/>
                    <a:gd name="T12" fmla="*/ 96 w 96"/>
                    <a:gd name="T13" fmla="*/ 9 h 73"/>
                    <a:gd name="T14" fmla="*/ 96 w 96"/>
                    <a:gd name="T15" fmla="*/ 64 h 73"/>
                    <a:gd name="T16" fmla="*/ 87 w 96"/>
                    <a:gd name="T17" fmla="*/ 73 h 73"/>
                    <a:gd name="T18" fmla="*/ 9 w 96"/>
                    <a:gd name="T19" fmla="*/ 8 h 73"/>
                    <a:gd name="T20" fmla="*/ 8 w 96"/>
                    <a:gd name="T21" fmla="*/ 9 h 73"/>
                    <a:gd name="T22" fmla="*/ 8 w 96"/>
                    <a:gd name="T23" fmla="*/ 64 h 73"/>
                    <a:gd name="T24" fmla="*/ 9 w 96"/>
                    <a:gd name="T25" fmla="*/ 65 h 73"/>
                    <a:gd name="T26" fmla="*/ 87 w 96"/>
                    <a:gd name="T27" fmla="*/ 65 h 73"/>
                    <a:gd name="T28" fmla="*/ 88 w 96"/>
                    <a:gd name="T29" fmla="*/ 64 h 73"/>
                    <a:gd name="T30" fmla="*/ 88 w 96"/>
                    <a:gd name="T31" fmla="*/ 9 h 73"/>
                    <a:gd name="T32" fmla="*/ 87 w 96"/>
                    <a:gd name="T33" fmla="*/ 8 h 73"/>
                    <a:gd name="T34" fmla="*/ 9 w 96"/>
                    <a:gd name="T35"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3">
                      <a:moveTo>
                        <a:pt x="87" y="73"/>
                      </a:moveTo>
                      <a:cubicBezTo>
                        <a:pt x="9" y="73"/>
                        <a:pt x="9" y="73"/>
                        <a:pt x="9" y="73"/>
                      </a:cubicBezTo>
                      <a:cubicBezTo>
                        <a:pt x="4" y="73"/>
                        <a:pt x="0" y="69"/>
                        <a:pt x="0" y="64"/>
                      </a:cubicBezTo>
                      <a:cubicBezTo>
                        <a:pt x="0" y="9"/>
                        <a:pt x="0" y="9"/>
                        <a:pt x="0" y="9"/>
                      </a:cubicBezTo>
                      <a:cubicBezTo>
                        <a:pt x="0" y="4"/>
                        <a:pt x="4" y="0"/>
                        <a:pt x="9" y="0"/>
                      </a:cubicBezTo>
                      <a:cubicBezTo>
                        <a:pt x="87" y="0"/>
                        <a:pt x="87" y="0"/>
                        <a:pt x="87" y="0"/>
                      </a:cubicBezTo>
                      <a:cubicBezTo>
                        <a:pt x="92" y="0"/>
                        <a:pt x="96" y="4"/>
                        <a:pt x="96" y="9"/>
                      </a:cubicBezTo>
                      <a:cubicBezTo>
                        <a:pt x="96" y="64"/>
                        <a:pt x="96" y="64"/>
                        <a:pt x="96" y="64"/>
                      </a:cubicBezTo>
                      <a:cubicBezTo>
                        <a:pt x="96" y="69"/>
                        <a:pt x="92" y="73"/>
                        <a:pt x="87" y="73"/>
                      </a:cubicBezTo>
                      <a:close/>
                      <a:moveTo>
                        <a:pt x="9" y="8"/>
                      </a:moveTo>
                      <a:cubicBezTo>
                        <a:pt x="8" y="8"/>
                        <a:pt x="8" y="9"/>
                        <a:pt x="8" y="9"/>
                      </a:cubicBezTo>
                      <a:cubicBezTo>
                        <a:pt x="8" y="64"/>
                        <a:pt x="8" y="64"/>
                        <a:pt x="8" y="64"/>
                      </a:cubicBezTo>
                      <a:cubicBezTo>
                        <a:pt x="8" y="64"/>
                        <a:pt x="8" y="65"/>
                        <a:pt x="9" y="65"/>
                      </a:cubicBezTo>
                      <a:cubicBezTo>
                        <a:pt x="87" y="65"/>
                        <a:pt x="87" y="65"/>
                        <a:pt x="87" y="65"/>
                      </a:cubicBezTo>
                      <a:cubicBezTo>
                        <a:pt x="87" y="65"/>
                        <a:pt x="88" y="64"/>
                        <a:pt x="88" y="64"/>
                      </a:cubicBezTo>
                      <a:cubicBezTo>
                        <a:pt x="88" y="9"/>
                        <a:pt x="88" y="9"/>
                        <a:pt x="88" y="9"/>
                      </a:cubicBezTo>
                      <a:cubicBezTo>
                        <a:pt x="88" y="9"/>
                        <a:pt x="87" y="8"/>
                        <a:pt x="87" y="8"/>
                      </a:cubicBezTo>
                      <a:lnTo>
                        <a:pt x="9" y="8"/>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48" name="Rectangle 1767">
                  <a:extLst>
                    <a:ext uri="{FF2B5EF4-FFF2-40B4-BE49-F238E27FC236}">
                      <a16:creationId xmlns:a16="http://schemas.microsoft.com/office/drawing/2014/main" id="{176E2651-91AB-4B9F-8620-7ABC0648FD51}"/>
                    </a:ext>
                  </a:extLst>
                </p:cNvPr>
                <p:cNvSpPr>
                  <a:spLocks noChangeArrowheads="1"/>
                </p:cNvSpPr>
                <p:nvPr/>
              </p:nvSpPr>
              <p:spPr bwMode="auto">
                <a:xfrm>
                  <a:off x="9902639" y="1473154"/>
                  <a:ext cx="25242" cy="17129"/>
                </a:xfrm>
                <a:prstGeom prst="rect">
                  <a:avLst/>
                </a:pr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grpSp>
      <p:grpSp>
        <p:nvGrpSpPr>
          <p:cNvPr id="16" name="Group 15">
            <a:extLst>
              <a:ext uri="{FF2B5EF4-FFF2-40B4-BE49-F238E27FC236}">
                <a16:creationId xmlns:a16="http://schemas.microsoft.com/office/drawing/2014/main" id="{C841F28E-977B-4FB7-83B3-B1580169685B}"/>
              </a:ext>
            </a:extLst>
          </p:cNvPr>
          <p:cNvGrpSpPr/>
          <p:nvPr/>
        </p:nvGrpSpPr>
        <p:grpSpPr>
          <a:xfrm>
            <a:off x="9562959" y="2905260"/>
            <a:ext cx="593850" cy="408101"/>
            <a:chOff x="5645081" y="4860906"/>
            <a:chExt cx="777778" cy="534498"/>
          </a:xfrm>
        </p:grpSpPr>
        <p:grpSp>
          <p:nvGrpSpPr>
            <p:cNvPr id="9" name="Group 8">
              <a:extLst>
                <a:ext uri="{FF2B5EF4-FFF2-40B4-BE49-F238E27FC236}">
                  <a16:creationId xmlns:a16="http://schemas.microsoft.com/office/drawing/2014/main" id="{CEEE6CE6-1CBF-421A-B020-0C362491F99E}"/>
                </a:ext>
              </a:extLst>
            </p:cNvPr>
            <p:cNvGrpSpPr/>
            <p:nvPr/>
          </p:nvGrpSpPr>
          <p:grpSpPr>
            <a:xfrm>
              <a:off x="5645081" y="4860906"/>
              <a:ext cx="401759" cy="534498"/>
              <a:chOff x="5645081" y="4860906"/>
              <a:chExt cx="401759" cy="534498"/>
            </a:xfrm>
          </p:grpSpPr>
          <p:sp>
            <p:nvSpPr>
              <p:cNvPr id="164" name="Freeform 2080">
                <a:extLst>
                  <a:ext uri="{FF2B5EF4-FFF2-40B4-BE49-F238E27FC236}">
                    <a16:creationId xmlns:a16="http://schemas.microsoft.com/office/drawing/2014/main" id="{C65AFA1A-0674-4814-8C93-6493B92BC4D3}"/>
                  </a:ext>
                </a:extLst>
              </p:cNvPr>
              <p:cNvSpPr>
                <a:spLocks noEditPoints="1"/>
              </p:cNvSpPr>
              <p:nvPr/>
            </p:nvSpPr>
            <p:spPr bwMode="auto">
              <a:xfrm>
                <a:off x="5645081" y="4860906"/>
                <a:ext cx="401759" cy="53449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65" name="Freeform 2081">
                <a:extLst>
                  <a:ext uri="{FF2B5EF4-FFF2-40B4-BE49-F238E27FC236}">
                    <a16:creationId xmlns:a16="http://schemas.microsoft.com/office/drawing/2014/main" id="{36710DD8-18A5-401B-9259-1BE56DCED19B}"/>
                  </a:ext>
                </a:extLst>
              </p:cNvPr>
              <p:cNvSpPr>
                <a:spLocks/>
              </p:cNvSpPr>
              <p:nvPr/>
            </p:nvSpPr>
            <p:spPr bwMode="auto">
              <a:xfrm>
                <a:off x="5846846" y="4876834"/>
                <a:ext cx="184066" cy="184065"/>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nvGrpSpPr>
            <p:cNvPr id="15" name="Group 14">
              <a:extLst>
                <a:ext uri="{FF2B5EF4-FFF2-40B4-BE49-F238E27FC236}">
                  <a16:creationId xmlns:a16="http://schemas.microsoft.com/office/drawing/2014/main" id="{1792EDFA-6A46-4E22-863F-DC0B2E243A49}"/>
                </a:ext>
              </a:extLst>
            </p:cNvPr>
            <p:cNvGrpSpPr/>
            <p:nvPr/>
          </p:nvGrpSpPr>
          <p:grpSpPr>
            <a:xfrm>
              <a:off x="5795949" y="5002342"/>
              <a:ext cx="626910" cy="393062"/>
              <a:chOff x="5815927" y="5002342"/>
              <a:chExt cx="626910" cy="393062"/>
            </a:xfrm>
          </p:grpSpPr>
          <p:grpSp>
            <p:nvGrpSpPr>
              <p:cNvPr id="13" name="Group 12">
                <a:extLst>
                  <a:ext uri="{FF2B5EF4-FFF2-40B4-BE49-F238E27FC236}">
                    <a16:creationId xmlns:a16="http://schemas.microsoft.com/office/drawing/2014/main" id="{BBAC07A9-FBB9-4D97-AFDC-A8A4A462F231}"/>
                  </a:ext>
                </a:extLst>
              </p:cNvPr>
              <p:cNvGrpSpPr/>
              <p:nvPr/>
            </p:nvGrpSpPr>
            <p:grpSpPr>
              <a:xfrm>
                <a:off x="5938879" y="5045125"/>
                <a:ext cx="304596" cy="312183"/>
                <a:chOff x="5938879" y="5045125"/>
                <a:chExt cx="304596" cy="312183"/>
              </a:xfrm>
            </p:grpSpPr>
            <p:sp>
              <p:nvSpPr>
                <p:cNvPr id="11" name="Oval 10">
                  <a:extLst>
                    <a:ext uri="{FF2B5EF4-FFF2-40B4-BE49-F238E27FC236}">
                      <a16:creationId xmlns:a16="http://schemas.microsoft.com/office/drawing/2014/main" id="{9FE9264B-BF8C-4825-8D7D-605892D38FC5}"/>
                    </a:ext>
                  </a:extLst>
                </p:cNvPr>
                <p:cNvSpPr/>
                <p:nvPr/>
              </p:nvSpPr>
              <p:spPr bwMode="auto">
                <a:xfrm>
                  <a:off x="5938879" y="5155050"/>
                  <a:ext cx="144231" cy="144231"/>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0BD19145-9149-43AB-85EE-CF0CC727C8B1}"/>
                    </a:ext>
                  </a:extLst>
                </p:cNvPr>
                <p:cNvSpPr/>
                <p:nvPr/>
              </p:nvSpPr>
              <p:spPr bwMode="auto">
                <a:xfrm>
                  <a:off x="5938879" y="5278931"/>
                  <a:ext cx="144231" cy="78377"/>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67" name="Oval 166">
                  <a:extLst>
                    <a:ext uri="{FF2B5EF4-FFF2-40B4-BE49-F238E27FC236}">
                      <a16:creationId xmlns:a16="http://schemas.microsoft.com/office/drawing/2014/main" id="{2055CF0B-E4DE-41AA-9344-7F90D84DC023}"/>
                    </a:ext>
                  </a:extLst>
                </p:cNvPr>
                <p:cNvSpPr/>
                <p:nvPr/>
              </p:nvSpPr>
              <p:spPr bwMode="auto">
                <a:xfrm>
                  <a:off x="6046944" y="5045125"/>
                  <a:ext cx="196531" cy="196531"/>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sp>
            <p:nvSpPr>
              <p:cNvPr id="94" name="Freeform 1907">
                <a:extLst>
                  <a:ext uri="{FF2B5EF4-FFF2-40B4-BE49-F238E27FC236}">
                    <a16:creationId xmlns:a16="http://schemas.microsoft.com/office/drawing/2014/main" id="{D85DD5A6-6FC9-470E-AF5D-2CFEF3FA3586}"/>
                  </a:ext>
                </a:extLst>
              </p:cNvPr>
              <p:cNvSpPr>
                <a:spLocks noEditPoints="1"/>
              </p:cNvSpPr>
              <p:nvPr/>
            </p:nvSpPr>
            <p:spPr bwMode="auto">
              <a:xfrm>
                <a:off x="5815927" y="5002342"/>
                <a:ext cx="626910" cy="393062"/>
              </a:xfrm>
              <a:custGeom>
                <a:avLst/>
                <a:gdLst>
                  <a:gd name="T0" fmla="*/ 85 w 160"/>
                  <a:gd name="T1" fmla="*/ 10 h 100"/>
                  <a:gd name="T2" fmla="*/ 109 w 160"/>
                  <a:gd name="T3" fmla="*/ 33 h 100"/>
                  <a:gd name="T4" fmla="*/ 120 w 160"/>
                  <a:gd name="T5" fmla="*/ 30 h 100"/>
                  <a:gd name="T6" fmla="*/ 140 w 160"/>
                  <a:gd name="T7" fmla="*/ 50 h 100"/>
                  <a:gd name="T8" fmla="*/ 139 w 160"/>
                  <a:gd name="T9" fmla="*/ 56 h 100"/>
                  <a:gd name="T10" fmla="*/ 150 w 160"/>
                  <a:gd name="T11" fmla="*/ 72 h 100"/>
                  <a:gd name="T12" fmla="*/ 132 w 160"/>
                  <a:gd name="T13" fmla="*/ 90 h 100"/>
                  <a:gd name="T14" fmla="*/ 130 w 160"/>
                  <a:gd name="T15" fmla="*/ 90 h 100"/>
                  <a:gd name="T16" fmla="*/ 130 w 160"/>
                  <a:gd name="T17" fmla="*/ 90 h 100"/>
                  <a:gd name="T18" fmla="*/ 30 w 160"/>
                  <a:gd name="T19" fmla="*/ 90 h 100"/>
                  <a:gd name="T20" fmla="*/ 10 w 160"/>
                  <a:gd name="T21" fmla="*/ 70 h 100"/>
                  <a:gd name="T22" fmla="*/ 30 w 160"/>
                  <a:gd name="T23" fmla="*/ 50 h 100"/>
                  <a:gd name="T24" fmla="*/ 33 w 160"/>
                  <a:gd name="T25" fmla="*/ 50 h 100"/>
                  <a:gd name="T26" fmla="*/ 51 w 160"/>
                  <a:gd name="T27" fmla="*/ 40 h 100"/>
                  <a:gd name="T28" fmla="*/ 61 w 160"/>
                  <a:gd name="T29" fmla="*/ 42 h 100"/>
                  <a:gd name="T30" fmla="*/ 60 w 160"/>
                  <a:gd name="T31" fmla="*/ 35 h 100"/>
                  <a:gd name="T32" fmla="*/ 85 w 160"/>
                  <a:gd name="T33" fmla="*/ 10 h 100"/>
                  <a:gd name="T34" fmla="*/ 85 w 160"/>
                  <a:gd name="T35" fmla="*/ 0 h 100"/>
                  <a:gd name="T36" fmla="*/ 50 w 160"/>
                  <a:gd name="T37" fmla="*/ 30 h 100"/>
                  <a:gd name="T38" fmla="*/ 28 w 160"/>
                  <a:gd name="T39" fmla="*/ 40 h 100"/>
                  <a:gd name="T40" fmla="*/ 0 w 160"/>
                  <a:gd name="T41" fmla="*/ 70 h 100"/>
                  <a:gd name="T42" fmla="*/ 30 w 160"/>
                  <a:gd name="T43" fmla="*/ 100 h 100"/>
                  <a:gd name="T44" fmla="*/ 130 w 160"/>
                  <a:gd name="T45" fmla="*/ 100 h 100"/>
                  <a:gd name="T46" fmla="*/ 132 w 160"/>
                  <a:gd name="T47" fmla="*/ 100 h 100"/>
                  <a:gd name="T48" fmla="*/ 160 w 160"/>
                  <a:gd name="T49" fmla="*/ 72 h 100"/>
                  <a:gd name="T50" fmla="*/ 150 w 160"/>
                  <a:gd name="T51" fmla="*/ 51 h 100"/>
                  <a:gd name="T52" fmla="*/ 150 w 160"/>
                  <a:gd name="T53" fmla="*/ 50 h 100"/>
                  <a:gd name="T54" fmla="*/ 120 w 160"/>
                  <a:gd name="T55" fmla="*/ 20 h 100"/>
                  <a:gd name="T56" fmla="*/ 116 w 160"/>
                  <a:gd name="T57" fmla="*/ 20 h 100"/>
                  <a:gd name="T58" fmla="*/ 85 w 160"/>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0">
                    <a:moveTo>
                      <a:pt x="85" y="10"/>
                    </a:moveTo>
                    <a:cubicBezTo>
                      <a:pt x="98" y="10"/>
                      <a:pt x="108" y="20"/>
                      <a:pt x="109" y="33"/>
                    </a:cubicBezTo>
                    <a:cubicBezTo>
                      <a:pt x="112" y="31"/>
                      <a:pt x="116" y="30"/>
                      <a:pt x="120" y="30"/>
                    </a:cubicBezTo>
                    <a:cubicBezTo>
                      <a:pt x="131" y="30"/>
                      <a:pt x="140" y="39"/>
                      <a:pt x="140" y="50"/>
                    </a:cubicBezTo>
                    <a:cubicBezTo>
                      <a:pt x="140" y="52"/>
                      <a:pt x="139" y="54"/>
                      <a:pt x="139" y="56"/>
                    </a:cubicBezTo>
                    <a:cubicBezTo>
                      <a:pt x="145" y="59"/>
                      <a:pt x="150" y="65"/>
                      <a:pt x="150" y="72"/>
                    </a:cubicBezTo>
                    <a:cubicBezTo>
                      <a:pt x="150" y="82"/>
                      <a:pt x="142" y="90"/>
                      <a:pt x="132" y="90"/>
                    </a:cubicBezTo>
                    <a:cubicBezTo>
                      <a:pt x="130" y="90"/>
                      <a:pt x="130" y="90"/>
                      <a:pt x="130" y="90"/>
                    </a:cubicBezTo>
                    <a:cubicBezTo>
                      <a:pt x="130" y="90"/>
                      <a:pt x="130" y="90"/>
                      <a:pt x="130" y="90"/>
                    </a:cubicBezTo>
                    <a:cubicBezTo>
                      <a:pt x="30" y="90"/>
                      <a:pt x="30" y="90"/>
                      <a:pt x="30" y="90"/>
                    </a:cubicBezTo>
                    <a:cubicBezTo>
                      <a:pt x="19" y="90"/>
                      <a:pt x="10" y="81"/>
                      <a:pt x="10" y="70"/>
                    </a:cubicBezTo>
                    <a:cubicBezTo>
                      <a:pt x="10" y="59"/>
                      <a:pt x="19" y="50"/>
                      <a:pt x="30" y="50"/>
                    </a:cubicBezTo>
                    <a:cubicBezTo>
                      <a:pt x="31" y="50"/>
                      <a:pt x="32" y="50"/>
                      <a:pt x="33" y="50"/>
                    </a:cubicBezTo>
                    <a:cubicBezTo>
                      <a:pt x="37" y="44"/>
                      <a:pt x="43" y="40"/>
                      <a:pt x="51" y="40"/>
                    </a:cubicBezTo>
                    <a:cubicBezTo>
                      <a:pt x="55" y="40"/>
                      <a:pt x="58" y="41"/>
                      <a:pt x="61" y="42"/>
                    </a:cubicBezTo>
                    <a:cubicBezTo>
                      <a:pt x="60" y="40"/>
                      <a:pt x="60" y="37"/>
                      <a:pt x="60" y="35"/>
                    </a:cubicBezTo>
                    <a:cubicBezTo>
                      <a:pt x="60" y="21"/>
                      <a:pt x="71" y="10"/>
                      <a:pt x="85" y="10"/>
                    </a:cubicBezTo>
                    <a:moveTo>
                      <a:pt x="85" y="0"/>
                    </a:moveTo>
                    <a:cubicBezTo>
                      <a:pt x="67" y="0"/>
                      <a:pt x="52" y="13"/>
                      <a:pt x="50" y="30"/>
                    </a:cubicBezTo>
                    <a:cubicBezTo>
                      <a:pt x="42" y="30"/>
                      <a:pt x="34" y="34"/>
                      <a:pt x="28" y="40"/>
                    </a:cubicBezTo>
                    <a:cubicBezTo>
                      <a:pt x="12" y="41"/>
                      <a:pt x="0" y="54"/>
                      <a:pt x="0" y="70"/>
                    </a:cubicBezTo>
                    <a:cubicBezTo>
                      <a:pt x="0" y="86"/>
                      <a:pt x="13" y="100"/>
                      <a:pt x="30" y="100"/>
                    </a:cubicBezTo>
                    <a:cubicBezTo>
                      <a:pt x="130" y="100"/>
                      <a:pt x="130" y="100"/>
                      <a:pt x="130" y="100"/>
                    </a:cubicBezTo>
                    <a:cubicBezTo>
                      <a:pt x="132" y="100"/>
                      <a:pt x="132" y="100"/>
                      <a:pt x="132" y="100"/>
                    </a:cubicBezTo>
                    <a:cubicBezTo>
                      <a:pt x="148" y="100"/>
                      <a:pt x="160" y="88"/>
                      <a:pt x="160" y="72"/>
                    </a:cubicBezTo>
                    <a:cubicBezTo>
                      <a:pt x="160" y="64"/>
                      <a:pt x="156" y="56"/>
                      <a:pt x="150" y="51"/>
                    </a:cubicBezTo>
                    <a:cubicBezTo>
                      <a:pt x="150" y="51"/>
                      <a:pt x="150" y="50"/>
                      <a:pt x="150" y="50"/>
                    </a:cubicBezTo>
                    <a:cubicBezTo>
                      <a:pt x="150" y="33"/>
                      <a:pt x="136" y="20"/>
                      <a:pt x="120" y="20"/>
                    </a:cubicBezTo>
                    <a:cubicBezTo>
                      <a:pt x="119" y="20"/>
                      <a:pt x="117" y="20"/>
                      <a:pt x="116" y="20"/>
                    </a:cubicBezTo>
                    <a:cubicBezTo>
                      <a:pt x="111" y="8"/>
                      <a:pt x="99" y="0"/>
                      <a:pt x="85" y="0"/>
                    </a:cubicBezTo>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grpSp>
        <p:nvGrpSpPr>
          <p:cNvPr id="168" name="Group 167">
            <a:extLst>
              <a:ext uri="{FF2B5EF4-FFF2-40B4-BE49-F238E27FC236}">
                <a16:creationId xmlns:a16="http://schemas.microsoft.com/office/drawing/2014/main" id="{A617A4F7-F906-4762-B670-5F06ABD4EB53}"/>
              </a:ext>
            </a:extLst>
          </p:cNvPr>
          <p:cNvGrpSpPr/>
          <p:nvPr/>
        </p:nvGrpSpPr>
        <p:grpSpPr>
          <a:xfrm>
            <a:off x="8356198" y="2905260"/>
            <a:ext cx="593850" cy="408101"/>
            <a:chOff x="5645081" y="4860906"/>
            <a:chExt cx="777778" cy="534498"/>
          </a:xfrm>
        </p:grpSpPr>
        <p:grpSp>
          <p:nvGrpSpPr>
            <p:cNvPr id="169" name="Group 168">
              <a:extLst>
                <a:ext uri="{FF2B5EF4-FFF2-40B4-BE49-F238E27FC236}">
                  <a16:creationId xmlns:a16="http://schemas.microsoft.com/office/drawing/2014/main" id="{431A2448-BB22-47B9-8D2D-B8D9050AC43F}"/>
                </a:ext>
              </a:extLst>
            </p:cNvPr>
            <p:cNvGrpSpPr/>
            <p:nvPr/>
          </p:nvGrpSpPr>
          <p:grpSpPr>
            <a:xfrm>
              <a:off x="5645081" y="4860906"/>
              <a:ext cx="401759" cy="534498"/>
              <a:chOff x="5645081" y="4860906"/>
              <a:chExt cx="401759" cy="534498"/>
            </a:xfrm>
          </p:grpSpPr>
          <p:sp>
            <p:nvSpPr>
              <p:cNvPr id="176" name="Freeform 2080">
                <a:extLst>
                  <a:ext uri="{FF2B5EF4-FFF2-40B4-BE49-F238E27FC236}">
                    <a16:creationId xmlns:a16="http://schemas.microsoft.com/office/drawing/2014/main" id="{E9710164-4E87-4468-9944-D69D7C30FE0A}"/>
                  </a:ext>
                </a:extLst>
              </p:cNvPr>
              <p:cNvSpPr>
                <a:spLocks noEditPoints="1"/>
              </p:cNvSpPr>
              <p:nvPr/>
            </p:nvSpPr>
            <p:spPr bwMode="auto">
              <a:xfrm>
                <a:off x="5645081" y="4860906"/>
                <a:ext cx="401759" cy="53449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77" name="Freeform 2081">
                <a:extLst>
                  <a:ext uri="{FF2B5EF4-FFF2-40B4-BE49-F238E27FC236}">
                    <a16:creationId xmlns:a16="http://schemas.microsoft.com/office/drawing/2014/main" id="{E3B5F44C-772A-4700-B024-F3D4EDFDFEC8}"/>
                  </a:ext>
                </a:extLst>
              </p:cNvPr>
              <p:cNvSpPr>
                <a:spLocks/>
              </p:cNvSpPr>
              <p:nvPr/>
            </p:nvSpPr>
            <p:spPr bwMode="auto">
              <a:xfrm>
                <a:off x="5846846" y="4876834"/>
                <a:ext cx="184066" cy="184065"/>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nvGrpSpPr>
            <p:cNvPr id="170" name="Group 169">
              <a:extLst>
                <a:ext uri="{FF2B5EF4-FFF2-40B4-BE49-F238E27FC236}">
                  <a16:creationId xmlns:a16="http://schemas.microsoft.com/office/drawing/2014/main" id="{88C86981-6B70-4645-A0D8-88472170F935}"/>
                </a:ext>
              </a:extLst>
            </p:cNvPr>
            <p:cNvGrpSpPr/>
            <p:nvPr/>
          </p:nvGrpSpPr>
          <p:grpSpPr>
            <a:xfrm>
              <a:off x="5795949" y="5002342"/>
              <a:ext cx="626910" cy="393062"/>
              <a:chOff x="5815927" y="5002342"/>
              <a:chExt cx="626910" cy="393062"/>
            </a:xfrm>
          </p:grpSpPr>
          <p:grpSp>
            <p:nvGrpSpPr>
              <p:cNvPr id="171" name="Group 170">
                <a:extLst>
                  <a:ext uri="{FF2B5EF4-FFF2-40B4-BE49-F238E27FC236}">
                    <a16:creationId xmlns:a16="http://schemas.microsoft.com/office/drawing/2014/main" id="{90A6B6EA-15E5-4508-AB1F-0A2515A890E9}"/>
                  </a:ext>
                </a:extLst>
              </p:cNvPr>
              <p:cNvGrpSpPr/>
              <p:nvPr/>
            </p:nvGrpSpPr>
            <p:grpSpPr>
              <a:xfrm>
                <a:off x="5938879" y="5045125"/>
                <a:ext cx="304596" cy="312183"/>
                <a:chOff x="5938879" y="5045125"/>
                <a:chExt cx="304596" cy="312183"/>
              </a:xfrm>
            </p:grpSpPr>
            <p:sp>
              <p:nvSpPr>
                <p:cNvPr id="173" name="Oval 172">
                  <a:extLst>
                    <a:ext uri="{FF2B5EF4-FFF2-40B4-BE49-F238E27FC236}">
                      <a16:creationId xmlns:a16="http://schemas.microsoft.com/office/drawing/2014/main" id="{D9D7C4FF-2216-4BC1-AED4-D4AFE1977CE3}"/>
                    </a:ext>
                  </a:extLst>
                </p:cNvPr>
                <p:cNvSpPr/>
                <p:nvPr/>
              </p:nvSpPr>
              <p:spPr bwMode="auto">
                <a:xfrm>
                  <a:off x="5938879" y="5155050"/>
                  <a:ext cx="144231" cy="144231"/>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74" name="Rectangle 173">
                  <a:extLst>
                    <a:ext uri="{FF2B5EF4-FFF2-40B4-BE49-F238E27FC236}">
                      <a16:creationId xmlns:a16="http://schemas.microsoft.com/office/drawing/2014/main" id="{AFA293BA-3EB6-4C39-8310-9B5217F8AD75}"/>
                    </a:ext>
                  </a:extLst>
                </p:cNvPr>
                <p:cNvSpPr/>
                <p:nvPr/>
              </p:nvSpPr>
              <p:spPr bwMode="auto">
                <a:xfrm>
                  <a:off x="5938879" y="5278931"/>
                  <a:ext cx="144231" cy="78377"/>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75" name="Oval 174">
                  <a:extLst>
                    <a:ext uri="{FF2B5EF4-FFF2-40B4-BE49-F238E27FC236}">
                      <a16:creationId xmlns:a16="http://schemas.microsoft.com/office/drawing/2014/main" id="{DB7566FE-D80F-4971-855B-4BEB8AA10540}"/>
                    </a:ext>
                  </a:extLst>
                </p:cNvPr>
                <p:cNvSpPr/>
                <p:nvPr/>
              </p:nvSpPr>
              <p:spPr bwMode="auto">
                <a:xfrm>
                  <a:off x="6046944" y="5045125"/>
                  <a:ext cx="196531" cy="196531"/>
                </a:xfrm>
                <a:prstGeom prst="ellips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sp>
            <p:nvSpPr>
              <p:cNvPr id="172" name="Freeform 1907">
                <a:extLst>
                  <a:ext uri="{FF2B5EF4-FFF2-40B4-BE49-F238E27FC236}">
                    <a16:creationId xmlns:a16="http://schemas.microsoft.com/office/drawing/2014/main" id="{E211B484-C750-4999-9247-BAA50014A304}"/>
                  </a:ext>
                </a:extLst>
              </p:cNvPr>
              <p:cNvSpPr>
                <a:spLocks noEditPoints="1"/>
              </p:cNvSpPr>
              <p:nvPr/>
            </p:nvSpPr>
            <p:spPr bwMode="auto">
              <a:xfrm>
                <a:off x="5815927" y="5002342"/>
                <a:ext cx="626910" cy="393062"/>
              </a:xfrm>
              <a:custGeom>
                <a:avLst/>
                <a:gdLst>
                  <a:gd name="T0" fmla="*/ 85 w 160"/>
                  <a:gd name="T1" fmla="*/ 10 h 100"/>
                  <a:gd name="T2" fmla="*/ 109 w 160"/>
                  <a:gd name="T3" fmla="*/ 33 h 100"/>
                  <a:gd name="T4" fmla="*/ 120 w 160"/>
                  <a:gd name="T5" fmla="*/ 30 h 100"/>
                  <a:gd name="T6" fmla="*/ 140 w 160"/>
                  <a:gd name="T7" fmla="*/ 50 h 100"/>
                  <a:gd name="T8" fmla="*/ 139 w 160"/>
                  <a:gd name="T9" fmla="*/ 56 h 100"/>
                  <a:gd name="T10" fmla="*/ 150 w 160"/>
                  <a:gd name="T11" fmla="*/ 72 h 100"/>
                  <a:gd name="T12" fmla="*/ 132 w 160"/>
                  <a:gd name="T13" fmla="*/ 90 h 100"/>
                  <a:gd name="T14" fmla="*/ 130 w 160"/>
                  <a:gd name="T15" fmla="*/ 90 h 100"/>
                  <a:gd name="T16" fmla="*/ 130 w 160"/>
                  <a:gd name="T17" fmla="*/ 90 h 100"/>
                  <a:gd name="T18" fmla="*/ 30 w 160"/>
                  <a:gd name="T19" fmla="*/ 90 h 100"/>
                  <a:gd name="T20" fmla="*/ 10 w 160"/>
                  <a:gd name="T21" fmla="*/ 70 h 100"/>
                  <a:gd name="T22" fmla="*/ 30 w 160"/>
                  <a:gd name="T23" fmla="*/ 50 h 100"/>
                  <a:gd name="T24" fmla="*/ 33 w 160"/>
                  <a:gd name="T25" fmla="*/ 50 h 100"/>
                  <a:gd name="T26" fmla="*/ 51 w 160"/>
                  <a:gd name="T27" fmla="*/ 40 h 100"/>
                  <a:gd name="T28" fmla="*/ 61 w 160"/>
                  <a:gd name="T29" fmla="*/ 42 h 100"/>
                  <a:gd name="T30" fmla="*/ 60 w 160"/>
                  <a:gd name="T31" fmla="*/ 35 h 100"/>
                  <a:gd name="T32" fmla="*/ 85 w 160"/>
                  <a:gd name="T33" fmla="*/ 10 h 100"/>
                  <a:gd name="T34" fmla="*/ 85 w 160"/>
                  <a:gd name="T35" fmla="*/ 0 h 100"/>
                  <a:gd name="T36" fmla="*/ 50 w 160"/>
                  <a:gd name="T37" fmla="*/ 30 h 100"/>
                  <a:gd name="T38" fmla="*/ 28 w 160"/>
                  <a:gd name="T39" fmla="*/ 40 h 100"/>
                  <a:gd name="T40" fmla="*/ 0 w 160"/>
                  <a:gd name="T41" fmla="*/ 70 h 100"/>
                  <a:gd name="T42" fmla="*/ 30 w 160"/>
                  <a:gd name="T43" fmla="*/ 100 h 100"/>
                  <a:gd name="T44" fmla="*/ 130 w 160"/>
                  <a:gd name="T45" fmla="*/ 100 h 100"/>
                  <a:gd name="T46" fmla="*/ 132 w 160"/>
                  <a:gd name="T47" fmla="*/ 100 h 100"/>
                  <a:gd name="T48" fmla="*/ 160 w 160"/>
                  <a:gd name="T49" fmla="*/ 72 h 100"/>
                  <a:gd name="T50" fmla="*/ 150 w 160"/>
                  <a:gd name="T51" fmla="*/ 51 h 100"/>
                  <a:gd name="T52" fmla="*/ 150 w 160"/>
                  <a:gd name="T53" fmla="*/ 50 h 100"/>
                  <a:gd name="T54" fmla="*/ 120 w 160"/>
                  <a:gd name="T55" fmla="*/ 20 h 100"/>
                  <a:gd name="T56" fmla="*/ 116 w 160"/>
                  <a:gd name="T57" fmla="*/ 20 h 100"/>
                  <a:gd name="T58" fmla="*/ 85 w 160"/>
                  <a:gd name="T5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0">
                    <a:moveTo>
                      <a:pt x="85" y="10"/>
                    </a:moveTo>
                    <a:cubicBezTo>
                      <a:pt x="98" y="10"/>
                      <a:pt x="108" y="20"/>
                      <a:pt x="109" y="33"/>
                    </a:cubicBezTo>
                    <a:cubicBezTo>
                      <a:pt x="112" y="31"/>
                      <a:pt x="116" y="30"/>
                      <a:pt x="120" y="30"/>
                    </a:cubicBezTo>
                    <a:cubicBezTo>
                      <a:pt x="131" y="30"/>
                      <a:pt x="140" y="39"/>
                      <a:pt x="140" y="50"/>
                    </a:cubicBezTo>
                    <a:cubicBezTo>
                      <a:pt x="140" y="52"/>
                      <a:pt x="139" y="54"/>
                      <a:pt x="139" y="56"/>
                    </a:cubicBezTo>
                    <a:cubicBezTo>
                      <a:pt x="145" y="59"/>
                      <a:pt x="150" y="65"/>
                      <a:pt x="150" y="72"/>
                    </a:cubicBezTo>
                    <a:cubicBezTo>
                      <a:pt x="150" y="82"/>
                      <a:pt x="142" y="90"/>
                      <a:pt x="132" y="90"/>
                    </a:cubicBezTo>
                    <a:cubicBezTo>
                      <a:pt x="130" y="90"/>
                      <a:pt x="130" y="90"/>
                      <a:pt x="130" y="90"/>
                    </a:cubicBezTo>
                    <a:cubicBezTo>
                      <a:pt x="130" y="90"/>
                      <a:pt x="130" y="90"/>
                      <a:pt x="130" y="90"/>
                    </a:cubicBezTo>
                    <a:cubicBezTo>
                      <a:pt x="30" y="90"/>
                      <a:pt x="30" y="90"/>
                      <a:pt x="30" y="90"/>
                    </a:cubicBezTo>
                    <a:cubicBezTo>
                      <a:pt x="19" y="90"/>
                      <a:pt x="10" y="81"/>
                      <a:pt x="10" y="70"/>
                    </a:cubicBezTo>
                    <a:cubicBezTo>
                      <a:pt x="10" y="59"/>
                      <a:pt x="19" y="50"/>
                      <a:pt x="30" y="50"/>
                    </a:cubicBezTo>
                    <a:cubicBezTo>
                      <a:pt x="31" y="50"/>
                      <a:pt x="32" y="50"/>
                      <a:pt x="33" y="50"/>
                    </a:cubicBezTo>
                    <a:cubicBezTo>
                      <a:pt x="37" y="44"/>
                      <a:pt x="43" y="40"/>
                      <a:pt x="51" y="40"/>
                    </a:cubicBezTo>
                    <a:cubicBezTo>
                      <a:pt x="55" y="40"/>
                      <a:pt x="58" y="41"/>
                      <a:pt x="61" y="42"/>
                    </a:cubicBezTo>
                    <a:cubicBezTo>
                      <a:pt x="60" y="40"/>
                      <a:pt x="60" y="37"/>
                      <a:pt x="60" y="35"/>
                    </a:cubicBezTo>
                    <a:cubicBezTo>
                      <a:pt x="60" y="21"/>
                      <a:pt x="71" y="10"/>
                      <a:pt x="85" y="10"/>
                    </a:cubicBezTo>
                    <a:moveTo>
                      <a:pt x="85" y="0"/>
                    </a:moveTo>
                    <a:cubicBezTo>
                      <a:pt x="67" y="0"/>
                      <a:pt x="52" y="13"/>
                      <a:pt x="50" y="30"/>
                    </a:cubicBezTo>
                    <a:cubicBezTo>
                      <a:pt x="42" y="30"/>
                      <a:pt x="34" y="34"/>
                      <a:pt x="28" y="40"/>
                    </a:cubicBezTo>
                    <a:cubicBezTo>
                      <a:pt x="12" y="41"/>
                      <a:pt x="0" y="54"/>
                      <a:pt x="0" y="70"/>
                    </a:cubicBezTo>
                    <a:cubicBezTo>
                      <a:pt x="0" y="86"/>
                      <a:pt x="13" y="100"/>
                      <a:pt x="30" y="100"/>
                    </a:cubicBezTo>
                    <a:cubicBezTo>
                      <a:pt x="130" y="100"/>
                      <a:pt x="130" y="100"/>
                      <a:pt x="130" y="100"/>
                    </a:cubicBezTo>
                    <a:cubicBezTo>
                      <a:pt x="132" y="100"/>
                      <a:pt x="132" y="100"/>
                      <a:pt x="132" y="100"/>
                    </a:cubicBezTo>
                    <a:cubicBezTo>
                      <a:pt x="148" y="100"/>
                      <a:pt x="160" y="88"/>
                      <a:pt x="160" y="72"/>
                    </a:cubicBezTo>
                    <a:cubicBezTo>
                      <a:pt x="160" y="64"/>
                      <a:pt x="156" y="56"/>
                      <a:pt x="150" y="51"/>
                    </a:cubicBezTo>
                    <a:cubicBezTo>
                      <a:pt x="150" y="51"/>
                      <a:pt x="150" y="50"/>
                      <a:pt x="150" y="50"/>
                    </a:cubicBezTo>
                    <a:cubicBezTo>
                      <a:pt x="150" y="33"/>
                      <a:pt x="136" y="20"/>
                      <a:pt x="120" y="20"/>
                    </a:cubicBezTo>
                    <a:cubicBezTo>
                      <a:pt x="119" y="20"/>
                      <a:pt x="117" y="20"/>
                      <a:pt x="116" y="20"/>
                    </a:cubicBezTo>
                    <a:cubicBezTo>
                      <a:pt x="111" y="8"/>
                      <a:pt x="99" y="0"/>
                      <a:pt x="85" y="0"/>
                    </a:cubicBezTo>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grpSp>
        <p:nvGrpSpPr>
          <p:cNvPr id="27" name="Group 26">
            <a:extLst>
              <a:ext uri="{FF2B5EF4-FFF2-40B4-BE49-F238E27FC236}">
                <a16:creationId xmlns:a16="http://schemas.microsoft.com/office/drawing/2014/main" id="{A2DC8547-8F0A-4FFB-A794-DD5C48A7EAAB}"/>
              </a:ext>
            </a:extLst>
          </p:cNvPr>
          <p:cNvGrpSpPr/>
          <p:nvPr/>
        </p:nvGrpSpPr>
        <p:grpSpPr>
          <a:xfrm>
            <a:off x="10761064" y="2905260"/>
            <a:ext cx="611163" cy="408101"/>
            <a:chOff x="10971826" y="2964666"/>
            <a:chExt cx="800452" cy="534498"/>
          </a:xfrm>
        </p:grpSpPr>
        <p:grpSp>
          <p:nvGrpSpPr>
            <p:cNvPr id="178" name="Group 177">
              <a:extLst>
                <a:ext uri="{FF2B5EF4-FFF2-40B4-BE49-F238E27FC236}">
                  <a16:creationId xmlns:a16="http://schemas.microsoft.com/office/drawing/2014/main" id="{4A1A6E96-A695-4FF8-B6DA-946B7421FD92}"/>
                </a:ext>
              </a:extLst>
            </p:cNvPr>
            <p:cNvGrpSpPr/>
            <p:nvPr/>
          </p:nvGrpSpPr>
          <p:grpSpPr>
            <a:xfrm>
              <a:off x="11370519" y="2964666"/>
              <a:ext cx="401759" cy="534498"/>
              <a:chOff x="7574899" y="4412501"/>
              <a:chExt cx="182410" cy="242678"/>
            </a:xfrm>
            <a:solidFill>
              <a:schemeClr val="tx2"/>
            </a:solidFill>
          </p:grpSpPr>
          <p:sp>
            <p:nvSpPr>
              <p:cNvPr id="179" name="Freeform 2080">
                <a:extLst>
                  <a:ext uri="{FF2B5EF4-FFF2-40B4-BE49-F238E27FC236}">
                    <a16:creationId xmlns:a16="http://schemas.microsoft.com/office/drawing/2014/main" id="{737A7892-9156-411A-BC48-7BE22E29D0FB}"/>
                  </a:ext>
                </a:extLst>
              </p:cNvPr>
              <p:cNvSpPr>
                <a:spLocks noEditPoints="1"/>
              </p:cNvSpPr>
              <p:nvPr/>
            </p:nvSpPr>
            <p:spPr bwMode="auto">
              <a:xfrm>
                <a:off x="7574899" y="4412501"/>
                <a:ext cx="182410" cy="24267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80" name="Freeform 2081">
                <a:extLst>
                  <a:ext uri="{FF2B5EF4-FFF2-40B4-BE49-F238E27FC236}">
                    <a16:creationId xmlns:a16="http://schemas.microsoft.com/office/drawing/2014/main" id="{30C3DB70-A82A-47C9-9D37-4E225E99B474}"/>
                  </a:ext>
                </a:extLst>
              </p:cNvPr>
              <p:cNvSpPr>
                <a:spLocks/>
              </p:cNvSpPr>
              <p:nvPr/>
            </p:nvSpPr>
            <p:spPr bwMode="auto">
              <a:xfrm>
                <a:off x="7666506" y="4419733"/>
                <a:ext cx="83571" cy="83571"/>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nvGrpSpPr>
            <p:cNvPr id="22" name="Group 21">
              <a:extLst>
                <a:ext uri="{FF2B5EF4-FFF2-40B4-BE49-F238E27FC236}">
                  <a16:creationId xmlns:a16="http://schemas.microsoft.com/office/drawing/2014/main" id="{C342FD98-932A-42C0-80E0-F1546721BC0E}"/>
                </a:ext>
              </a:extLst>
            </p:cNvPr>
            <p:cNvGrpSpPr/>
            <p:nvPr/>
          </p:nvGrpSpPr>
          <p:grpSpPr>
            <a:xfrm>
              <a:off x="10971826" y="3123990"/>
              <a:ext cx="565657" cy="375174"/>
              <a:chOff x="10747381" y="3013229"/>
              <a:chExt cx="732653" cy="485935"/>
            </a:xfrm>
          </p:grpSpPr>
          <p:grpSp>
            <p:nvGrpSpPr>
              <p:cNvPr id="20" name="Group 19">
                <a:extLst>
                  <a:ext uri="{FF2B5EF4-FFF2-40B4-BE49-F238E27FC236}">
                    <a16:creationId xmlns:a16="http://schemas.microsoft.com/office/drawing/2014/main" id="{BF4BA34D-AE97-4DB2-81AB-FB1327927ED9}"/>
                  </a:ext>
                </a:extLst>
              </p:cNvPr>
              <p:cNvGrpSpPr/>
              <p:nvPr/>
            </p:nvGrpSpPr>
            <p:grpSpPr>
              <a:xfrm>
                <a:off x="11182244" y="3065018"/>
                <a:ext cx="274149" cy="404620"/>
                <a:chOff x="11182244" y="3065018"/>
                <a:chExt cx="274149" cy="404620"/>
              </a:xfrm>
            </p:grpSpPr>
            <p:sp>
              <p:nvSpPr>
                <p:cNvPr id="19" name="Rectangle 18">
                  <a:extLst>
                    <a:ext uri="{FF2B5EF4-FFF2-40B4-BE49-F238E27FC236}">
                      <a16:creationId xmlns:a16="http://schemas.microsoft.com/office/drawing/2014/main" id="{A3247752-E179-4DCA-A5F3-E48260823C47}"/>
                    </a:ext>
                  </a:extLst>
                </p:cNvPr>
                <p:cNvSpPr/>
                <p:nvPr/>
              </p:nvSpPr>
              <p:spPr bwMode="auto">
                <a:xfrm>
                  <a:off x="11182244" y="3065018"/>
                  <a:ext cx="274149" cy="171593"/>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181" name="Rectangle 180">
                  <a:extLst>
                    <a:ext uri="{FF2B5EF4-FFF2-40B4-BE49-F238E27FC236}">
                      <a16:creationId xmlns:a16="http://schemas.microsoft.com/office/drawing/2014/main" id="{1A317A89-F58E-4118-A2F4-05A8A4766CE5}"/>
                    </a:ext>
                  </a:extLst>
                </p:cNvPr>
                <p:cNvSpPr/>
                <p:nvPr/>
              </p:nvSpPr>
              <p:spPr bwMode="auto">
                <a:xfrm>
                  <a:off x="11182244" y="3298045"/>
                  <a:ext cx="274149" cy="171593"/>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grpSp>
            <p:nvGrpSpPr>
              <p:cNvPr id="151" name="Group 150">
                <a:extLst>
                  <a:ext uri="{FF2B5EF4-FFF2-40B4-BE49-F238E27FC236}">
                    <a16:creationId xmlns:a16="http://schemas.microsoft.com/office/drawing/2014/main" id="{43AED123-F77E-4B7F-95CA-8A9EC01A4005}"/>
                  </a:ext>
                </a:extLst>
              </p:cNvPr>
              <p:cNvGrpSpPr/>
              <p:nvPr/>
            </p:nvGrpSpPr>
            <p:grpSpPr>
              <a:xfrm>
                <a:off x="10747381" y="3013229"/>
                <a:ext cx="732653" cy="485935"/>
                <a:chOff x="8444427" y="5483977"/>
                <a:chExt cx="732653" cy="485935"/>
              </a:xfrm>
              <a:solidFill>
                <a:schemeClr val="accent1"/>
              </a:solidFill>
            </p:grpSpPr>
            <p:sp>
              <p:nvSpPr>
                <p:cNvPr id="152" name="Freeform 11">
                  <a:extLst>
                    <a:ext uri="{FF2B5EF4-FFF2-40B4-BE49-F238E27FC236}">
                      <a16:creationId xmlns:a16="http://schemas.microsoft.com/office/drawing/2014/main" id="{9F070C99-FEF4-4CE5-8118-A473D8219FC9}"/>
                    </a:ext>
                  </a:extLst>
                </p:cNvPr>
                <p:cNvSpPr>
                  <a:spLocks noEditPoints="1"/>
                </p:cNvSpPr>
                <p:nvPr/>
              </p:nvSpPr>
              <p:spPr bwMode="auto">
                <a:xfrm>
                  <a:off x="8444427" y="5483977"/>
                  <a:ext cx="732653" cy="229318"/>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kern="0">
                    <a:solidFill>
                      <a:schemeClr val="bg1"/>
                    </a:solidFill>
                    <a:latin typeface="Segoe UI"/>
                  </a:endParaRPr>
                </a:p>
              </p:txBody>
            </p:sp>
            <p:sp>
              <p:nvSpPr>
                <p:cNvPr id="153" name="Freeform 11">
                  <a:extLst>
                    <a:ext uri="{FF2B5EF4-FFF2-40B4-BE49-F238E27FC236}">
                      <a16:creationId xmlns:a16="http://schemas.microsoft.com/office/drawing/2014/main" id="{DC6B3363-B731-461F-AF96-710BA51D37D8}"/>
                    </a:ext>
                  </a:extLst>
                </p:cNvPr>
                <p:cNvSpPr>
                  <a:spLocks noEditPoints="1"/>
                </p:cNvSpPr>
                <p:nvPr/>
              </p:nvSpPr>
              <p:spPr bwMode="auto">
                <a:xfrm>
                  <a:off x="8444427" y="5740594"/>
                  <a:ext cx="732653" cy="229318"/>
                </a:xfrm>
                <a:custGeom>
                  <a:avLst/>
                  <a:gdLst>
                    <a:gd name="T0" fmla="*/ 640 w 666"/>
                    <a:gd name="T1" fmla="*/ 0 h 209"/>
                    <a:gd name="T2" fmla="*/ 27 w 666"/>
                    <a:gd name="T3" fmla="*/ 0 h 209"/>
                    <a:gd name="T4" fmla="*/ 0 w 666"/>
                    <a:gd name="T5" fmla="*/ 27 h 209"/>
                    <a:gd name="T6" fmla="*/ 0 w 666"/>
                    <a:gd name="T7" fmla="*/ 183 h 209"/>
                    <a:gd name="T8" fmla="*/ 27 w 666"/>
                    <a:gd name="T9" fmla="*/ 209 h 209"/>
                    <a:gd name="T10" fmla="*/ 640 w 666"/>
                    <a:gd name="T11" fmla="*/ 209 h 209"/>
                    <a:gd name="T12" fmla="*/ 666 w 666"/>
                    <a:gd name="T13" fmla="*/ 183 h 209"/>
                    <a:gd name="T14" fmla="*/ 666 w 666"/>
                    <a:gd name="T15" fmla="*/ 27 h 209"/>
                    <a:gd name="T16" fmla="*/ 640 w 666"/>
                    <a:gd name="T17" fmla="*/ 0 h 209"/>
                    <a:gd name="T18" fmla="*/ 57 w 666"/>
                    <a:gd name="T19" fmla="*/ 182 h 209"/>
                    <a:gd name="T20" fmla="*/ 34 w 666"/>
                    <a:gd name="T21" fmla="*/ 158 h 209"/>
                    <a:gd name="T22" fmla="*/ 57 w 666"/>
                    <a:gd name="T23" fmla="*/ 135 h 209"/>
                    <a:gd name="T24" fmla="*/ 81 w 666"/>
                    <a:gd name="T25" fmla="*/ 158 h 209"/>
                    <a:gd name="T26" fmla="*/ 57 w 666"/>
                    <a:gd name="T27" fmla="*/ 182 h 209"/>
                    <a:gd name="T28" fmla="*/ 617 w 666"/>
                    <a:gd name="T29" fmla="*/ 172 h 209"/>
                    <a:gd name="T30" fmla="*/ 483 w 666"/>
                    <a:gd name="T31" fmla="*/ 172 h 209"/>
                    <a:gd name="T32" fmla="*/ 476 w 666"/>
                    <a:gd name="T33" fmla="*/ 165 h 209"/>
                    <a:gd name="T34" fmla="*/ 483 w 666"/>
                    <a:gd name="T35" fmla="*/ 158 h 209"/>
                    <a:gd name="T36" fmla="*/ 617 w 666"/>
                    <a:gd name="T37" fmla="*/ 158 h 209"/>
                    <a:gd name="T38" fmla="*/ 624 w 666"/>
                    <a:gd name="T39" fmla="*/ 165 h 209"/>
                    <a:gd name="T40" fmla="*/ 617 w 666"/>
                    <a:gd name="T41" fmla="*/ 172 h 209"/>
                    <a:gd name="T42" fmla="*/ 617 w 666"/>
                    <a:gd name="T43" fmla="*/ 146 h 209"/>
                    <a:gd name="T44" fmla="*/ 483 w 666"/>
                    <a:gd name="T45" fmla="*/ 146 h 209"/>
                    <a:gd name="T46" fmla="*/ 476 w 666"/>
                    <a:gd name="T47" fmla="*/ 139 h 209"/>
                    <a:gd name="T48" fmla="*/ 483 w 666"/>
                    <a:gd name="T49" fmla="*/ 132 h 209"/>
                    <a:gd name="T50" fmla="*/ 617 w 666"/>
                    <a:gd name="T51" fmla="*/ 132 h 209"/>
                    <a:gd name="T52" fmla="*/ 624 w 666"/>
                    <a:gd name="T53" fmla="*/ 139 h 209"/>
                    <a:gd name="T54" fmla="*/ 617 w 666"/>
                    <a:gd name="T55" fmla="*/ 146 h 209"/>
                    <a:gd name="T56" fmla="*/ 617 w 666"/>
                    <a:gd name="T57" fmla="*/ 120 h 209"/>
                    <a:gd name="T58" fmla="*/ 483 w 666"/>
                    <a:gd name="T59" fmla="*/ 120 h 209"/>
                    <a:gd name="T60" fmla="*/ 476 w 666"/>
                    <a:gd name="T61" fmla="*/ 113 h 209"/>
                    <a:gd name="T62" fmla="*/ 483 w 666"/>
                    <a:gd name="T63" fmla="*/ 106 h 209"/>
                    <a:gd name="T64" fmla="*/ 617 w 666"/>
                    <a:gd name="T65" fmla="*/ 106 h 209"/>
                    <a:gd name="T66" fmla="*/ 624 w 666"/>
                    <a:gd name="T67" fmla="*/ 113 h 209"/>
                    <a:gd name="T68" fmla="*/ 617 w 666"/>
                    <a:gd name="T69" fmla="*/ 12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6" h="209">
                      <a:moveTo>
                        <a:pt x="640" y="0"/>
                      </a:moveTo>
                      <a:lnTo>
                        <a:pt x="27" y="0"/>
                      </a:lnTo>
                      <a:cubicBezTo>
                        <a:pt x="12" y="0"/>
                        <a:pt x="0" y="12"/>
                        <a:pt x="0" y="27"/>
                      </a:cubicBezTo>
                      <a:lnTo>
                        <a:pt x="0" y="183"/>
                      </a:lnTo>
                      <a:cubicBezTo>
                        <a:pt x="0" y="197"/>
                        <a:pt x="12" y="209"/>
                        <a:pt x="27" y="209"/>
                      </a:cubicBezTo>
                      <a:lnTo>
                        <a:pt x="640" y="209"/>
                      </a:lnTo>
                      <a:cubicBezTo>
                        <a:pt x="655" y="209"/>
                        <a:pt x="666" y="197"/>
                        <a:pt x="666" y="183"/>
                      </a:cubicBezTo>
                      <a:lnTo>
                        <a:pt x="666" y="27"/>
                      </a:lnTo>
                      <a:cubicBezTo>
                        <a:pt x="666" y="12"/>
                        <a:pt x="655" y="0"/>
                        <a:pt x="640" y="0"/>
                      </a:cubicBezTo>
                      <a:close/>
                      <a:moveTo>
                        <a:pt x="57" y="182"/>
                      </a:moveTo>
                      <a:cubicBezTo>
                        <a:pt x="44" y="182"/>
                        <a:pt x="34" y="171"/>
                        <a:pt x="34" y="158"/>
                      </a:cubicBezTo>
                      <a:cubicBezTo>
                        <a:pt x="34" y="145"/>
                        <a:pt x="44" y="135"/>
                        <a:pt x="57" y="135"/>
                      </a:cubicBezTo>
                      <a:cubicBezTo>
                        <a:pt x="70" y="135"/>
                        <a:pt x="81" y="145"/>
                        <a:pt x="81" y="158"/>
                      </a:cubicBezTo>
                      <a:cubicBezTo>
                        <a:pt x="81" y="171"/>
                        <a:pt x="70" y="182"/>
                        <a:pt x="57" y="182"/>
                      </a:cubicBezTo>
                      <a:close/>
                      <a:moveTo>
                        <a:pt x="617" y="172"/>
                      </a:moveTo>
                      <a:lnTo>
                        <a:pt x="483" y="172"/>
                      </a:lnTo>
                      <a:cubicBezTo>
                        <a:pt x="479" y="172"/>
                        <a:pt x="476" y="169"/>
                        <a:pt x="476" y="165"/>
                      </a:cubicBezTo>
                      <a:cubicBezTo>
                        <a:pt x="476" y="161"/>
                        <a:pt x="479" y="158"/>
                        <a:pt x="483" y="158"/>
                      </a:cubicBezTo>
                      <a:lnTo>
                        <a:pt x="617" y="158"/>
                      </a:lnTo>
                      <a:cubicBezTo>
                        <a:pt x="621" y="158"/>
                        <a:pt x="624" y="161"/>
                        <a:pt x="624" y="165"/>
                      </a:cubicBezTo>
                      <a:cubicBezTo>
                        <a:pt x="624" y="169"/>
                        <a:pt x="621" y="172"/>
                        <a:pt x="617" y="172"/>
                      </a:cubicBezTo>
                      <a:close/>
                      <a:moveTo>
                        <a:pt x="617" y="146"/>
                      </a:moveTo>
                      <a:lnTo>
                        <a:pt x="483" y="146"/>
                      </a:lnTo>
                      <a:cubicBezTo>
                        <a:pt x="479" y="146"/>
                        <a:pt x="476" y="143"/>
                        <a:pt x="476" y="139"/>
                      </a:cubicBezTo>
                      <a:cubicBezTo>
                        <a:pt x="476" y="135"/>
                        <a:pt x="479" y="132"/>
                        <a:pt x="483" y="132"/>
                      </a:cubicBezTo>
                      <a:lnTo>
                        <a:pt x="617" y="132"/>
                      </a:lnTo>
                      <a:cubicBezTo>
                        <a:pt x="621" y="132"/>
                        <a:pt x="624" y="135"/>
                        <a:pt x="624" y="139"/>
                      </a:cubicBezTo>
                      <a:cubicBezTo>
                        <a:pt x="624" y="143"/>
                        <a:pt x="621" y="146"/>
                        <a:pt x="617" y="146"/>
                      </a:cubicBezTo>
                      <a:close/>
                      <a:moveTo>
                        <a:pt x="617" y="120"/>
                      </a:moveTo>
                      <a:lnTo>
                        <a:pt x="483" y="120"/>
                      </a:lnTo>
                      <a:cubicBezTo>
                        <a:pt x="479" y="120"/>
                        <a:pt x="476" y="117"/>
                        <a:pt x="476" y="113"/>
                      </a:cubicBezTo>
                      <a:cubicBezTo>
                        <a:pt x="476" y="109"/>
                        <a:pt x="479" y="106"/>
                        <a:pt x="483" y="106"/>
                      </a:cubicBezTo>
                      <a:lnTo>
                        <a:pt x="617" y="106"/>
                      </a:lnTo>
                      <a:cubicBezTo>
                        <a:pt x="621" y="106"/>
                        <a:pt x="624" y="109"/>
                        <a:pt x="624" y="113"/>
                      </a:cubicBezTo>
                      <a:cubicBezTo>
                        <a:pt x="624" y="117"/>
                        <a:pt x="621" y="120"/>
                        <a:pt x="617" y="12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bodyPr>
                <a:lstStyle/>
                <a:p>
                  <a:pPr defTabSz="914225">
                    <a:defRPr/>
                  </a:pPr>
                  <a:endParaRPr lang="en-US" kern="0">
                    <a:solidFill>
                      <a:schemeClr val="bg1"/>
                    </a:solidFill>
                    <a:latin typeface="Segoe UI"/>
                  </a:endParaRPr>
                </a:p>
              </p:txBody>
            </p:sp>
          </p:grpSp>
        </p:grpSp>
      </p:grpSp>
      <p:grpSp>
        <p:nvGrpSpPr>
          <p:cNvPr id="234" name="Group 233">
            <a:extLst>
              <a:ext uri="{FF2B5EF4-FFF2-40B4-BE49-F238E27FC236}">
                <a16:creationId xmlns:a16="http://schemas.microsoft.com/office/drawing/2014/main" id="{905D981D-1539-4AA9-9BD2-B85B057585D0}"/>
              </a:ext>
            </a:extLst>
          </p:cNvPr>
          <p:cNvGrpSpPr/>
          <p:nvPr/>
        </p:nvGrpSpPr>
        <p:grpSpPr>
          <a:xfrm>
            <a:off x="5165074" y="2833738"/>
            <a:ext cx="503347" cy="551146"/>
            <a:chOff x="5195742" y="2770680"/>
            <a:chExt cx="659241" cy="721845"/>
          </a:xfrm>
        </p:grpSpPr>
        <p:grpSp>
          <p:nvGrpSpPr>
            <p:cNvPr id="217" name="Group 216">
              <a:extLst>
                <a:ext uri="{FF2B5EF4-FFF2-40B4-BE49-F238E27FC236}">
                  <a16:creationId xmlns:a16="http://schemas.microsoft.com/office/drawing/2014/main" id="{84DC530C-AEB3-4736-A67C-E26041EEF181}"/>
                </a:ext>
              </a:extLst>
            </p:cNvPr>
            <p:cNvGrpSpPr/>
            <p:nvPr/>
          </p:nvGrpSpPr>
          <p:grpSpPr>
            <a:xfrm>
              <a:off x="5195742" y="2770680"/>
              <a:ext cx="560114" cy="574288"/>
              <a:chOff x="6920672" y="4626315"/>
              <a:chExt cx="560114" cy="574288"/>
            </a:xfrm>
          </p:grpSpPr>
          <p:sp>
            <p:nvSpPr>
              <p:cNvPr id="202" name="Freeform 2167">
                <a:extLst>
                  <a:ext uri="{FF2B5EF4-FFF2-40B4-BE49-F238E27FC236}">
                    <a16:creationId xmlns:a16="http://schemas.microsoft.com/office/drawing/2014/main" id="{B09331C0-F6C6-47EE-B946-7EC75FE07B4D}"/>
                  </a:ext>
                </a:extLst>
              </p:cNvPr>
              <p:cNvSpPr>
                <a:spLocks/>
              </p:cNvSpPr>
              <p:nvPr/>
            </p:nvSpPr>
            <p:spPr bwMode="auto">
              <a:xfrm>
                <a:off x="6929946" y="4853776"/>
                <a:ext cx="547131" cy="137246"/>
              </a:xfrm>
              <a:custGeom>
                <a:avLst/>
                <a:gdLst>
                  <a:gd name="T0" fmla="*/ 236 w 295"/>
                  <a:gd name="T1" fmla="*/ 74 h 74"/>
                  <a:gd name="T2" fmla="*/ 59 w 295"/>
                  <a:gd name="T3" fmla="*/ 74 h 74"/>
                  <a:gd name="T4" fmla="*/ 0 w 295"/>
                  <a:gd name="T5" fmla="*/ 15 h 74"/>
                  <a:gd name="T6" fmla="*/ 11 w 295"/>
                  <a:gd name="T7" fmla="*/ 0 h 74"/>
                  <a:gd name="T8" fmla="*/ 66 w 295"/>
                  <a:gd name="T9" fmla="*/ 55 h 74"/>
                  <a:gd name="T10" fmla="*/ 229 w 295"/>
                  <a:gd name="T11" fmla="*/ 55 h 74"/>
                  <a:gd name="T12" fmla="*/ 283 w 295"/>
                  <a:gd name="T13" fmla="*/ 0 h 74"/>
                  <a:gd name="T14" fmla="*/ 295 w 295"/>
                  <a:gd name="T15" fmla="*/ 15 h 74"/>
                  <a:gd name="T16" fmla="*/ 236 w 295"/>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74">
                    <a:moveTo>
                      <a:pt x="236" y="74"/>
                    </a:moveTo>
                    <a:lnTo>
                      <a:pt x="59" y="74"/>
                    </a:lnTo>
                    <a:lnTo>
                      <a:pt x="0" y="15"/>
                    </a:lnTo>
                    <a:lnTo>
                      <a:pt x="11" y="0"/>
                    </a:lnTo>
                    <a:lnTo>
                      <a:pt x="66" y="55"/>
                    </a:lnTo>
                    <a:lnTo>
                      <a:pt x="229" y="55"/>
                    </a:lnTo>
                    <a:lnTo>
                      <a:pt x="283" y="0"/>
                    </a:lnTo>
                    <a:lnTo>
                      <a:pt x="295" y="15"/>
                    </a:lnTo>
                    <a:lnTo>
                      <a:pt x="236" y="74"/>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200" name="Freeform 2165">
                <a:extLst>
                  <a:ext uri="{FF2B5EF4-FFF2-40B4-BE49-F238E27FC236}">
                    <a16:creationId xmlns:a16="http://schemas.microsoft.com/office/drawing/2014/main" id="{4F2AF25E-2E69-4885-8788-D1F206D8731B}"/>
                  </a:ext>
                </a:extLst>
              </p:cNvPr>
              <p:cNvSpPr>
                <a:spLocks/>
              </p:cNvSpPr>
              <p:nvPr/>
            </p:nvSpPr>
            <p:spPr bwMode="auto">
              <a:xfrm>
                <a:off x="6920672" y="4788862"/>
                <a:ext cx="560114" cy="411741"/>
              </a:xfrm>
              <a:custGeom>
                <a:avLst/>
                <a:gdLst>
                  <a:gd name="T0" fmla="*/ 302 w 302"/>
                  <a:gd name="T1" fmla="*/ 222 h 222"/>
                  <a:gd name="T2" fmla="*/ 0 w 302"/>
                  <a:gd name="T3" fmla="*/ 222 h 222"/>
                  <a:gd name="T4" fmla="*/ 0 w 302"/>
                  <a:gd name="T5" fmla="*/ 33 h 222"/>
                  <a:gd name="T6" fmla="*/ 45 w 302"/>
                  <a:gd name="T7" fmla="*/ 7 h 222"/>
                  <a:gd name="T8" fmla="*/ 54 w 302"/>
                  <a:gd name="T9" fmla="*/ 21 h 222"/>
                  <a:gd name="T10" fmla="*/ 19 w 302"/>
                  <a:gd name="T11" fmla="*/ 42 h 222"/>
                  <a:gd name="T12" fmla="*/ 19 w 302"/>
                  <a:gd name="T13" fmla="*/ 203 h 222"/>
                  <a:gd name="T14" fmla="*/ 283 w 302"/>
                  <a:gd name="T15" fmla="*/ 203 h 222"/>
                  <a:gd name="T16" fmla="*/ 283 w 302"/>
                  <a:gd name="T17" fmla="*/ 42 h 222"/>
                  <a:gd name="T18" fmla="*/ 243 w 302"/>
                  <a:gd name="T19" fmla="*/ 14 h 222"/>
                  <a:gd name="T20" fmla="*/ 253 w 302"/>
                  <a:gd name="T21" fmla="*/ 0 h 222"/>
                  <a:gd name="T22" fmla="*/ 302 w 302"/>
                  <a:gd name="T23" fmla="*/ 33 h 222"/>
                  <a:gd name="T24" fmla="*/ 302 w 302"/>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222">
                    <a:moveTo>
                      <a:pt x="302" y="222"/>
                    </a:moveTo>
                    <a:lnTo>
                      <a:pt x="0" y="222"/>
                    </a:lnTo>
                    <a:lnTo>
                      <a:pt x="0" y="33"/>
                    </a:lnTo>
                    <a:lnTo>
                      <a:pt x="45" y="7"/>
                    </a:lnTo>
                    <a:lnTo>
                      <a:pt x="54" y="21"/>
                    </a:lnTo>
                    <a:lnTo>
                      <a:pt x="19" y="42"/>
                    </a:lnTo>
                    <a:lnTo>
                      <a:pt x="19" y="203"/>
                    </a:lnTo>
                    <a:lnTo>
                      <a:pt x="283" y="203"/>
                    </a:lnTo>
                    <a:lnTo>
                      <a:pt x="283" y="42"/>
                    </a:lnTo>
                    <a:lnTo>
                      <a:pt x="243" y="14"/>
                    </a:lnTo>
                    <a:lnTo>
                      <a:pt x="253" y="0"/>
                    </a:lnTo>
                    <a:lnTo>
                      <a:pt x="302" y="33"/>
                    </a:lnTo>
                    <a:lnTo>
                      <a:pt x="302" y="222"/>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nvGrpSpPr>
              <p:cNvPr id="208" name="Group 207">
                <a:extLst>
                  <a:ext uri="{FF2B5EF4-FFF2-40B4-BE49-F238E27FC236}">
                    <a16:creationId xmlns:a16="http://schemas.microsoft.com/office/drawing/2014/main" id="{337469E1-FC3A-42C4-BA15-669CD99CEB55}"/>
                  </a:ext>
                </a:extLst>
              </p:cNvPr>
              <p:cNvGrpSpPr/>
              <p:nvPr/>
            </p:nvGrpSpPr>
            <p:grpSpPr>
              <a:xfrm>
                <a:off x="7001129" y="4626315"/>
                <a:ext cx="401759" cy="534498"/>
                <a:chOff x="7574899" y="4412501"/>
                <a:chExt cx="182410" cy="242678"/>
              </a:xfrm>
              <a:solidFill>
                <a:schemeClr val="tx2"/>
              </a:solidFill>
            </p:grpSpPr>
            <p:sp>
              <p:nvSpPr>
                <p:cNvPr id="209" name="Freeform 2080">
                  <a:extLst>
                    <a:ext uri="{FF2B5EF4-FFF2-40B4-BE49-F238E27FC236}">
                      <a16:creationId xmlns:a16="http://schemas.microsoft.com/office/drawing/2014/main" id="{332B7C5C-0A12-4984-A046-6C589271C347}"/>
                    </a:ext>
                  </a:extLst>
                </p:cNvPr>
                <p:cNvSpPr>
                  <a:spLocks noEditPoints="1"/>
                </p:cNvSpPr>
                <p:nvPr/>
              </p:nvSpPr>
              <p:spPr bwMode="auto">
                <a:xfrm>
                  <a:off x="7574899" y="4412501"/>
                  <a:ext cx="182410" cy="24267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210" name="Freeform 2081">
                  <a:extLst>
                    <a:ext uri="{FF2B5EF4-FFF2-40B4-BE49-F238E27FC236}">
                      <a16:creationId xmlns:a16="http://schemas.microsoft.com/office/drawing/2014/main" id="{AF79D338-F5DC-47DC-8BA2-44DD952BD41F}"/>
                    </a:ext>
                  </a:extLst>
                </p:cNvPr>
                <p:cNvSpPr>
                  <a:spLocks/>
                </p:cNvSpPr>
                <p:nvPr/>
              </p:nvSpPr>
              <p:spPr bwMode="auto">
                <a:xfrm>
                  <a:off x="7666506" y="4419733"/>
                  <a:ext cx="83571" cy="83571"/>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nvGrpSpPr>
              <p:cNvPr id="214" name="Group 213">
                <a:extLst>
                  <a:ext uri="{FF2B5EF4-FFF2-40B4-BE49-F238E27FC236}">
                    <a16:creationId xmlns:a16="http://schemas.microsoft.com/office/drawing/2014/main" id="{1A8CEA00-3BA1-414E-BB09-EB26C2EBDDE1}"/>
                  </a:ext>
                </a:extLst>
              </p:cNvPr>
              <p:cNvGrpSpPr/>
              <p:nvPr/>
            </p:nvGrpSpPr>
            <p:grpSpPr>
              <a:xfrm>
                <a:off x="6976431" y="4931807"/>
                <a:ext cx="451692" cy="229006"/>
                <a:chOff x="6976431" y="4931807"/>
                <a:chExt cx="451692" cy="229006"/>
              </a:xfrm>
            </p:grpSpPr>
            <p:sp>
              <p:nvSpPr>
                <p:cNvPr id="211" name="Rectangle 210">
                  <a:extLst>
                    <a:ext uri="{FF2B5EF4-FFF2-40B4-BE49-F238E27FC236}">
                      <a16:creationId xmlns:a16="http://schemas.microsoft.com/office/drawing/2014/main" id="{C8D389C2-631C-42DA-9F5D-69C8DC2E2DAC}"/>
                    </a:ext>
                  </a:extLst>
                </p:cNvPr>
                <p:cNvSpPr/>
                <p:nvPr/>
              </p:nvSpPr>
              <p:spPr bwMode="auto">
                <a:xfrm>
                  <a:off x="6976431" y="4991024"/>
                  <a:ext cx="451692" cy="169789"/>
                </a:xfrm>
                <a:prstGeom prst="rect">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212" name="Right Triangle 211">
                  <a:extLst>
                    <a:ext uri="{FF2B5EF4-FFF2-40B4-BE49-F238E27FC236}">
                      <a16:creationId xmlns:a16="http://schemas.microsoft.com/office/drawing/2014/main" id="{F7BA5A4A-E44A-4011-9DD2-321B2F319EC5}"/>
                    </a:ext>
                  </a:extLst>
                </p:cNvPr>
                <p:cNvSpPr/>
                <p:nvPr/>
              </p:nvSpPr>
              <p:spPr bwMode="auto">
                <a:xfrm>
                  <a:off x="6980096" y="4931807"/>
                  <a:ext cx="76048" cy="76048"/>
                </a:xfrm>
                <a:prstGeom prst="rtTriangl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sp>
              <p:nvSpPr>
                <p:cNvPr id="213" name="Right Triangle 212">
                  <a:extLst>
                    <a:ext uri="{FF2B5EF4-FFF2-40B4-BE49-F238E27FC236}">
                      <a16:creationId xmlns:a16="http://schemas.microsoft.com/office/drawing/2014/main" id="{EAF0FDC8-CD29-43F4-B35C-50864EF738B2}"/>
                    </a:ext>
                  </a:extLst>
                </p:cNvPr>
                <p:cNvSpPr/>
                <p:nvPr/>
              </p:nvSpPr>
              <p:spPr bwMode="auto">
                <a:xfrm flipH="1">
                  <a:off x="7351609" y="4931807"/>
                  <a:ext cx="76048" cy="76048"/>
                </a:xfrm>
                <a:prstGeom prst="rtTriangle">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grpSp>
        <p:grpSp>
          <p:nvGrpSpPr>
            <p:cNvPr id="30" name="Group 29">
              <a:extLst>
                <a:ext uri="{FF2B5EF4-FFF2-40B4-BE49-F238E27FC236}">
                  <a16:creationId xmlns:a16="http://schemas.microsoft.com/office/drawing/2014/main" id="{4AA29C50-5A3A-433B-AB56-A24525A1AB91}"/>
                </a:ext>
              </a:extLst>
            </p:cNvPr>
            <p:cNvGrpSpPr/>
            <p:nvPr/>
          </p:nvGrpSpPr>
          <p:grpSpPr>
            <a:xfrm>
              <a:off x="5585881" y="3143082"/>
              <a:ext cx="269102" cy="349443"/>
              <a:chOff x="6955829" y="2716021"/>
              <a:chExt cx="269102" cy="349443"/>
            </a:xfrm>
          </p:grpSpPr>
          <p:sp>
            <p:nvSpPr>
              <p:cNvPr id="29" name="Oval 28">
                <a:extLst>
                  <a:ext uri="{FF2B5EF4-FFF2-40B4-BE49-F238E27FC236}">
                    <a16:creationId xmlns:a16="http://schemas.microsoft.com/office/drawing/2014/main" id="{2249744E-4D7A-4EFB-86FE-D6CCF0E743D9}"/>
                  </a:ext>
                </a:extLst>
              </p:cNvPr>
              <p:cNvSpPr/>
              <p:nvPr/>
            </p:nvSpPr>
            <p:spPr bwMode="auto">
              <a:xfrm>
                <a:off x="6955829" y="2716021"/>
                <a:ext cx="269102" cy="349443"/>
              </a:xfrm>
              <a:prstGeom prst="ellipse">
                <a:avLst/>
              </a:prstGeom>
              <a:solidFill>
                <a:srgbClr val="F8F8F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28" name="Group 27">
                <a:extLst>
                  <a:ext uri="{FF2B5EF4-FFF2-40B4-BE49-F238E27FC236}">
                    <a16:creationId xmlns:a16="http://schemas.microsoft.com/office/drawing/2014/main" id="{C92CA8FB-51F9-4727-BCC5-165302FA5193}"/>
                  </a:ext>
                </a:extLst>
              </p:cNvPr>
              <p:cNvGrpSpPr/>
              <p:nvPr/>
            </p:nvGrpSpPr>
            <p:grpSpPr>
              <a:xfrm>
                <a:off x="6976214" y="2730230"/>
                <a:ext cx="222002" cy="291583"/>
                <a:chOff x="4820503" y="5213967"/>
                <a:chExt cx="329422" cy="432671"/>
              </a:xfrm>
            </p:grpSpPr>
            <p:sp>
              <p:nvSpPr>
                <p:cNvPr id="186" name="Freeform 2106">
                  <a:extLst>
                    <a:ext uri="{FF2B5EF4-FFF2-40B4-BE49-F238E27FC236}">
                      <a16:creationId xmlns:a16="http://schemas.microsoft.com/office/drawing/2014/main" id="{1E057907-E15A-4986-B624-06B697527E2B}"/>
                    </a:ext>
                  </a:extLst>
                </p:cNvPr>
                <p:cNvSpPr>
                  <a:spLocks noEditPoints="1"/>
                </p:cNvSpPr>
                <p:nvPr/>
              </p:nvSpPr>
              <p:spPr bwMode="auto">
                <a:xfrm>
                  <a:off x="4820503" y="5399163"/>
                  <a:ext cx="329422" cy="247475"/>
                </a:xfrm>
                <a:custGeom>
                  <a:avLst/>
                  <a:gdLst>
                    <a:gd name="T0" fmla="*/ 201 w 201"/>
                    <a:gd name="T1" fmla="*/ 151 h 151"/>
                    <a:gd name="T2" fmla="*/ 0 w 201"/>
                    <a:gd name="T3" fmla="*/ 151 h 151"/>
                    <a:gd name="T4" fmla="*/ 0 w 201"/>
                    <a:gd name="T5" fmla="*/ 0 h 151"/>
                    <a:gd name="T6" fmla="*/ 201 w 201"/>
                    <a:gd name="T7" fmla="*/ 0 h 151"/>
                    <a:gd name="T8" fmla="*/ 201 w 201"/>
                    <a:gd name="T9" fmla="*/ 151 h 151"/>
                    <a:gd name="T10" fmla="*/ 19 w 201"/>
                    <a:gd name="T11" fmla="*/ 133 h 151"/>
                    <a:gd name="T12" fmla="*/ 182 w 201"/>
                    <a:gd name="T13" fmla="*/ 133 h 151"/>
                    <a:gd name="T14" fmla="*/ 182 w 201"/>
                    <a:gd name="T15" fmla="*/ 19 h 151"/>
                    <a:gd name="T16" fmla="*/ 19 w 201"/>
                    <a:gd name="T17" fmla="*/ 19 h 151"/>
                    <a:gd name="T18" fmla="*/ 19 w 201"/>
                    <a:gd name="T19" fmla="*/ 1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51">
                      <a:moveTo>
                        <a:pt x="201" y="151"/>
                      </a:moveTo>
                      <a:lnTo>
                        <a:pt x="0" y="151"/>
                      </a:lnTo>
                      <a:lnTo>
                        <a:pt x="0" y="0"/>
                      </a:lnTo>
                      <a:lnTo>
                        <a:pt x="201" y="0"/>
                      </a:lnTo>
                      <a:lnTo>
                        <a:pt x="201" y="151"/>
                      </a:lnTo>
                      <a:close/>
                      <a:moveTo>
                        <a:pt x="19" y="133"/>
                      </a:moveTo>
                      <a:lnTo>
                        <a:pt x="182" y="133"/>
                      </a:lnTo>
                      <a:lnTo>
                        <a:pt x="182" y="19"/>
                      </a:lnTo>
                      <a:lnTo>
                        <a:pt x="19" y="19"/>
                      </a:lnTo>
                      <a:lnTo>
                        <a:pt x="19" y="133"/>
                      </a:lnTo>
                      <a:close/>
                    </a:path>
                  </a:pathLst>
                </a:custGeom>
                <a:solidFill>
                  <a:schemeClr val="tx2"/>
                </a:solidFill>
                <a:ln w="9525">
                  <a:solidFill>
                    <a:schemeClr val="tx2"/>
                  </a:solid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187" name="Freeform 2107">
                  <a:extLst>
                    <a:ext uri="{FF2B5EF4-FFF2-40B4-BE49-F238E27FC236}">
                      <a16:creationId xmlns:a16="http://schemas.microsoft.com/office/drawing/2014/main" id="{A11AE4E4-9796-4105-A597-BC0BADC34DD4}"/>
                    </a:ext>
                  </a:extLst>
                </p:cNvPr>
                <p:cNvSpPr>
                  <a:spLocks/>
                </p:cNvSpPr>
                <p:nvPr/>
              </p:nvSpPr>
              <p:spPr bwMode="auto">
                <a:xfrm>
                  <a:off x="4874586" y="5213967"/>
                  <a:ext cx="221253" cy="190113"/>
                </a:xfrm>
                <a:custGeom>
                  <a:avLst/>
                  <a:gdLst>
                    <a:gd name="T0" fmla="*/ 57 w 57"/>
                    <a:gd name="T1" fmla="*/ 49 h 49"/>
                    <a:gd name="T2" fmla="*/ 49 w 57"/>
                    <a:gd name="T3" fmla="*/ 49 h 49"/>
                    <a:gd name="T4" fmla="*/ 49 w 57"/>
                    <a:gd name="T5" fmla="*/ 29 h 49"/>
                    <a:gd name="T6" fmla="*/ 28 w 57"/>
                    <a:gd name="T7" fmla="*/ 8 h 49"/>
                    <a:gd name="T8" fmla="*/ 8 w 57"/>
                    <a:gd name="T9" fmla="*/ 29 h 49"/>
                    <a:gd name="T10" fmla="*/ 8 w 57"/>
                    <a:gd name="T11" fmla="*/ 49 h 49"/>
                    <a:gd name="T12" fmla="*/ 0 w 57"/>
                    <a:gd name="T13" fmla="*/ 49 h 49"/>
                    <a:gd name="T14" fmla="*/ 0 w 57"/>
                    <a:gd name="T15" fmla="*/ 29 h 49"/>
                    <a:gd name="T16" fmla="*/ 28 w 57"/>
                    <a:gd name="T17" fmla="*/ 0 h 49"/>
                    <a:gd name="T18" fmla="*/ 57 w 57"/>
                    <a:gd name="T19" fmla="*/ 29 h 49"/>
                    <a:gd name="T20" fmla="*/ 57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7" y="49"/>
                      </a:moveTo>
                      <a:cubicBezTo>
                        <a:pt x="49" y="49"/>
                        <a:pt x="49" y="49"/>
                        <a:pt x="49" y="49"/>
                      </a:cubicBezTo>
                      <a:cubicBezTo>
                        <a:pt x="49" y="29"/>
                        <a:pt x="49" y="29"/>
                        <a:pt x="49" y="29"/>
                      </a:cubicBezTo>
                      <a:cubicBezTo>
                        <a:pt x="49" y="17"/>
                        <a:pt x="40" y="8"/>
                        <a:pt x="28" y="8"/>
                      </a:cubicBezTo>
                      <a:cubicBezTo>
                        <a:pt x="17" y="8"/>
                        <a:pt x="8" y="17"/>
                        <a:pt x="8" y="29"/>
                      </a:cubicBezTo>
                      <a:cubicBezTo>
                        <a:pt x="8" y="49"/>
                        <a:pt x="8" y="49"/>
                        <a:pt x="8" y="49"/>
                      </a:cubicBezTo>
                      <a:cubicBezTo>
                        <a:pt x="0" y="49"/>
                        <a:pt x="0" y="49"/>
                        <a:pt x="0" y="49"/>
                      </a:cubicBezTo>
                      <a:cubicBezTo>
                        <a:pt x="0" y="29"/>
                        <a:pt x="0" y="29"/>
                        <a:pt x="0" y="29"/>
                      </a:cubicBezTo>
                      <a:cubicBezTo>
                        <a:pt x="0" y="12"/>
                        <a:pt x="13" y="0"/>
                        <a:pt x="28" y="0"/>
                      </a:cubicBezTo>
                      <a:cubicBezTo>
                        <a:pt x="44" y="0"/>
                        <a:pt x="57" y="12"/>
                        <a:pt x="57" y="29"/>
                      </a:cubicBezTo>
                      <a:lnTo>
                        <a:pt x="57" y="49"/>
                      </a:lnTo>
                      <a:close/>
                    </a:path>
                  </a:pathLst>
                </a:custGeom>
                <a:solidFill>
                  <a:schemeClr val="tx2"/>
                </a:solidFill>
                <a:ln>
                  <a:solidFill>
                    <a:schemeClr val="tx2"/>
                  </a:solid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grpSp>
      <p:grpSp>
        <p:nvGrpSpPr>
          <p:cNvPr id="233" name="Group 232">
            <a:extLst>
              <a:ext uri="{FF2B5EF4-FFF2-40B4-BE49-F238E27FC236}">
                <a16:creationId xmlns:a16="http://schemas.microsoft.com/office/drawing/2014/main" id="{1F9244F7-7FB4-4580-A7B4-A09BD3CFC9AD}"/>
              </a:ext>
            </a:extLst>
          </p:cNvPr>
          <p:cNvGrpSpPr/>
          <p:nvPr/>
        </p:nvGrpSpPr>
        <p:grpSpPr>
          <a:xfrm>
            <a:off x="6879231" y="2834391"/>
            <a:ext cx="471682" cy="549839"/>
            <a:chOff x="6886994" y="2772389"/>
            <a:chExt cx="617773" cy="720136"/>
          </a:xfrm>
        </p:grpSpPr>
        <p:grpSp>
          <p:nvGrpSpPr>
            <p:cNvPr id="232" name="Group 231">
              <a:extLst>
                <a:ext uri="{FF2B5EF4-FFF2-40B4-BE49-F238E27FC236}">
                  <a16:creationId xmlns:a16="http://schemas.microsoft.com/office/drawing/2014/main" id="{78802ECB-02CB-4F88-A1F6-A26FEE9640BA}"/>
                </a:ext>
              </a:extLst>
            </p:cNvPr>
            <p:cNvGrpSpPr/>
            <p:nvPr/>
          </p:nvGrpSpPr>
          <p:grpSpPr>
            <a:xfrm>
              <a:off x="6995261" y="2772389"/>
              <a:ext cx="509506" cy="645924"/>
              <a:chOff x="6995261" y="2772389"/>
              <a:chExt cx="509506" cy="645924"/>
            </a:xfrm>
          </p:grpSpPr>
          <p:grpSp>
            <p:nvGrpSpPr>
              <p:cNvPr id="219" name="Group 218">
                <a:extLst>
                  <a:ext uri="{FF2B5EF4-FFF2-40B4-BE49-F238E27FC236}">
                    <a16:creationId xmlns:a16="http://schemas.microsoft.com/office/drawing/2014/main" id="{6E297E28-7C1A-4C31-A0CF-C1EE5CB5CCB1}"/>
                  </a:ext>
                </a:extLst>
              </p:cNvPr>
              <p:cNvGrpSpPr/>
              <p:nvPr/>
            </p:nvGrpSpPr>
            <p:grpSpPr>
              <a:xfrm>
                <a:off x="7103008" y="2772389"/>
                <a:ext cx="401759" cy="534498"/>
                <a:chOff x="7574899" y="4412501"/>
                <a:chExt cx="182410" cy="242678"/>
              </a:xfrm>
              <a:solidFill>
                <a:schemeClr val="tx2"/>
              </a:solidFill>
            </p:grpSpPr>
            <p:sp>
              <p:nvSpPr>
                <p:cNvPr id="220" name="Freeform 2080">
                  <a:extLst>
                    <a:ext uri="{FF2B5EF4-FFF2-40B4-BE49-F238E27FC236}">
                      <a16:creationId xmlns:a16="http://schemas.microsoft.com/office/drawing/2014/main" id="{34C0A95C-88CF-4615-8A18-566C5205B8E5}"/>
                    </a:ext>
                  </a:extLst>
                </p:cNvPr>
                <p:cNvSpPr>
                  <a:spLocks noEditPoints="1"/>
                </p:cNvSpPr>
                <p:nvPr/>
              </p:nvSpPr>
              <p:spPr bwMode="auto">
                <a:xfrm>
                  <a:off x="7574899" y="4412501"/>
                  <a:ext cx="182410" cy="24267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221" name="Freeform 2081">
                  <a:extLst>
                    <a:ext uri="{FF2B5EF4-FFF2-40B4-BE49-F238E27FC236}">
                      <a16:creationId xmlns:a16="http://schemas.microsoft.com/office/drawing/2014/main" id="{7B6AB203-1895-46AC-BD48-E3A92125FF2C}"/>
                    </a:ext>
                  </a:extLst>
                </p:cNvPr>
                <p:cNvSpPr>
                  <a:spLocks/>
                </p:cNvSpPr>
                <p:nvPr/>
              </p:nvSpPr>
              <p:spPr bwMode="auto">
                <a:xfrm>
                  <a:off x="7666506" y="4419733"/>
                  <a:ext cx="83571" cy="83571"/>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nvGrpSpPr>
              <p:cNvPr id="226" name="Group 225">
                <a:extLst>
                  <a:ext uri="{FF2B5EF4-FFF2-40B4-BE49-F238E27FC236}">
                    <a16:creationId xmlns:a16="http://schemas.microsoft.com/office/drawing/2014/main" id="{018FF2C4-5942-4572-AB33-123E068F3A7C}"/>
                  </a:ext>
                </a:extLst>
              </p:cNvPr>
              <p:cNvGrpSpPr/>
              <p:nvPr/>
            </p:nvGrpSpPr>
            <p:grpSpPr>
              <a:xfrm>
                <a:off x="6995261" y="2883815"/>
                <a:ext cx="401759" cy="534498"/>
                <a:chOff x="6995261" y="2883815"/>
                <a:chExt cx="401759" cy="534498"/>
              </a:xfrm>
            </p:grpSpPr>
            <p:sp>
              <p:nvSpPr>
                <p:cNvPr id="225" name="Rectangle: Top Corners One Rounded and One Snipped 224">
                  <a:extLst>
                    <a:ext uri="{FF2B5EF4-FFF2-40B4-BE49-F238E27FC236}">
                      <a16:creationId xmlns:a16="http://schemas.microsoft.com/office/drawing/2014/main" id="{70F37AF8-FB19-4356-B851-9BCADABEF9D4}"/>
                    </a:ext>
                  </a:extLst>
                </p:cNvPr>
                <p:cNvSpPr/>
                <p:nvPr/>
              </p:nvSpPr>
              <p:spPr bwMode="auto">
                <a:xfrm>
                  <a:off x="7018120" y="2906966"/>
                  <a:ext cx="343638" cy="483816"/>
                </a:xfrm>
                <a:prstGeom prst="snipRoundRect">
                  <a:avLst>
                    <a:gd name="adj1" fmla="val 0"/>
                    <a:gd name="adj2" fmla="val 34715"/>
                  </a:avLst>
                </a:prstGeom>
                <a:solidFill>
                  <a:srgbClr val="F8F8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222" name="Group 221">
                  <a:extLst>
                    <a:ext uri="{FF2B5EF4-FFF2-40B4-BE49-F238E27FC236}">
                      <a16:creationId xmlns:a16="http://schemas.microsoft.com/office/drawing/2014/main" id="{D6D41C93-668B-4EDE-8EDD-0BE31201D1D6}"/>
                    </a:ext>
                  </a:extLst>
                </p:cNvPr>
                <p:cNvGrpSpPr/>
                <p:nvPr/>
              </p:nvGrpSpPr>
              <p:grpSpPr>
                <a:xfrm>
                  <a:off x="6995261" y="2883815"/>
                  <a:ext cx="401759" cy="534498"/>
                  <a:chOff x="7574899" y="4412501"/>
                  <a:chExt cx="182410" cy="242678"/>
                </a:xfrm>
                <a:solidFill>
                  <a:schemeClr val="tx2"/>
                </a:solidFill>
              </p:grpSpPr>
              <p:sp>
                <p:nvSpPr>
                  <p:cNvPr id="223" name="Freeform 2080">
                    <a:extLst>
                      <a:ext uri="{FF2B5EF4-FFF2-40B4-BE49-F238E27FC236}">
                        <a16:creationId xmlns:a16="http://schemas.microsoft.com/office/drawing/2014/main" id="{EE3EDB4C-9AAE-4B10-B3A2-F04A2C69F17C}"/>
                      </a:ext>
                    </a:extLst>
                  </p:cNvPr>
                  <p:cNvSpPr>
                    <a:spLocks noEditPoints="1"/>
                  </p:cNvSpPr>
                  <p:nvPr/>
                </p:nvSpPr>
                <p:spPr bwMode="auto">
                  <a:xfrm>
                    <a:off x="7574899" y="4412501"/>
                    <a:ext cx="182410" cy="242678"/>
                  </a:xfrm>
                  <a:custGeom>
                    <a:avLst/>
                    <a:gdLst>
                      <a:gd name="T0" fmla="*/ 227 w 227"/>
                      <a:gd name="T1" fmla="*/ 302 h 302"/>
                      <a:gd name="T2" fmla="*/ 0 w 227"/>
                      <a:gd name="T3" fmla="*/ 302 h 302"/>
                      <a:gd name="T4" fmla="*/ 0 w 227"/>
                      <a:gd name="T5" fmla="*/ 0 h 302"/>
                      <a:gd name="T6" fmla="*/ 128 w 227"/>
                      <a:gd name="T7" fmla="*/ 0 h 302"/>
                      <a:gd name="T8" fmla="*/ 227 w 227"/>
                      <a:gd name="T9" fmla="*/ 99 h 302"/>
                      <a:gd name="T10" fmla="*/ 227 w 227"/>
                      <a:gd name="T11" fmla="*/ 302 h 302"/>
                      <a:gd name="T12" fmla="*/ 19 w 227"/>
                      <a:gd name="T13" fmla="*/ 284 h 302"/>
                      <a:gd name="T14" fmla="*/ 208 w 227"/>
                      <a:gd name="T15" fmla="*/ 284 h 302"/>
                      <a:gd name="T16" fmla="*/ 208 w 227"/>
                      <a:gd name="T17" fmla="*/ 106 h 302"/>
                      <a:gd name="T18" fmla="*/ 121 w 227"/>
                      <a:gd name="T19" fmla="*/ 19 h 302"/>
                      <a:gd name="T20" fmla="*/ 19 w 227"/>
                      <a:gd name="T21" fmla="*/ 19 h 302"/>
                      <a:gd name="T22" fmla="*/ 19 w 227"/>
                      <a:gd name="T23" fmla="*/ 28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302">
                        <a:moveTo>
                          <a:pt x="227" y="302"/>
                        </a:moveTo>
                        <a:lnTo>
                          <a:pt x="0" y="302"/>
                        </a:lnTo>
                        <a:lnTo>
                          <a:pt x="0" y="0"/>
                        </a:lnTo>
                        <a:lnTo>
                          <a:pt x="128" y="0"/>
                        </a:lnTo>
                        <a:lnTo>
                          <a:pt x="227" y="99"/>
                        </a:lnTo>
                        <a:lnTo>
                          <a:pt x="227" y="302"/>
                        </a:lnTo>
                        <a:close/>
                        <a:moveTo>
                          <a:pt x="19" y="284"/>
                        </a:moveTo>
                        <a:lnTo>
                          <a:pt x="208" y="284"/>
                        </a:lnTo>
                        <a:lnTo>
                          <a:pt x="208" y="106"/>
                        </a:lnTo>
                        <a:lnTo>
                          <a:pt x="121" y="19"/>
                        </a:lnTo>
                        <a:lnTo>
                          <a:pt x="19" y="19"/>
                        </a:lnTo>
                        <a:lnTo>
                          <a:pt x="19" y="28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224" name="Freeform 2081">
                    <a:extLst>
                      <a:ext uri="{FF2B5EF4-FFF2-40B4-BE49-F238E27FC236}">
                        <a16:creationId xmlns:a16="http://schemas.microsoft.com/office/drawing/2014/main" id="{DE6A589D-F132-4A4C-8860-0BC8FCD7F703}"/>
                      </a:ext>
                    </a:extLst>
                  </p:cNvPr>
                  <p:cNvSpPr>
                    <a:spLocks/>
                  </p:cNvSpPr>
                  <p:nvPr/>
                </p:nvSpPr>
                <p:spPr bwMode="auto">
                  <a:xfrm>
                    <a:off x="7666506" y="4419733"/>
                    <a:ext cx="83571" cy="83571"/>
                  </a:xfrm>
                  <a:custGeom>
                    <a:avLst/>
                    <a:gdLst>
                      <a:gd name="T0" fmla="*/ 104 w 104"/>
                      <a:gd name="T1" fmla="*/ 104 h 104"/>
                      <a:gd name="T2" fmla="*/ 0 w 104"/>
                      <a:gd name="T3" fmla="*/ 104 h 104"/>
                      <a:gd name="T4" fmla="*/ 0 w 104"/>
                      <a:gd name="T5" fmla="*/ 0 h 104"/>
                      <a:gd name="T6" fmla="*/ 18 w 104"/>
                      <a:gd name="T7" fmla="*/ 0 h 104"/>
                      <a:gd name="T8" fmla="*/ 18 w 104"/>
                      <a:gd name="T9" fmla="*/ 85 h 104"/>
                      <a:gd name="T10" fmla="*/ 104 w 104"/>
                      <a:gd name="T11" fmla="*/ 85 h 104"/>
                      <a:gd name="T12" fmla="*/ 104 w 10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104" y="104"/>
                        </a:moveTo>
                        <a:lnTo>
                          <a:pt x="0" y="104"/>
                        </a:lnTo>
                        <a:lnTo>
                          <a:pt x="0" y="0"/>
                        </a:lnTo>
                        <a:lnTo>
                          <a:pt x="18" y="0"/>
                        </a:lnTo>
                        <a:lnTo>
                          <a:pt x="18" y="85"/>
                        </a:lnTo>
                        <a:lnTo>
                          <a:pt x="104" y="85"/>
                        </a:lnTo>
                        <a:lnTo>
                          <a:pt x="104" y="104"/>
                        </a:lnTo>
                        <a:close/>
                      </a:path>
                    </a:pathLst>
                  </a:custGeom>
                  <a:grpFill/>
                  <a:ln>
                    <a:no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grpSp>
        <p:grpSp>
          <p:nvGrpSpPr>
            <p:cNvPr id="227" name="Group 226">
              <a:extLst>
                <a:ext uri="{FF2B5EF4-FFF2-40B4-BE49-F238E27FC236}">
                  <a16:creationId xmlns:a16="http://schemas.microsoft.com/office/drawing/2014/main" id="{18A9ADDF-4103-4D8C-AD34-2E3A86C3B75D}"/>
                </a:ext>
              </a:extLst>
            </p:cNvPr>
            <p:cNvGrpSpPr/>
            <p:nvPr/>
          </p:nvGrpSpPr>
          <p:grpSpPr>
            <a:xfrm>
              <a:off x="6886994" y="3143082"/>
              <a:ext cx="269102" cy="349443"/>
              <a:chOff x="6955829" y="2716021"/>
              <a:chExt cx="269102" cy="349443"/>
            </a:xfrm>
          </p:grpSpPr>
          <p:sp>
            <p:nvSpPr>
              <p:cNvPr id="228" name="Oval 227">
                <a:extLst>
                  <a:ext uri="{FF2B5EF4-FFF2-40B4-BE49-F238E27FC236}">
                    <a16:creationId xmlns:a16="http://schemas.microsoft.com/office/drawing/2014/main" id="{C9390331-3FC2-41F2-9ED4-DA8A46F8D00B}"/>
                  </a:ext>
                </a:extLst>
              </p:cNvPr>
              <p:cNvSpPr/>
              <p:nvPr/>
            </p:nvSpPr>
            <p:spPr bwMode="auto">
              <a:xfrm>
                <a:off x="6955829" y="2716021"/>
                <a:ext cx="269102" cy="349443"/>
              </a:xfrm>
              <a:prstGeom prst="ellipse">
                <a:avLst/>
              </a:prstGeom>
              <a:solidFill>
                <a:srgbClr val="F8F8F8"/>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err="1">
                  <a:solidFill>
                    <a:schemeClr val="bg1"/>
                  </a:solidFill>
                  <a:latin typeface="Segoe UI"/>
                  <a:ea typeface="Segoe UI" pitchFamily="34" charset="0"/>
                  <a:cs typeface="Segoe UI" pitchFamily="34" charset="0"/>
                </a:endParaRPr>
              </a:p>
            </p:txBody>
          </p:sp>
          <p:grpSp>
            <p:nvGrpSpPr>
              <p:cNvPr id="229" name="Group 228">
                <a:extLst>
                  <a:ext uri="{FF2B5EF4-FFF2-40B4-BE49-F238E27FC236}">
                    <a16:creationId xmlns:a16="http://schemas.microsoft.com/office/drawing/2014/main" id="{FFE422E1-60BB-42DB-AAD8-5E50240AC03D}"/>
                  </a:ext>
                </a:extLst>
              </p:cNvPr>
              <p:cNvGrpSpPr/>
              <p:nvPr/>
            </p:nvGrpSpPr>
            <p:grpSpPr>
              <a:xfrm>
                <a:off x="6976214" y="2730230"/>
                <a:ext cx="222002" cy="291583"/>
                <a:chOff x="4820503" y="5213967"/>
                <a:chExt cx="329422" cy="432671"/>
              </a:xfrm>
            </p:grpSpPr>
            <p:sp>
              <p:nvSpPr>
                <p:cNvPr id="230" name="Freeform 2106">
                  <a:extLst>
                    <a:ext uri="{FF2B5EF4-FFF2-40B4-BE49-F238E27FC236}">
                      <a16:creationId xmlns:a16="http://schemas.microsoft.com/office/drawing/2014/main" id="{FBDD2087-A988-46D8-B109-21F4ACB2765E}"/>
                    </a:ext>
                  </a:extLst>
                </p:cNvPr>
                <p:cNvSpPr>
                  <a:spLocks noEditPoints="1"/>
                </p:cNvSpPr>
                <p:nvPr/>
              </p:nvSpPr>
              <p:spPr bwMode="auto">
                <a:xfrm>
                  <a:off x="4820503" y="5399163"/>
                  <a:ext cx="329422" cy="247475"/>
                </a:xfrm>
                <a:custGeom>
                  <a:avLst/>
                  <a:gdLst>
                    <a:gd name="T0" fmla="*/ 201 w 201"/>
                    <a:gd name="T1" fmla="*/ 151 h 151"/>
                    <a:gd name="T2" fmla="*/ 0 w 201"/>
                    <a:gd name="T3" fmla="*/ 151 h 151"/>
                    <a:gd name="T4" fmla="*/ 0 w 201"/>
                    <a:gd name="T5" fmla="*/ 0 h 151"/>
                    <a:gd name="T6" fmla="*/ 201 w 201"/>
                    <a:gd name="T7" fmla="*/ 0 h 151"/>
                    <a:gd name="T8" fmla="*/ 201 w 201"/>
                    <a:gd name="T9" fmla="*/ 151 h 151"/>
                    <a:gd name="T10" fmla="*/ 19 w 201"/>
                    <a:gd name="T11" fmla="*/ 133 h 151"/>
                    <a:gd name="T12" fmla="*/ 182 w 201"/>
                    <a:gd name="T13" fmla="*/ 133 h 151"/>
                    <a:gd name="T14" fmla="*/ 182 w 201"/>
                    <a:gd name="T15" fmla="*/ 19 h 151"/>
                    <a:gd name="T16" fmla="*/ 19 w 201"/>
                    <a:gd name="T17" fmla="*/ 19 h 151"/>
                    <a:gd name="T18" fmla="*/ 19 w 201"/>
                    <a:gd name="T19" fmla="*/ 1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151">
                      <a:moveTo>
                        <a:pt x="201" y="151"/>
                      </a:moveTo>
                      <a:lnTo>
                        <a:pt x="0" y="151"/>
                      </a:lnTo>
                      <a:lnTo>
                        <a:pt x="0" y="0"/>
                      </a:lnTo>
                      <a:lnTo>
                        <a:pt x="201" y="0"/>
                      </a:lnTo>
                      <a:lnTo>
                        <a:pt x="201" y="151"/>
                      </a:lnTo>
                      <a:close/>
                      <a:moveTo>
                        <a:pt x="19" y="133"/>
                      </a:moveTo>
                      <a:lnTo>
                        <a:pt x="182" y="133"/>
                      </a:lnTo>
                      <a:lnTo>
                        <a:pt x="182" y="19"/>
                      </a:lnTo>
                      <a:lnTo>
                        <a:pt x="19" y="19"/>
                      </a:lnTo>
                      <a:lnTo>
                        <a:pt x="19" y="133"/>
                      </a:lnTo>
                      <a:close/>
                    </a:path>
                  </a:pathLst>
                </a:custGeom>
                <a:solidFill>
                  <a:schemeClr val="tx2"/>
                </a:solidFill>
                <a:ln w="9525">
                  <a:solidFill>
                    <a:schemeClr val="tx2"/>
                  </a:solid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sp>
              <p:nvSpPr>
                <p:cNvPr id="231" name="Freeform 2107">
                  <a:extLst>
                    <a:ext uri="{FF2B5EF4-FFF2-40B4-BE49-F238E27FC236}">
                      <a16:creationId xmlns:a16="http://schemas.microsoft.com/office/drawing/2014/main" id="{BFAC4248-3520-412C-A71E-B4DF898735D8}"/>
                    </a:ext>
                  </a:extLst>
                </p:cNvPr>
                <p:cNvSpPr>
                  <a:spLocks/>
                </p:cNvSpPr>
                <p:nvPr/>
              </p:nvSpPr>
              <p:spPr bwMode="auto">
                <a:xfrm>
                  <a:off x="4874586" y="5213967"/>
                  <a:ext cx="221253" cy="190113"/>
                </a:xfrm>
                <a:custGeom>
                  <a:avLst/>
                  <a:gdLst>
                    <a:gd name="T0" fmla="*/ 57 w 57"/>
                    <a:gd name="T1" fmla="*/ 49 h 49"/>
                    <a:gd name="T2" fmla="*/ 49 w 57"/>
                    <a:gd name="T3" fmla="*/ 49 h 49"/>
                    <a:gd name="T4" fmla="*/ 49 w 57"/>
                    <a:gd name="T5" fmla="*/ 29 h 49"/>
                    <a:gd name="T6" fmla="*/ 28 w 57"/>
                    <a:gd name="T7" fmla="*/ 8 h 49"/>
                    <a:gd name="T8" fmla="*/ 8 w 57"/>
                    <a:gd name="T9" fmla="*/ 29 h 49"/>
                    <a:gd name="T10" fmla="*/ 8 w 57"/>
                    <a:gd name="T11" fmla="*/ 49 h 49"/>
                    <a:gd name="T12" fmla="*/ 0 w 57"/>
                    <a:gd name="T13" fmla="*/ 49 h 49"/>
                    <a:gd name="T14" fmla="*/ 0 w 57"/>
                    <a:gd name="T15" fmla="*/ 29 h 49"/>
                    <a:gd name="T16" fmla="*/ 28 w 57"/>
                    <a:gd name="T17" fmla="*/ 0 h 49"/>
                    <a:gd name="T18" fmla="*/ 57 w 57"/>
                    <a:gd name="T19" fmla="*/ 29 h 49"/>
                    <a:gd name="T20" fmla="*/ 57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7" y="49"/>
                      </a:moveTo>
                      <a:cubicBezTo>
                        <a:pt x="49" y="49"/>
                        <a:pt x="49" y="49"/>
                        <a:pt x="49" y="49"/>
                      </a:cubicBezTo>
                      <a:cubicBezTo>
                        <a:pt x="49" y="29"/>
                        <a:pt x="49" y="29"/>
                        <a:pt x="49" y="29"/>
                      </a:cubicBezTo>
                      <a:cubicBezTo>
                        <a:pt x="49" y="17"/>
                        <a:pt x="40" y="8"/>
                        <a:pt x="28" y="8"/>
                      </a:cubicBezTo>
                      <a:cubicBezTo>
                        <a:pt x="17" y="8"/>
                        <a:pt x="8" y="17"/>
                        <a:pt x="8" y="29"/>
                      </a:cubicBezTo>
                      <a:cubicBezTo>
                        <a:pt x="8" y="49"/>
                        <a:pt x="8" y="49"/>
                        <a:pt x="8" y="49"/>
                      </a:cubicBezTo>
                      <a:cubicBezTo>
                        <a:pt x="0" y="49"/>
                        <a:pt x="0" y="49"/>
                        <a:pt x="0" y="49"/>
                      </a:cubicBezTo>
                      <a:cubicBezTo>
                        <a:pt x="0" y="29"/>
                        <a:pt x="0" y="29"/>
                        <a:pt x="0" y="29"/>
                      </a:cubicBezTo>
                      <a:cubicBezTo>
                        <a:pt x="0" y="12"/>
                        <a:pt x="13" y="0"/>
                        <a:pt x="28" y="0"/>
                      </a:cubicBezTo>
                      <a:cubicBezTo>
                        <a:pt x="44" y="0"/>
                        <a:pt x="57" y="12"/>
                        <a:pt x="57" y="29"/>
                      </a:cubicBezTo>
                      <a:lnTo>
                        <a:pt x="57" y="49"/>
                      </a:lnTo>
                      <a:close/>
                    </a:path>
                  </a:pathLst>
                </a:custGeom>
                <a:solidFill>
                  <a:schemeClr val="tx2"/>
                </a:solidFill>
                <a:ln>
                  <a:solidFill>
                    <a:schemeClr val="tx2"/>
                  </a:solidFill>
                </a:ln>
              </p:spPr>
              <p:txBody>
                <a:bodyPr vert="horz" wrap="square" lIns="89642" tIns="44821" rIns="89642" bIns="44821" numCol="1" anchor="t" anchorCtr="0" compatLnSpc="1">
                  <a:prstTxWarp prst="textNoShape">
                    <a:avLst/>
                  </a:prstTxWarp>
                </a:bodyPr>
                <a:lstStyle/>
                <a:p>
                  <a:pPr defTabSz="914367">
                    <a:defRPr/>
                  </a:pPr>
                  <a:endParaRPr lang="en-US" sz="1765">
                    <a:solidFill>
                      <a:schemeClr val="bg1"/>
                    </a:solidFill>
                    <a:latin typeface="Segoe UI"/>
                  </a:endParaRPr>
                </a:p>
              </p:txBody>
            </p:sp>
          </p:grpSp>
        </p:grpSp>
      </p:grpSp>
    </p:spTree>
    <p:extLst>
      <p:ext uri="{BB962C8B-B14F-4D97-AF65-F5344CB8AC3E}">
        <p14:creationId xmlns:p14="http://schemas.microsoft.com/office/powerpoint/2010/main" val="32866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750" fill="hold"/>
                                        <p:tgtEl>
                                          <p:spTgt spid="111"/>
                                        </p:tgtEl>
                                        <p:attrNameLst>
                                          <p:attrName>ppt_x</p:attrName>
                                        </p:attrNameLst>
                                      </p:cBhvr>
                                      <p:tavLst>
                                        <p:tav tm="0">
                                          <p:val>
                                            <p:strVal val="#ppt_x"/>
                                          </p:val>
                                        </p:tav>
                                        <p:tav tm="100000">
                                          <p:val>
                                            <p:strVal val="#ppt_x"/>
                                          </p:val>
                                        </p:tav>
                                      </p:tavLst>
                                    </p:anim>
                                    <p:anim calcmode="lin" valueType="num">
                                      <p:cBhvr additive="base">
                                        <p:cTn id="8" dur="750" fill="hold"/>
                                        <p:tgtEl>
                                          <p:spTgt spid="1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750" fill="hold"/>
                                        <p:tgtEl>
                                          <p:spTgt spid="110"/>
                                        </p:tgtEl>
                                        <p:attrNameLst>
                                          <p:attrName>ppt_x</p:attrName>
                                        </p:attrNameLst>
                                      </p:cBhvr>
                                      <p:tavLst>
                                        <p:tav tm="0">
                                          <p:val>
                                            <p:strVal val="#ppt_x"/>
                                          </p:val>
                                        </p:tav>
                                        <p:tav tm="100000">
                                          <p:val>
                                            <p:strVal val="#ppt_x"/>
                                          </p:val>
                                        </p:tav>
                                      </p:tavLst>
                                    </p:anim>
                                    <p:anim calcmode="lin" valueType="num">
                                      <p:cBhvr additive="base">
                                        <p:cTn id="12" dur="750" fill="hold"/>
                                        <p:tgtEl>
                                          <p:spTgt spid="1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750" fill="hold"/>
                                        <p:tgtEl>
                                          <p:spTgt spid="146"/>
                                        </p:tgtEl>
                                        <p:attrNameLst>
                                          <p:attrName>ppt_x</p:attrName>
                                        </p:attrNameLst>
                                      </p:cBhvr>
                                      <p:tavLst>
                                        <p:tav tm="0">
                                          <p:val>
                                            <p:strVal val="#ppt_x"/>
                                          </p:val>
                                        </p:tav>
                                        <p:tav tm="100000">
                                          <p:val>
                                            <p:strVal val="#ppt_x"/>
                                          </p:val>
                                        </p:tav>
                                      </p:tavLst>
                                    </p:anim>
                                    <p:anim calcmode="lin" valueType="num">
                                      <p:cBhvr additive="base">
                                        <p:cTn id="16" dur="750" fill="hold"/>
                                        <p:tgtEl>
                                          <p:spTgt spid="14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750" fill="hold"/>
                                        <p:tgtEl>
                                          <p:spTgt spid="112"/>
                                        </p:tgtEl>
                                        <p:attrNameLst>
                                          <p:attrName>ppt_x</p:attrName>
                                        </p:attrNameLst>
                                      </p:cBhvr>
                                      <p:tavLst>
                                        <p:tav tm="0">
                                          <p:val>
                                            <p:strVal val="#ppt_x"/>
                                          </p:val>
                                        </p:tav>
                                        <p:tav tm="100000">
                                          <p:val>
                                            <p:strVal val="#ppt_x"/>
                                          </p:val>
                                        </p:tav>
                                      </p:tavLst>
                                    </p:anim>
                                    <p:anim calcmode="lin" valueType="num">
                                      <p:cBhvr additive="base">
                                        <p:cTn id="20" dur="750" fill="hold"/>
                                        <p:tgtEl>
                                          <p:spTgt spid="1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145"/>
                                        </p:tgtEl>
                                        <p:attrNameLst>
                                          <p:attrName>style.visibility</p:attrName>
                                        </p:attrNameLst>
                                      </p:cBhvr>
                                      <p:to>
                                        <p:strVal val="visible"/>
                                      </p:to>
                                    </p:set>
                                    <p:anim calcmode="lin" valueType="num">
                                      <p:cBhvr additive="base">
                                        <p:cTn id="23" dur="750" fill="hold"/>
                                        <p:tgtEl>
                                          <p:spTgt spid="145"/>
                                        </p:tgtEl>
                                        <p:attrNameLst>
                                          <p:attrName>ppt_x</p:attrName>
                                        </p:attrNameLst>
                                      </p:cBhvr>
                                      <p:tavLst>
                                        <p:tav tm="0">
                                          <p:val>
                                            <p:strVal val="#ppt_x"/>
                                          </p:val>
                                        </p:tav>
                                        <p:tav tm="100000">
                                          <p:val>
                                            <p:strVal val="#ppt_x"/>
                                          </p:val>
                                        </p:tav>
                                      </p:tavLst>
                                    </p:anim>
                                    <p:anim calcmode="lin" valueType="num">
                                      <p:cBhvr additive="base">
                                        <p:cTn id="24" dur="75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45" grpId="0" animBg="1"/>
      <p:bldP spid="1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0C5117FF-5BDF-495B-BF38-38725D60C325}"/>
              </a:ext>
            </a:extLst>
          </p:cNvPr>
          <p:cNvSpPr/>
          <p:nvPr/>
        </p:nvSpPr>
        <p:spPr bwMode="auto">
          <a:xfrm>
            <a:off x="3608710" y="1652962"/>
            <a:ext cx="4657965" cy="4657965"/>
          </a:xfrm>
          <a:prstGeom prst="ellipse">
            <a:avLst/>
          </a:prstGeom>
          <a:noFill/>
          <a:ln w="9525" cap="rnd" cmpd="sng" algn="ctr">
            <a:solidFill>
              <a:srgbClr val="E6E6E6">
                <a:lumMod val="50000"/>
              </a:srgbClr>
            </a:solidFill>
            <a:prstDash val="sysDot"/>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solidFill>
                <a:schemeClr val="bg1"/>
              </a:solidFill>
              <a:latin typeface="Segoe UI Semilight"/>
              <a:ea typeface="Segoe UI" pitchFamily="34" charset="0"/>
              <a:cs typeface="Segoe UI" pitchFamily="34" charset="0"/>
            </a:endParaRPr>
          </a:p>
        </p:txBody>
      </p:sp>
      <p:sp>
        <p:nvSpPr>
          <p:cNvPr id="45" name="Oval 44">
            <a:extLst>
              <a:ext uri="{FF2B5EF4-FFF2-40B4-BE49-F238E27FC236}">
                <a16:creationId xmlns:a16="http://schemas.microsoft.com/office/drawing/2014/main" id="{14599CB5-6C4E-4614-B1BE-DD8997E1F6E9}"/>
              </a:ext>
            </a:extLst>
          </p:cNvPr>
          <p:cNvSpPr/>
          <p:nvPr/>
        </p:nvSpPr>
        <p:spPr bwMode="auto">
          <a:xfrm>
            <a:off x="4679847" y="2705818"/>
            <a:ext cx="2590534" cy="2590534"/>
          </a:xfrm>
          <a:prstGeom prst="ellipse">
            <a:avLst/>
          </a:prstGeom>
          <a:solidFill>
            <a:srgbClr val="E6E6E6">
              <a:lumMod val="90000"/>
            </a:srgbClr>
          </a:solidFill>
          <a:ln w="9525" cap="flat" cmpd="sng" algn="ctr">
            <a:noFill/>
            <a:prstDash val="sysDash"/>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err="1">
              <a:solidFill>
                <a:schemeClr val="bg1"/>
              </a:solidFill>
              <a:latin typeface="Segoe UI Semilight"/>
              <a:ea typeface="Segoe UI" pitchFamily="34" charset="0"/>
              <a:cs typeface="Segoe UI" pitchFamily="34" charset="0"/>
            </a:endParaRPr>
          </a:p>
        </p:txBody>
      </p:sp>
      <p:grpSp>
        <p:nvGrpSpPr>
          <p:cNvPr id="46" name="Group 45">
            <a:extLst>
              <a:ext uri="{FF2B5EF4-FFF2-40B4-BE49-F238E27FC236}">
                <a16:creationId xmlns:a16="http://schemas.microsoft.com/office/drawing/2014/main" id="{549C3F47-31F0-4992-A7F6-AB1B7AC868D4}"/>
              </a:ext>
            </a:extLst>
          </p:cNvPr>
          <p:cNvGrpSpPr/>
          <p:nvPr/>
        </p:nvGrpSpPr>
        <p:grpSpPr>
          <a:xfrm>
            <a:off x="5526902" y="2306656"/>
            <a:ext cx="896425" cy="896425"/>
            <a:chOff x="5637727" y="2352413"/>
            <a:chExt cx="914400" cy="914400"/>
          </a:xfrm>
          <a:solidFill>
            <a:srgbClr val="0078D7"/>
          </a:solidFill>
        </p:grpSpPr>
        <p:sp>
          <p:nvSpPr>
            <p:cNvPr id="47" name="object 287">
              <a:extLst>
                <a:ext uri="{FF2B5EF4-FFF2-40B4-BE49-F238E27FC236}">
                  <a16:creationId xmlns:a16="http://schemas.microsoft.com/office/drawing/2014/main" id="{532920CF-E611-4017-94BE-E051E1021423}"/>
                </a:ext>
              </a:extLst>
            </p:cNvPr>
            <p:cNvSpPr/>
            <p:nvPr/>
          </p:nvSpPr>
          <p:spPr>
            <a:xfrm>
              <a:off x="5637727" y="2352413"/>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993">
                <a:defRPr/>
              </a:pPr>
              <a:endParaRPr sz="1209">
                <a:solidFill>
                  <a:schemeClr val="bg1"/>
                </a:solidFill>
                <a:latin typeface="Calibri"/>
              </a:endParaRPr>
            </a:p>
          </p:txBody>
        </p:sp>
        <p:sp>
          <p:nvSpPr>
            <p:cNvPr id="48" name="object 304">
              <a:extLst>
                <a:ext uri="{FF2B5EF4-FFF2-40B4-BE49-F238E27FC236}">
                  <a16:creationId xmlns:a16="http://schemas.microsoft.com/office/drawing/2014/main" id="{9FC95EEA-D5BF-43B0-844E-B8CFA77E7591}"/>
                </a:ext>
              </a:extLst>
            </p:cNvPr>
            <p:cNvSpPr txBox="1"/>
            <p:nvPr/>
          </p:nvSpPr>
          <p:spPr>
            <a:xfrm>
              <a:off x="5807654" y="2708308"/>
              <a:ext cx="556283" cy="183557"/>
            </a:xfrm>
            <a:prstGeom prst="rect">
              <a:avLst/>
            </a:prstGeom>
            <a:grpFill/>
            <a:ln>
              <a:solidFill>
                <a:srgbClr val="0078D7"/>
              </a:solidFill>
            </a:ln>
          </p:spPr>
          <p:txBody>
            <a:bodyPr vert="horz" wrap="square" lIns="0" tIns="9382" rIns="0" bIns="0" rtlCol="0">
              <a:spAutoFit/>
            </a:bodyPr>
            <a:lstStyle/>
            <a:p>
              <a:pPr marL="8528" algn="ctr" defTabSz="613993">
                <a:spcBef>
                  <a:spcPts val="74"/>
                </a:spcBef>
                <a:defRPr/>
              </a:pPr>
              <a:r>
                <a:rPr lang="en-US" sz="1108" spc="-20">
                  <a:solidFill>
                    <a:schemeClr val="bg1"/>
                  </a:solidFill>
                  <a:latin typeface="Segoe UI"/>
                  <a:ea typeface="Segoe UI" charset="0"/>
                  <a:cs typeface="Segoe UI" charset="0"/>
                </a:rPr>
                <a:t>DETECT</a:t>
              </a:r>
              <a:endParaRPr sz="1108">
                <a:solidFill>
                  <a:schemeClr val="bg1"/>
                </a:solidFill>
                <a:latin typeface="Segoe UI"/>
                <a:ea typeface="Segoe UI" charset="0"/>
                <a:cs typeface="Segoe UI" charset="0"/>
              </a:endParaRPr>
            </a:p>
          </p:txBody>
        </p:sp>
      </p:grpSp>
      <p:grpSp>
        <p:nvGrpSpPr>
          <p:cNvPr id="49" name="Group 48">
            <a:extLst>
              <a:ext uri="{FF2B5EF4-FFF2-40B4-BE49-F238E27FC236}">
                <a16:creationId xmlns:a16="http://schemas.microsoft.com/office/drawing/2014/main" id="{6CE607C4-C985-441E-B0F3-869912B63BF9}"/>
              </a:ext>
            </a:extLst>
          </p:cNvPr>
          <p:cNvGrpSpPr/>
          <p:nvPr/>
        </p:nvGrpSpPr>
        <p:grpSpPr>
          <a:xfrm>
            <a:off x="5538344" y="4761955"/>
            <a:ext cx="896425" cy="896425"/>
            <a:chOff x="5649399" y="4856946"/>
            <a:chExt cx="914400" cy="914400"/>
          </a:xfrm>
          <a:solidFill>
            <a:srgbClr val="0078D7"/>
          </a:solidFill>
        </p:grpSpPr>
        <p:sp>
          <p:nvSpPr>
            <p:cNvPr id="50" name="object 287">
              <a:extLst>
                <a:ext uri="{FF2B5EF4-FFF2-40B4-BE49-F238E27FC236}">
                  <a16:creationId xmlns:a16="http://schemas.microsoft.com/office/drawing/2014/main" id="{CAC52D6C-A3F2-4E44-BB92-FF36869C19D8}"/>
                </a:ext>
              </a:extLst>
            </p:cNvPr>
            <p:cNvSpPr/>
            <p:nvPr/>
          </p:nvSpPr>
          <p:spPr>
            <a:xfrm>
              <a:off x="5649399" y="4856946"/>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993">
                <a:defRPr/>
              </a:pPr>
              <a:endParaRPr sz="1209">
                <a:solidFill>
                  <a:schemeClr val="bg1"/>
                </a:solidFill>
                <a:latin typeface="Calibri"/>
              </a:endParaRPr>
            </a:p>
          </p:txBody>
        </p:sp>
        <p:sp>
          <p:nvSpPr>
            <p:cNvPr id="51" name="object 304">
              <a:extLst>
                <a:ext uri="{FF2B5EF4-FFF2-40B4-BE49-F238E27FC236}">
                  <a16:creationId xmlns:a16="http://schemas.microsoft.com/office/drawing/2014/main" id="{E3044978-A189-48EC-99A3-73CD1814B480}"/>
                </a:ext>
              </a:extLst>
            </p:cNvPr>
            <p:cNvSpPr txBox="1"/>
            <p:nvPr/>
          </p:nvSpPr>
          <p:spPr>
            <a:xfrm>
              <a:off x="5734139" y="5242441"/>
              <a:ext cx="756798" cy="183557"/>
            </a:xfrm>
            <a:prstGeom prst="rect">
              <a:avLst/>
            </a:prstGeom>
            <a:grpFill/>
            <a:ln>
              <a:solidFill>
                <a:srgbClr val="0078D7"/>
              </a:solidFill>
            </a:ln>
          </p:spPr>
          <p:txBody>
            <a:bodyPr vert="horz" wrap="square" lIns="0" tIns="9382" rIns="0" bIns="0" rtlCol="0">
              <a:spAutoFit/>
            </a:bodyPr>
            <a:lstStyle/>
            <a:p>
              <a:pPr marL="8528" algn="ctr" defTabSz="613993">
                <a:spcBef>
                  <a:spcPts val="74"/>
                </a:spcBef>
                <a:defRPr/>
              </a:pPr>
              <a:r>
                <a:rPr lang="en-US" sz="1108" spc="-20">
                  <a:solidFill>
                    <a:schemeClr val="bg1"/>
                  </a:solidFill>
                  <a:latin typeface="Segoe UI"/>
                  <a:ea typeface="Segoe UI" charset="0"/>
                  <a:cs typeface="Segoe UI" charset="0"/>
                </a:rPr>
                <a:t>PROTECT</a:t>
              </a:r>
              <a:endParaRPr sz="1108">
                <a:solidFill>
                  <a:schemeClr val="bg1"/>
                </a:solidFill>
                <a:latin typeface="Segoe UI"/>
                <a:ea typeface="Segoe UI" charset="0"/>
                <a:cs typeface="Segoe UI" charset="0"/>
              </a:endParaRPr>
            </a:p>
          </p:txBody>
        </p:sp>
      </p:grpSp>
      <p:grpSp>
        <p:nvGrpSpPr>
          <p:cNvPr id="52" name="Group 51">
            <a:extLst>
              <a:ext uri="{FF2B5EF4-FFF2-40B4-BE49-F238E27FC236}">
                <a16:creationId xmlns:a16="http://schemas.microsoft.com/office/drawing/2014/main" id="{5390A219-47CB-400F-9F87-19AF8ED3F46A}"/>
              </a:ext>
            </a:extLst>
          </p:cNvPr>
          <p:cNvGrpSpPr/>
          <p:nvPr/>
        </p:nvGrpSpPr>
        <p:grpSpPr>
          <a:xfrm>
            <a:off x="6752123" y="3576715"/>
            <a:ext cx="896425" cy="896425"/>
            <a:chOff x="6887517" y="3647939"/>
            <a:chExt cx="914400" cy="914400"/>
          </a:xfrm>
          <a:solidFill>
            <a:srgbClr val="0078D7"/>
          </a:solidFill>
        </p:grpSpPr>
        <p:sp>
          <p:nvSpPr>
            <p:cNvPr id="53" name="object 287">
              <a:extLst>
                <a:ext uri="{FF2B5EF4-FFF2-40B4-BE49-F238E27FC236}">
                  <a16:creationId xmlns:a16="http://schemas.microsoft.com/office/drawing/2014/main" id="{73E3F649-119E-4069-A0B9-6C2D53E04496}"/>
                </a:ext>
              </a:extLst>
            </p:cNvPr>
            <p:cNvSpPr/>
            <p:nvPr/>
          </p:nvSpPr>
          <p:spPr>
            <a:xfrm>
              <a:off x="6887517" y="3647939"/>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993">
                <a:defRPr/>
              </a:pPr>
              <a:endParaRPr sz="1209">
                <a:solidFill>
                  <a:schemeClr val="bg1"/>
                </a:solidFill>
                <a:latin typeface="Calibri"/>
              </a:endParaRPr>
            </a:p>
          </p:txBody>
        </p:sp>
        <p:sp>
          <p:nvSpPr>
            <p:cNvPr id="54" name="object 304">
              <a:extLst>
                <a:ext uri="{FF2B5EF4-FFF2-40B4-BE49-F238E27FC236}">
                  <a16:creationId xmlns:a16="http://schemas.microsoft.com/office/drawing/2014/main" id="{8336B8D6-8A09-47A2-AEBF-0507AE018E04}"/>
                </a:ext>
              </a:extLst>
            </p:cNvPr>
            <p:cNvSpPr txBox="1"/>
            <p:nvPr/>
          </p:nvSpPr>
          <p:spPr>
            <a:xfrm>
              <a:off x="6998814" y="3989039"/>
              <a:ext cx="745256" cy="183557"/>
            </a:xfrm>
            <a:prstGeom prst="rect">
              <a:avLst/>
            </a:prstGeom>
            <a:grpFill/>
            <a:ln>
              <a:solidFill>
                <a:srgbClr val="0078D7"/>
              </a:solidFill>
            </a:ln>
          </p:spPr>
          <p:txBody>
            <a:bodyPr vert="horz" wrap="square" lIns="0" tIns="9382" rIns="0" bIns="0" rtlCol="0">
              <a:spAutoFit/>
            </a:bodyPr>
            <a:lstStyle/>
            <a:p>
              <a:pPr marL="8528" algn="ctr" defTabSz="613993">
                <a:spcBef>
                  <a:spcPts val="74"/>
                </a:spcBef>
                <a:defRPr/>
              </a:pPr>
              <a:r>
                <a:rPr lang="en-US" sz="1108" spc="-20">
                  <a:solidFill>
                    <a:schemeClr val="bg1"/>
                  </a:solidFill>
                  <a:latin typeface="Segoe UI"/>
                  <a:ea typeface="Segoe UI" charset="0"/>
                  <a:cs typeface="Segoe UI" charset="0"/>
                </a:rPr>
                <a:t>CLASSIFY</a:t>
              </a:r>
              <a:endParaRPr sz="1108">
                <a:solidFill>
                  <a:schemeClr val="bg1"/>
                </a:solidFill>
                <a:latin typeface="Segoe UI"/>
                <a:ea typeface="Segoe UI" charset="0"/>
                <a:cs typeface="Segoe UI" charset="0"/>
              </a:endParaRPr>
            </a:p>
          </p:txBody>
        </p:sp>
      </p:grpSp>
      <p:grpSp>
        <p:nvGrpSpPr>
          <p:cNvPr id="55" name="Group 54">
            <a:extLst>
              <a:ext uri="{FF2B5EF4-FFF2-40B4-BE49-F238E27FC236}">
                <a16:creationId xmlns:a16="http://schemas.microsoft.com/office/drawing/2014/main" id="{C94AFDE3-BCFF-4053-B29F-8388ED7F822A}"/>
              </a:ext>
            </a:extLst>
          </p:cNvPr>
          <p:cNvGrpSpPr/>
          <p:nvPr/>
        </p:nvGrpSpPr>
        <p:grpSpPr>
          <a:xfrm>
            <a:off x="4261104" y="3576715"/>
            <a:ext cx="896425" cy="896425"/>
            <a:chOff x="4346548" y="3647939"/>
            <a:chExt cx="914400" cy="914400"/>
          </a:xfrm>
          <a:solidFill>
            <a:srgbClr val="0078D7"/>
          </a:solidFill>
        </p:grpSpPr>
        <p:sp>
          <p:nvSpPr>
            <p:cNvPr id="56" name="object 287">
              <a:extLst>
                <a:ext uri="{FF2B5EF4-FFF2-40B4-BE49-F238E27FC236}">
                  <a16:creationId xmlns:a16="http://schemas.microsoft.com/office/drawing/2014/main" id="{E1D18A5B-70BE-4CA3-B8F0-99BA0138D055}"/>
                </a:ext>
              </a:extLst>
            </p:cNvPr>
            <p:cNvSpPr/>
            <p:nvPr/>
          </p:nvSpPr>
          <p:spPr>
            <a:xfrm>
              <a:off x="4346548" y="3647939"/>
              <a:ext cx="914400" cy="914400"/>
            </a:xfrm>
            <a:custGeom>
              <a:avLst/>
              <a:gdLst/>
              <a:ahLst/>
              <a:cxnLst/>
              <a:rect l="l" t="t" r="r" b="b"/>
              <a:pathLst>
                <a:path w="904239" h="904239">
                  <a:moveTo>
                    <a:pt x="452081" y="0"/>
                  </a:moveTo>
                  <a:lnTo>
                    <a:pt x="402821" y="2653"/>
                  </a:lnTo>
                  <a:lnTo>
                    <a:pt x="355098" y="10428"/>
                  </a:lnTo>
                  <a:lnTo>
                    <a:pt x="309187" y="23049"/>
                  </a:lnTo>
                  <a:lnTo>
                    <a:pt x="265364" y="40241"/>
                  </a:lnTo>
                  <a:lnTo>
                    <a:pt x="223905" y="61728"/>
                  </a:lnTo>
                  <a:lnTo>
                    <a:pt x="185086" y="87233"/>
                  </a:lnTo>
                  <a:lnTo>
                    <a:pt x="149182" y="116481"/>
                  </a:lnTo>
                  <a:lnTo>
                    <a:pt x="116470" y="149196"/>
                  </a:lnTo>
                  <a:lnTo>
                    <a:pt x="87224" y="185102"/>
                  </a:lnTo>
                  <a:lnTo>
                    <a:pt x="61721" y="223924"/>
                  </a:lnTo>
                  <a:lnTo>
                    <a:pt x="40237" y="265385"/>
                  </a:lnTo>
                  <a:lnTo>
                    <a:pt x="23047" y="309210"/>
                  </a:lnTo>
                  <a:lnTo>
                    <a:pt x="10426" y="355122"/>
                  </a:lnTo>
                  <a:lnTo>
                    <a:pt x="2652" y="402846"/>
                  </a:lnTo>
                  <a:lnTo>
                    <a:pt x="0" y="452107"/>
                  </a:lnTo>
                  <a:lnTo>
                    <a:pt x="2652" y="501367"/>
                  </a:lnTo>
                  <a:lnTo>
                    <a:pt x="10426" y="549091"/>
                  </a:lnTo>
                  <a:lnTo>
                    <a:pt x="23047" y="595003"/>
                  </a:lnTo>
                  <a:lnTo>
                    <a:pt x="40237" y="638826"/>
                  </a:lnTo>
                  <a:lnTo>
                    <a:pt x="61721" y="680286"/>
                  </a:lnTo>
                  <a:lnTo>
                    <a:pt x="87224" y="719107"/>
                  </a:lnTo>
                  <a:lnTo>
                    <a:pt x="116470" y="755012"/>
                  </a:lnTo>
                  <a:lnTo>
                    <a:pt x="149182" y="787726"/>
                  </a:lnTo>
                  <a:lnTo>
                    <a:pt x="185086" y="816973"/>
                  </a:lnTo>
                  <a:lnTo>
                    <a:pt x="223905" y="842477"/>
                  </a:lnTo>
                  <a:lnTo>
                    <a:pt x="265364" y="863962"/>
                  </a:lnTo>
                  <a:lnTo>
                    <a:pt x="309187" y="881153"/>
                  </a:lnTo>
                  <a:lnTo>
                    <a:pt x="355098" y="893774"/>
                  </a:lnTo>
                  <a:lnTo>
                    <a:pt x="402821" y="901549"/>
                  </a:lnTo>
                  <a:lnTo>
                    <a:pt x="452081" y="904201"/>
                  </a:lnTo>
                  <a:lnTo>
                    <a:pt x="501344" y="901549"/>
                  </a:lnTo>
                  <a:lnTo>
                    <a:pt x="549070" y="893774"/>
                  </a:lnTo>
                  <a:lnTo>
                    <a:pt x="594983" y="881153"/>
                  </a:lnTo>
                  <a:lnTo>
                    <a:pt x="638809" y="863962"/>
                  </a:lnTo>
                  <a:lnTo>
                    <a:pt x="680270" y="842477"/>
                  </a:lnTo>
                  <a:lnTo>
                    <a:pt x="719091" y="816973"/>
                  </a:lnTo>
                  <a:lnTo>
                    <a:pt x="754997" y="787726"/>
                  </a:lnTo>
                  <a:lnTo>
                    <a:pt x="787712" y="755012"/>
                  </a:lnTo>
                  <a:lnTo>
                    <a:pt x="816959" y="719107"/>
                  </a:lnTo>
                  <a:lnTo>
                    <a:pt x="842463" y="680286"/>
                  </a:lnTo>
                  <a:lnTo>
                    <a:pt x="863949" y="638826"/>
                  </a:lnTo>
                  <a:lnTo>
                    <a:pt x="881140" y="595003"/>
                  </a:lnTo>
                  <a:lnTo>
                    <a:pt x="893761" y="549091"/>
                  </a:lnTo>
                  <a:lnTo>
                    <a:pt x="901536" y="501367"/>
                  </a:lnTo>
                  <a:lnTo>
                    <a:pt x="904189" y="452107"/>
                  </a:lnTo>
                  <a:lnTo>
                    <a:pt x="901536" y="402846"/>
                  </a:lnTo>
                  <a:lnTo>
                    <a:pt x="893761" y="355122"/>
                  </a:lnTo>
                  <a:lnTo>
                    <a:pt x="881140" y="309210"/>
                  </a:lnTo>
                  <a:lnTo>
                    <a:pt x="863949" y="265385"/>
                  </a:lnTo>
                  <a:lnTo>
                    <a:pt x="842463" y="223924"/>
                  </a:lnTo>
                  <a:lnTo>
                    <a:pt x="816959" y="185102"/>
                  </a:lnTo>
                  <a:lnTo>
                    <a:pt x="787712" y="149196"/>
                  </a:lnTo>
                  <a:lnTo>
                    <a:pt x="754997" y="116481"/>
                  </a:lnTo>
                  <a:lnTo>
                    <a:pt x="719091" y="87233"/>
                  </a:lnTo>
                  <a:lnTo>
                    <a:pt x="680270" y="61728"/>
                  </a:lnTo>
                  <a:lnTo>
                    <a:pt x="638809" y="40241"/>
                  </a:lnTo>
                  <a:lnTo>
                    <a:pt x="594983" y="23049"/>
                  </a:lnTo>
                  <a:lnTo>
                    <a:pt x="549070" y="10428"/>
                  </a:lnTo>
                  <a:lnTo>
                    <a:pt x="501344" y="2653"/>
                  </a:lnTo>
                  <a:lnTo>
                    <a:pt x="452081" y="0"/>
                  </a:lnTo>
                  <a:close/>
                </a:path>
              </a:pathLst>
            </a:custGeom>
            <a:grpFill/>
            <a:ln w="19050">
              <a:solidFill>
                <a:srgbClr val="0078D7"/>
              </a:solidFill>
            </a:ln>
          </p:spPr>
          <p:txBody>
            <a:bodyPr wrap="square" lIns="0" tIns="0" rIns="0" bIns="0" rtlCol="0"/>
            <a:lstStyle/>
            <a:p>
              <a:pPr defTabSz="613993">
                <a:defRPr/>
              </a:pPr>
              <a:endParaRPr sz="1209">
                <a:solidFill>
                  <a:schemeClr val="bg1"/>
                </a:solidFill>
                <a:latin typeface="Calibri"/>
              </a:endParaRPr>
            </a:p>
          </p:txBody>
        </p:sp>
        <p:sp>
          <p:nvSpPr>
            <p:cNvPr id="57" name="object 304">
              <a:extLst>
                <a:ext uri="{FF2B5EF4-FFF2-40B4-BE49-F238E27FC236}">
                  <a16:creationId xmlns:a16="http://schemas.microsoft.com/office/drawing/2014/main" id="{6D7AC968-F943-41E6-B30F-3C6F2EA91F29}"/>
                </a:ext>
              </a:extLst>
            </p:cNvPr>
            <p:cNvSpPr txBox="1"/>
            <p:nvPr/>
          </p:nvSpPr>
          <p:spPr>
            <a:xfrm>
              <a:off x="4395144" y="3989039"/>
              <a:ext cx="763913" cy="183557"/>
            </a:xfrm>
            <a:prstGeom prst="rect">
              <a:avLst/>
            </a:prstGeom>
            <a:grpFill/>
            <a:ln>
              <a:solidFill>
                <a:srgbClr val="0078D7"/>
              </a:solidFill>
            </a:ln>
          </p:spPr>
          <p:txBody>
            <a:bodyPr vert="horz" wrap="square" lIns="0" tIns="9382" rIns="0" bIns="0" rtlCol="0">
              <a:spAutoFit/>
            </a:bodyPr>
            <a:lstStyle/>
            <a:p>
              <a:pPr marL="8528" algn="ctr" defTabSz="613993">
                <a:spcBef>
                  <a:spcPts val="74"/>
                </a:spcBef>
                <a:defRPr/>
              </a:pPr>
              <a:r>
                <a:rPr lang="en-US" sz="1108" spc="-20">
                  <a:solidFill>
                    <a:schemeClr val="bg1"/>
                  </a:solidFill>
                  <a:latin typeface="Segoe UI"/>
                  <a:ea typeface="Segoe UI" charset="0"/>
                  <a:cs typeface="Segoe UI" charset="0"/>
                </a:rPr>
                <a:t>MONITOR</a:t>
              </a:r>
              <a:endParaRPr sz="1108">
                <a:solidFill>
                  <a:schemeClr val="bg1"/>
                </a:solidFill>
                <a:latin typeface="Segoe UI"/>
                <a:ea typeface="Segoe UI" charset="0"/>
                <a:cs typeface="Segoe UI" charset="0"/>
              </a:endParaRPr>
            </a:p>
          </p:txBody>
        </p:sp>
      </p:grpSp>
      <p:sp>
        <p:nvSpPr>
          <p:cNvPr id="58" name="object 304">
            <a:extLst>
              <a:ext uri="{FF2B5EF4-FFF2-40B4-BE49-F238E27FC236}">
                <a16:creationId xmlns:a16="http://schemas.microsoft.com/office/drawing/2014/main" id="{F1728A83-B7AC-483F-B681-5563C0D75C92}"/>
              </a:ext>
            </a:extLst>
          </p:cNvPr>
          <p:cNvSpPr txBox="1"/>
          <p:nvPr/>
        </p:nvSpPr>
        <p:spPr>
          <a:xfrm>
            <a:off x="5291946" y="3503075"/>
            <a:ext cx="1389221" cy="854307"/>
          </a:xfrm>
          <a:prstGeom prst="rect">
            <a:avLst/>
          </a:prstGeom>
        </p:spPr>
        <p:txBody>
          <a:bodyPr vert="horz" wrap="square" lIns="0" tIns="9382" rIns="0" bIns="0" rtlCol="0">
            <a:spAutoFit/>
          </a:bodyPr>
          <a:lstStyle/>
          <a:p>
            <a:pPr marL="8528" algn="ctr" defTabSz="613993">
              <a:spcBef>
                <a:spcPts val="74"/>
              </a:spcBef>
              <a:defRPr/>
            </a:pPr>
            <a:r>
              <a:rPr lang="en-US" sz="1372" spc="-20" dirty="0">
                <a:solidFill>
                  <a:schemeClr val="bg2"/>
                </a:solidFill>
                <a:latin typeface="Segoe UI Semilight"/>
                <a:cs typeface="Segoe UI"/>
              </a:rPr>
              <a:t>MICROSOFT’S</a:t>
            </a:r>
            <a:r>
              <a:rPr lang="en-US" sz="1372" b="1" spc="-20" dirty="0">
                <a:solidFill>
                  <a:schemeClr val="bg2"/>
                </a:solidFill>
                <a:latin typeface="Segoe UI Semilight"/>
                <a:cs typeface="Segoe UI"/>
              </a:rPr>
              <a:t> </a:t>
            </a:r>
            <a:r>
              <a:rPr lang="en-US" sz="1372" spc="-20" dirty="0">
                <a:solidFill>
                  <a:schemeClr val="bg2"/>
                </a:solidFill>
                <a:latin typeface="Segoe UI Semilight"/>
                <a:cs typeface="Segoe UI"/>
              </a:rPr>
              <a:t>INFORMATION</a:t>
            </a:r>
            <a:r>
              <a:rPr lang="en-US" sz="1372" b="1" spc="-20" dirty="0">
                <a:solidFill>
                  <a:schemeClr val="bg2"/>
                </a:solidFill>
                <a:latin typeface="Segoe UI Semilight"/>
                <a:cs typeface="Segoe UI"/>
              </a:rPr>
              <a:t> </a:t>
            </a:r>
            <a:r>
              <a:rPr lang="en-US" sz="1372" spc="-20" dirty="0">
                <a:solidFill>
                  <a:schemeClr val="bg2"/>
                </a:solidFill>
                <a:latin typeface="Segoe UI Semilight"/>
                <a:cs typeface="Segoe UI"/>
              </a:rPr>
              <a:t>PROTECTION</a:t>
            </a:r>
            <a:r>
              <a:rPr lang="en-US" sz="1372" b="1" spc="-20" dirty="0">
                <a:solidFill>
                  <a:schemeClr val="bg2"/>
                </a:solidFill>
                <a:latin typeface="Segoe UI Semilight"/>
                <a:cs typeface="Segoe UI"/>
              </a:rPr>
              <a:t> </a:t>
            </a:r>
            <a:r>
              <a:rPr lang="en-US" sz="1372" spc="-20" dirty="0">
                <a:solidFill>
                  <a:schemeClr val="bg2"/>
                </a:solidFill>
                <a:latin typeface="Segoe UI Semilight"/>
                <a:cs typeface="Segoe UI"/>
              </a:rPr>
              <a:t>SOLUTIONS</a:t>
            </a:r>
            <a:endParaRPr sz="1372" dirty="0">
              <a:solidFill>
                <a:schemeClr val="bg2"/>
              </a:solidFill>
              <a:latin typeface="Segoe UI Semilight"/>
              <a:cs typeface="Segoe UI"/>
            </a:endParaRPr>
          </a:p>
        </p:txBody>
      </p:sp>
      <p:sp>
        <p:nvSpPr>
          <p:cNvPr id="59" name="object 43">
            <a:extLst>
              <a:ext uri="{FF2B5EF4-FFF2-40B4-BE49-F238E27FC236}">
                <a16:creationId xmlns:a16="http://schemas.microsoft.com/office/drawing/2014/main" id="{CC198683-87FE-4C93-B68C-EC0364D32B6F}"/>
              </a:ext>
            </a:extLst>
          </p:cNvPr>
          <p:cNvSpPr txBox="1"/>
          <p:nvPr/>
        </p:nvSpPr>
        <p:spPr>
          <a:xfrm>
            <a:off x="444667" y="3775322"/>
            <a:ext cx="3106555" cy="549965"/>
          </a:xfrm>
          <a:prstGeom prst="rect">
            <a:avLst/>
          </a:prstGeom>
          <a:noFill/>
        </p:spPr>
        <p:txBody>
          <a:bodyPr vert="horz" wrap="square" lIns="0" tIns="19616" rIns="0" bIns="0" rtlCol="0">
            <a:spAutoFit/>
          </a:bodyPr>
          <a:lstStyle/>
          <a:p>
            <a:pPr marL="8528" marR="3411" defTabSz="613993">
              <a:lnSpc>
                <a:spcPts val="1182"/>
              </a:lnSpc>
              <a:spcBef>
                <a:spcPts val="154"/>
              </a:spcBef>
              <a:defRPr/>
            </a:pPr>
            <a:r>
              <a:rPr lang="en-US" sz="1007" b="1" spc="17">
                <a:solidFill>
                  <a:schemeClr val="bg1"/>
                </a:solidFill>
                <a:latin typeface="Segoe UI Semilight"/>
                <a:cs typeface="Segoe UI"/>
              </a:rPr>
              <a:t>WINDOWS INFORMATION PROTECTION</a:t>
            </a:r>
            <a:endParaRPr lang="en-US" sz="1007">
              <a:solidFill>
                <a:schemeClr val="bg1"/>
              </a:solidFill>
              <a:latin typeface="Segoe UI Semilight"/>
              <a:cs typeface="Segoe UI"/>
            </a:endParaRPr>
          </a:p>
          <a:p>
            <a:pPr marL="21745" marR="26436" defTabSz="613993">
              <a:lnSpc>
                <a:spcPct val="104700"/>
              </a:lnSpc>
              <a:spcBef>
                <a:spcPts val="600"/>
              </a:spcBef>
              <a:defRPr/>
            </a:pPr>
            <a:r>
              <a:rPr lang="en-US" sz="940" spc="-10">
                <a:solidFill>
                  <a:schemeClr val="bg1"/>
                </a:solidFill>
                <a:latin typeface="Segoe UI Semilight"/>
                <a:cs typeface="Segoe UI"/>
              </a:rPr>
              <a:t>Separate personal vs. work data on Windows 10 devices and prevent work data from traveling to non-work locations</a:t>
            </a:r>
            <a:endParaRPr sz="940">
              <a:solidFill>
                <a:schemeClr val="bg1"/>
              </a:solidFill>
              <a:latin typeface="Segoe UI Semilight"/>
              <a:cs typeface="Segoe UI"/>
            </a:endParaRPr>
          </a:p>
        </p:txBody>
      </p:sp>
      <p:cxnSp>
        <p:nvCxnSpPr>
          <p:cNvPr id="60" name="Straight Connector 59">
            <a:extLst>
              <a:ext uri="{FF2B5EF4-FFF2-40B4-BE49-F238E27FC236}">
                <a16:creationId xmlns:a16="http://schemas.microsoft.com/office/drawing/2014/main" id="{7ACD1276-6275-4CD4-8358-E55D45087988}"/>
              </a:ext>
            </a:extLst>
          </p:cNvPr>
          <p:cNvCxnSpPr>
            <a:endCxn id="44" idx="2"/>
          </p:cNvCxnSpPr>
          <p:nvPr/>
        </p:nvCxnSpPr>
        <p:spPr>
          <a:xfrm>
            <a:off x="455107" y="3981340"/>
            <a:ext cx="3153603" cy="604"/>
          </a:xfrm>
          <a:prstGeom prst="line">
            <a:avLst/>
          </a:prstGeom>
          <a:noFill/>
          <a:ln w="9525" cap="flat" cmpd="sng" algn="ctr">
            <a:solidFill>
              <a:srgbClr val="353535"/>
            </a:solidFill>
            <a:prstDash val="solid"/>
            <a:headEnd type="none"/>
            <a:tailEnd type="none"/>
          </a:ln>
          <a:effectLst/>
        </p:spPr>
      </p:cxnSp>
      <p:sp>
        <p:nvSpPr>
          <p:cNvPr id="61" name="object 43">
            <a:extLst>
              <a:ext uri="{FF2B5EF4-FFF2-40B4-BE49-F238E27FC236}">
                <a16:creationId xmlns:a16="http://schemas.microsoft.com/office/drawing/2014/main" id="{CD4727D1-D799-44FA-A4DA-EC6406A15B4F}"/>
              </a:ext>
            </a:extLst>
          </p:cNvPr>
          <p:cNvSpPr txBox="1"/>
          <p:nvPr/>
        </p:nvSpPr>
        <p:spPr>
          <a:xfrm>
            <a:off x="444668" y="2817694"/>
            <a:ext cx="2954852" cy="549965"/>
          </a:xfrm>
          <a:prstGeom prst="rect">
            <a:avLst/>
          </a:prstGeom>
          <a:noFill/>
        </p:spPr>
        <p:txBody>
          <a:bodyPr vert="horz" wrap="square" lIns="0" tIns="19616" rIns="0" bIns="0" rtlCol="0">
            <a:spAutoFit/>
          </a:bodyPr>
          <a:lstStyle/>
          <a:p>
            <a:pPr marL="8528" marR="3411" defTabSz="613993">
              <a:lnSpc>
                <a:spcPts val="1182"/>
              </a:lnSpc>
              <a:spcBef>
                <a:spcPts val="154"/>
              </a:spcBef>
              <a:defRPr/>
            </a:pPr>
            <a:r>
              <a:rPr lang="en-US" sz="1007" b="1" spc="17">
                <a:solidFill>
                  <a:schemeClr val="bg1"/>
                </a:solidFill>
                <a:latin typeface="Segoe UI Semilight"/>
                <a:cs typeface="Segoe UI"/>
              </a:rPr>
              <a:t>OFFICE 365 ADVANCED SECURITY MANAGEMENT</a:t>
            </a:r>
            <a:endParaRPr lang="en-US" sz="1007">
              <a:solidFill>
                <a:schemeClr val="bg1"/>
              </a:solidFill>
              <a:latin typeface="Segoe UI Semilight"/>
              <a:cs typeface="Segoe UI"/>
            </a:endParaRPr>
          </a:p>
          <a:p>
            <a:pPr marL="21745" marR="26436" defTabSz="613993">
              <a:lnSpc>
                <a:spcPct val="104700"/>
              </a:lnSpc>
              <a:spcBef>
                <a:spcPts val="600"/>
              </a:spcBef>
              <a:defRPr/>
            </a:pPr>
            <a:r>
              <a:rPr lang="en-US" sz="940" spc="-10">
                <a:solidFill>
                  <a:schemeClr val="bg1"/>
                </a:solidFill>
                <a:latin typeface="Segoe UI Semilight"/>
                <a:cs typeface="Segoe UI"/>
              </a:rPr>
              <a:t>Visibility into Office 365 app usage and potential </a:t>
            </a:r>
            <a:br>
              <a:rPr lang="en-US" sz="940" spc="-10">
                <a:solidFill>
                  <a:schemeClr val="bg1"/>
                </a:solidFill>
                <a:latin typeface="Segoe UI Semilight"/>
                <a:cs typeface="Segoe UI"/>
              </a:rPr>
            </a:br>
            <a:r>
              <a:rPr lang="en-US" sz="940" spc="-10">
                <a:solidFill>
                  <a:schemeClr val="bg1"/>
                </a:solidFill>
                <a:latin typeface="Segoe UI Semilight"/>
                <a:cs typeface="Segoe UI"/>
              </a:rPr>
              <a:t>data abuse</a:t>
            </a:r>
            <a:endParaRPr sz="940">
              <a:solidFill>
                <a:schemeClr val="bg1"/>
              </a:solidFill>
              <a:latin typeface="Segoe UI Semilight"/>
              <a:cs typeface="Segoe UI"/>
            </a:endParaRPr>
          </a:p>
        </p:txBody>
      </p:sp>
      <p:sp>
        <p:nvSpPr>
          <p:cNvPr id="62" name="object 49">
            <a:extLst>
              <a:ext uri="{FF2B5EF4-FFF2-40B4-BE49-F238E27FC236}">
                <a16:creationId xmlns:a16="http://schemas.microsoft.com/office/drawing/2014/main" id="{D96D82F9-AB73-406D-8992-DBD2DD4C3090}"/>
              </a:ext>
            </a:extLst>
          </p:cNvPr>
          <p:cNvSpPr/>
          <p:nvPr/>
        </p:nvSpPr>
        <p:spPr>
          <a:xfrm flipH="1" flipV="1">
            <a:off x="455104" y="3015956"/>
            <a:ext cx="3268507" cy="255139"/>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63" name="object 43">
            <a:extLst>
              <a:ext uri="{FF2B5EF4-FFF2-40B4-BE49-F238E27FC236}">
                <a16:creationId xmlns:a16="http://schemas.microsoft.com/office/drawing/2014/main" id="{61570976-52DB-4146-8F97-B446D2CEC9B4}"/>
              </a:ext>
            </a:extLst>
          </p:cNvPr>
          <p:cNvSpPr txBox="1"/>
          <p:nvPr/>
        </p:nvSpPr>
        <p:spPr>
          <a:xfrm>
            <a:off x="444667" y="1784215"/>
            <a:ext cx="3545885" cy="549965"/>
          </a:xfrm>
          <a:prstGeom prst="rect">
            <a:avLst/>
          </a:prstGeom>
          <a:noFill/>
        </p:spPr>
        <p:txBody>
          <a:bodyPr vert="horz" wrap="square" lIns="0" tIns="19616" rIns="0" bIns="0" rtlCol="0">
            <a:spAutoFit/>
          </a:bodyPr>
          <a:lstStyle/>
          <a:p>
            <a:pPr marL="8528" marR="3411" defTabSz="613993">
              <a:lnSpc>
                <a:spcPts val="1182"/>
              </a:lnSpc>
              <a:spcBef>
                <a:spcPts val="154"/>
              </a:spcBef>
              <a:defRPr/>
            </a:pPr>
            <a:r>
              <a:rPr lang="en-US" sz="1007" b="1" spc="17">
                <a:solidFill>
                  <a:schemeClr val="bg1"/>
                </a:solidFill>
                <a:latin typeface="Segoe UI Semilight"/>
                <a:cs typeface="Segoe UI"/>
              </a:rPr>
              <a:t>MICROSOFT CLOUD APP SECURITY</a:t>
            </a:r>
            <a:endParaRPr lang="en-US" sz="1007">
              <a:solidFill>
                <a:schemeClr val="bg1"/>
              </a:solidFill>
              <a:latin typeface="Segoe UI Semilight"/>
              <a:cs typeface="Segoe UI"/>
            </a:endParaRPr>
          </a:p>
          <a:p>
            <a:pPr marL="21745" marR="26436" defTabSz="613993">
              <a:lnSpc>
                <a:spcPct val="104700"/>
              </a:lnSpc>
              <a:spcBef>
                <a:spcPts val="600"/>
              </a:spcBef>
              <a:defRPr/>
            </a:pPr>
            <a:r>
              <a:rPr lang="en-US" sz="940" spc="-10">
                <a:solidFill>
                  <a:schemeClr val="bg1"/>
                </a:solidFill>
                <a:latin typeface="Segoe UI Semilight"/>
                <a:cs typeface="Segoe UI"/>
              </a:rPr>
              <a:t>Visibility into 15k+ cloud apps, data access &amp; usage, </a:t>
            </a:r>
            <a:br>
              <a:rPr lang="en-US" sz="940" spc="-10">
                <a:solidFill>
                  <a:schemeClr val="bg1"/>
                </a:solidFill>
                <a:latin typeface="Segoe UI Semilight"/>
                <a:cs typeface="Segoe UI"/>
              </a:rPr>
            </a:br>
            <a:r>
              <a:rPr lang="en-US" sz="940" spc="-10">
                <a:solidFill>
                  <a:schemeClr val="bg1"/>
                </a:solidFill>
                <a:latin typeface="Segoe UI Semilight"/>
                <a:cs typeface="Segoe UI"/>
              </a:rPr>
              <a:t>potential abuse</a:t>
            </a:r>
            <a:endParaRPr sz="940">
              <a:solidFill>
                <a:schemeClr val="bg1"/>
              </a:solidFill>
              <a:latin typeface="Segoe UI Semilight"/>
              <a:cs typeface="Segoe UI"/>
            </a:endParaRPr>
          </a:p>
        </p:txBody>
      </p:sp>
      <p:sp>
        <p:nvSpPr>
          <p:cNvPr id="64" name="object 49">
            <a:extLst>
              <a:ext uri="{FF2B5EF4-FFF2-40B4-BE49-F238E27FC236}">
                <a16:creationId xmlns:a16="http://schemas.microsoft.com/office/drawing/2014/main" id="{44EAE369-53C9-48A6-A306-A5116117FDB7}"/>
              </a:ext>
            </a:extLst>
          </p:cNvPr>
          <p:cNvSpPr/>
          <p:nvPr/>
        </p:nvSpPr>
        <p:spPr>
          <a:xfrm flipH="1" flipV="1">
            <a:off x="455106" y="1988518"/>
            <a:ext cx="3902898" cy="283779"/>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65" name="object 48">
            <a:extLst>
              <a:ext uri="{FF2B5EF4-FFF2-40B4-BE49-F238E27FC236}">
                <a16:creationId xmlns:a16="http://schemas.microsoft.com/office/drawing/2014/main" id="{C1EC0F5D-721F-4F81-85AE-D1406E5BCE8C}"/>
              </a:ext>
            </a:extLst>
          </p:cNvPr>
          <p:cNvSpPr txBox="1"/>
          <p:nvPr/>
        </p:nvSpPr>
        <p:spPr>
          <a:xfrm>
            <a:off x="444667" y="4774552"/>
            <a:ext cx="2727298" cy="575540"/>
          </a:xfrm>
          <a:prstGeom prst="rect">
            <a:avLst/>
          </a:prstGeom>
          <a:noFill/>
        </p:spPr>
        <p:txBody>
          <a:bodyPr vert="horz" wrap="square" lIns="0" tIns="20042" rIns="0" bIns="0" rtlCol="0">
            <a:spAutoFit/>
          </a:bodyPr>
          <a:lstStyle/>
          <a:p>
            <a:pPr marL="8528" marR="3411" indent="425" defTabSz="613993">
              <a:lnSpc>
                <a:spcPts val="1174"/>
              </a:lnSpc>
              <a:spcBef>
                <a:spcPts val="158"/>
              </a:spcBef>
              <a:defRPr/>
            </a:pPr>
            <a:r>
              <a:rPr lang="en-US" sz="1511" b="1" spc="10" baseline="1851">
                <a:solidFill>
                  <a:schemeClr val="bg1"/>
                </a:solidFill>
                <a:latin typeface="Segoe UI Semilight"/>
                <a:cs typeface="Segoe UI"/>
              </a:rPr>
              <a:t>MESSAGE ENCRYPTION</a:t>
            </a:r>
            <a:endParaRPr lang="en-US" sz="1007">
              <a:solidFill>
                <a:schemeClr val="bg1"/>
              </a:solidFill>
              <a:latin typeface="Segoe UI Semilight"/>
              <a:cs typeface="Segoe UI"/>
            </a:endParaRPr>
          </a:p>
          <a:p>
            <a:pPr marL="19187" marR="18761" defTabSz="613993">
              <a:lnSpc>
                <a:spcPct val="104700"/>
              </a:lnSpc>
              <a:spcBef>
                <a:spcPts val="766"/>
              </a:spcBef>
              <a:defRPr/>
            </a:pPr>
            <a:r>
              <a:rPr lang="en-US" sz="940" spc="-3">
                <a:solidFill>
                  <a:schemeClr val="bg1"/>
                </a:solidFill>
                <a:latin typeface="Segoe UI Semilight"/>
                <a:cs typeface="Segoe UI"/>
              </a:rPr>
              <a:t>Send encrypted emails in Office 365 to anyone – inside or outside of the company</a:t>
            </a:r>
            <a:endParaRPr sz="940">
              <a:solidFill>
                <a:schemeClr val="bg1"/>
              </a:solidFill>
              <a:latin typeface="Segoe UI Semilight"/>
              <a:cs typeface="Segoe UI"/>
            </a:endParaRPr>
          </a:p>
        </p:txBody>
      </p:sp>
      <p:sp>
        <p:nvSpPr>
          <p:cNvPr id="66" name="object 49">
            <a:extLst>
              <a:ext uri="{FF2B5EF4-FFF2-40B4-BE49-F238E27FC236}">
                <a16:creationId xmlns:a16="http://schemas.microsoft.com/office/drawing/2014/main" id="{F7530C09-04C3-4CE7-AE7D-C744DE2A1A9B}"/>
              </a:ext>
            </a:extLst>
          </p:cNvPr>
          <p:cNvSpPr/>
          <p:nvPr/>
        </p:nvSpPr>
        <p:spPr>
          <a:xfrm flipH="1">
            <a:off x="455104" y="4719163"/>
            <a:ext cx="3268507" cy="255139"/>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dirty="0">
              <a:solidFill>
                <a:schemeClr val="bg1"/>
              </a:solidFill>
              <a:latin typeface="Calibri"/>
            </a:endParaRPr>
          </a:p>
        </p:txBody>
      </p:sp>
      <p:sp>
        <p:nvSpPr>
          <p:cNvPr id="67" name="object 48">
            <a:extLst>
              <a:ext uri="{FF2B5EF4-FFF2-40B4-BE49-F238E27FC236}">
                <a16:creationId xmlns:a16="http://schemas.microsoft.com/office/drawing/2014/main" id="{591858C2-5712-4CDB-AAFF-B23D2EDF5EFA}"/>
              </a:ext>
            </a:extLst>
          </p:cNvPr>
          <p:cNvSpPr txBox="1"/>
          <p:nvPr/>
        </p:nvSpPr>
        <p:spPr>
          <a:xfrm>
            <a:off x="444667" y="5778669"/>
            <a:ext cx="3216885" cy="575540"/>
          </a:xfrm>
          <a:prstGeom prst="rect">
            <a:avLst/>
          </a:prstGeom>
          <a:noFill/>
        </p:spPr>
        <p:txBody>
          <a:bodyPr vert="horz" wrap="square" lIns="0" tIns="20042" rIns="0" bIns="0" rtlCol="0">
            <a:spAutoFit/>
          </a:bodyPr>
          <a:lstStyle/>
          <a:p>
            <a:pPr marL="8528" marR="3411" indent="425" defTabSz="613993">
              <a:lnSpc>
                <a:spcPts val="1174"/>
              </a:lnSpc>
              <a:spcBef>
                <a:spcPts val="158"/>
              </a:spcBef>
              <a:defRPr/>
            </a:pPr>
            <a:r>
              <a:rPr lang="en-US" sz="1511" b="1" spc="10" baseline="1851">
                <a:solidFill>
                  <a:schemeClr val="bg1"/>
                </a:solidFill>
                <a:latin typeface="Segoe UI Semilight"/>
                <a:cs typeface="Segoe UI"/>
              </a:rPr>
              <a:t>CONDITIONAL ACCESS</a:t>
            </a:r>
            <a:endParaRPr lang="en-US" sz="1007">
              <a:solidFill>
                <a:schemeClr val="bg1"/>
              </a:solidFill>
              <a:latin typeface="Segoe UI Semilight"/>
              <a:cs typeface="Segoe UI"/>
            </a:endParaRPr>
          </a:p>
          <a:p>
            <a:pPr marL="19187" marR="18761" defTabSz="613993">
              <a:lnSpc>
                <a:spcPct val="104700"/>
              </a:lnSpc>
              <a:spcBef>
                <a:spcPts val="766"/>
              </a:spcBef>
              <a:defRPr/>
            </a:pPr>
            <a:r>
              <a:rPr lang="en-US" sz="940" spc="-3">
                <a:solidFill>
                  <a:schemeClr val="bg1"/>
                </a:solidFill>
                <a:latin typeface="Segoe UI Semilight"/>
                <a:cs typeface="Segoe UI"/>
              </a:rPr>
              <a:t>Control access to files based on policy, such as identity, machine configuration, geo location</a:t>
            </a:r>
            <a:endParaRPr sz="940">
              <a:solidFill>
                <a:schemeClr val="bg1"/>
              </a:solidFill>
              <a:latin typeface="Segoe UI Semilight"/>
              <a:cs typeface="Segoe UI"/>
            </a:endParaRPr>
          </a:p>
        </p:txBody>
      </p:sp>
      <p:sp>
        <p:nvSpPr>
          <p:cNvPr id="68" name="object 49">
            <a:extLst>
              <a:ext uri="{FF2B5EF4-FFF2-40B4-BE49-F238E27FC236}">
                <a16:creationId xmlns:a16="http://schemas.microsoft.com/office/drawing/2014/main" id="{4A3814C1-8B50-4D6A-8DE9-D1A4D050722A}"/>
              </a:ext>
            </a:extLst>
          </p:cNvPr>
          <p:cNvSpPr/>
          <p:nvPr/>
        </p:nvSpPr>
        <p:spPr>
          <a:xfrm flipH="1">
            <a:off x="455106" y="5691442"/>
            <a:ext cx="3902898" cy="283779"/>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69" name="object 43">
            <a:extLst>
              <a:ext uri="{FF2B5EF4-FFF2-40B4-BE49-F238E27FC236}">
                <a16:creationId xmlns:a16="http://schemas.microsoft.com/office/drawing/2014/main" id="{389B912F-5CB8-4B27-ABAC-F105A355AD1E}"/>
              </a:ext>
            </a:extLst>
          </p:cNvPr>
          <p:cNvSpPr txBox="1"/>
          <p:nvPr/>
        </p:nvSpPr>
        <p:spPr>
          <a:xfrm>
            <a:off x="8220216" y="3775322"/>
            <a:ext cx="3194063" cy="547260"/>
          </a:xfrm>
          <a:prstGeom prst="rect">
            <a:avLst/>
          </a:prstGeom>
          <a:noFill/>
        </p:spPr>
        <p:txBody>
          <a:bodyPr vert="horz" wrap="square" lIns="0" tIns="19616" rIns="0" bIns="0" rtlCol="0">
            <a:spAutoFit/>
          </a:bodyPr>
          <a:lstStyle/>
          <a:p>
            <a:pPr marL="8528" marR="3411" algn="r" defTabSz="613993">
              <a:lnSpc>
                <a:spcPts val="1182"/>
              </a:lnSpc>
              <a:spcBef>
                <a:spcPts val="154"/>
              </a:spcBef>
              <a:defRPr/>
            </a:pPr>
            <a:r>
              <a:rPr lang="en-US" sz="1007" b="1" spc="17">
                <a:solidFill>
                  <a:schemeClr val="bg1"/>
                </a:solidFill>
                <a:latin typeface="Segoe UI Semilight"/>
                <a:cs typeface="Segoe UI"/>
              </a:rPr>
              <a:t>OFFICE APPS</a:t>
            </a:r>
          </a:p>
          <a:p>
            <a:pPr marL="8528" marR="3411" algn="r" defTabSz="613993">
              <a:lnSpc>
                <a:spcPts val="1182"/>
              </a:lnSpc>
              <a:spcBef>
                <a:spcPts val="600"/>
              </a:spcBef>
              <a:defRPr/>
            </a:pPr>
            <a:r>
              <a:rPr lang="en-US" sz="940" spc="-10">
                <a:solidFill>
                  <a:schemeClr val="bg1"/>
                </a:solidFill>
                <a:latin typeface="Segoe UI Semilight"/>
                <a:cs typeface="Segoe UI"/>
              </a:rPr>
              <a:t>Protect sensitive information while working in Excel, Word, PowerPoint, Outlook</a:t>
            </a:r>
          </a:p>
        </p:txBody>
      </p:sp>
      <p:cxnSp>
        <p:nvCxnSpPr>
          <p:cNvPr id="70" name="Straight Connector 69">
            <a:extLst>
              <a:ext uri="{FF2B5EF4-FFF2-40B4-BE49-F238E27FC236}">
                <a16:creationId xmlns:a16="http://schemas.microsoft.com/office/drawing/2014/main" id="{ABCC265D-D87C-4282-9C05-1AC4BBA6AF06}"/>
              </a:ext>
            </a:extLst>
          </p:cNvPr>
          <p:cNvCxnSpPr/>
          <p:nvPr/>
        </p:nvCxnSpPr>
        <p:spPr>
          <a:xfrm flipH="1">
            <a:off x="8283927" y="3981340"/>
            <a:ext cx="3123681" cy="0"/>
          </a:xfrm>
          <a:prstGeom prst="line">
            <a:avLst/>
          </a:prstGeom>
          <a:noFill/>
          <a:ln w="9525" cap="flat" cmpd="sng" algn="ctr">
            <a:solidFill>
              <a:srgbClr val="353535"/>
            </a:solidFill>
            <a:prstDash val="solid"/>
            <a:headEnd type="none"/>
            <a:tailEnd type="none"/>
          </a:ln>
          <a:effectLst/>
        </p:spPr>
      </p:cxnSp>
      <p:sp>
        <p:nvSpPr>
          <p:cNvPr id="71" name="object 43">
            <a:extLst>
              <a:ext uri="{FF2B5EF4-FFF2-40B4-BE49-F238E27FC236}">
                <a16:creationId xmlns:a16="http://schemas.microsoft.com/office/drawing/2014/main" id="{308514F9-DCA2-4898-B8AF-69A1C155C78E}"/>
              </a:ext>
            </a:extLst>
          </p:cNvPr>
          <p:cNvSpPr txBox="1"/>
          <p:nvPr/>
        </p:nvSpPr>
        <p:spPr>
          <a:xfrm>
            <a:off x="8220216" y="1461501"/>
            <a:ext cx="3194063" cy="624781"/>
          </a:xfrm>
          <a:prstGeom prst="rect">
            <a:avLst/>
          </a:prstGeom>
          <a:noFill/>
        </p:spPr>
        <p:txBody>
          <a:bodyPr vert="horz" wrap="square" lIns="0" tIns="19616" rIns="0" bIns="0" rtlCol="0">
            <a:spAutoFit/>
          </a:bodyPr>
          <a:lstStyle/>
          <a:p>
            <a:pPr marL="8528" marR="3411" algn="r" defTabSz="613993">
              <a:lnSpc>
                <a:spcPts val="1182"/>
              </a:lnSpc>
              <a:spcBef>
                <a:spcPts val="154"/>
              </a:spcBef>
              <a:defRPr/>
            </a:pPr>
            <a:r>
              <a:rPr lang="en-US" sz="1200" b="1" spc="-3" dirty="0">
                <a:solidFill>
                  <a:schemeClr val="accent6">
                    <a:lumMod val="60000"/>
                    <a:lumOff val="40000"/>
                  </a:schemeClr>
                </a:solidFill>
                <a:latin typeface="Segoe UI Semilight"/>
                <a:cs typeface="Segoe UI"/>
              </a:rPr>
              <a:t>AZURE INFORMATION PROTECTION</a:t>
            </a:r>
          </a:p>
          <a:p>
            <a:pPr marL="21745" marR="26436" algn="r" defTabSz="613993">
              <a:lnSpc>
                <a:spcPct val="104700"/>
              </a:lnSpc>
              <a:spcBef>
                <a:spcPts val="600"/>
              </a:spcBef>
              <a:defRPr/>
            </a:pPr>
            <a:r>
              <a:rPr sz="1200" b="1" spc="-3" dirty="0">
                <a:solidFill>
                  <a:schemeClr val="accent6">
                    <a:lumMod val="60000"/>
                    <a:lumOff val="40000"/>
                  </a:schemeClr>
                </a:solidFill>
                <a:latin typeface="Segoe UI Semilight"/>
                <a:cs typeface="Segoe UI"/>
              </a:rPr>
              <a:t>Classify, label</a:t>
            </a:r>
            <a:r>
              <a:rPr lang="en-US" sz="1200" b="1" spc="-3" dirty="0">
                <a:solidFill>
                  <a:schemeClr val="accent6">
                    <a:lumMod val="60000"/>
                    <a:lumOff val="40000"/>
                  </a:schemeClr>
                </a:solidFill>
                <a:latin typeface="Segoe UI Semilight"/>
                <a:cs typeface="Segoe UI"/>
              </a:rPr>
              <a:t> &amp; protect files – beyond Office 365, including on-</a:t>
            </a:r>
            <a:r>
              <a:rPr lang="en-US" sz="1200" b="1" spc="-3" dirty="0" err="1">
                <a:solidFill>
                  <a:schemeClr val="accent6">
                    <a:lumMod val="60000"/>
                    <a:lumOff val="40000"/>
                  </a:schemeClr>
                </a:solidFill>
                <a:latin typeface="Segoe UI Semilight"/>
                <a:cs typeface="Segoe UI"/>
              </a:rPr>
              <a:t>prem</a:t>
            </a:r>
            <a:r>
              <a:rPr lang="en-US" sz="1200" b="1" spc="-3" dirty="0">
                <a:solidFill>
                  <a:schemeClr val="accent6">
                    <a:lumMod val="60000"/>
                    <a:lumOff val="40000"/>
                  </a:schemeClr>
                </a:solidFill>
                <a:latin typeface="Segoe UI Semilight"/>
                <a:cs typeface="Segoe UI"/>
              </a:rPr>
              <a:t> &amp; hybrid</a:t>
            </a:r>
            <a:endParaRPr sz="1200" b="1" spc="-3" dirty="0">
              <a:solidFill>
                <a:schemeClr val="accent6">
                  <a:lumMod val="60000"/>
                  <a:lumOff val="40000"/>
                </a:schemeClr>
              </a:solidFill>
              <a:latin typeface="Segoe UI Semilight"/>
              <a:cs typeface="Segoe UI"/>
            </a:endParaRPr>
          </a:p>
        </p:txBody>
      </p:sp>
      <p:sp>
        <p:nvSpPr>
          <p:cNvPr id="72" name="object 49">
            <a:extLst>
              <a:ext uri="{FF2B5EF4-FFF2-40B4-BE49-F238E27FC236}">
                <a16:creationId xmlns:a16="http://schemas.microsoft.com/office/drawing/2014/main" id="{D6FE6A85-FB3B-42CA-A9BB-91EC206F933C}"/>
              </a:ext>
            </a:extLst>
          </p:cNvPr>
          <p:cNvSpPr/>
          <p:nvPr/>
        </p:nvSpPr>
        <p:spPr>
          <a:xfrm flipV="1">
            <a:off x="7189327" y="1665803"/>
            <a:ext cx="4223540" cy="355124"/>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73" name="object 49">
            <a:extLst>
              <a:ext uri="{FF2B5EF4-FFF2-40B4-BE49-F238E27FC236}">
                <a16:creationId xmlns:a16="http://schemas.microsoft.com/office/drawing/2014/main" id="{FA7CB474-F9D5-4E38-A6E4-342AB05C8AC3}"/>
              </a:ext>
            </a:extLst>
          </p:cNvPr>
          <p:cNvSpPr/>
          <p:nvPr/>
        </p:nvSpPr>
        <p:spPr>
          <a:xfrm flipV="1">
            <a:off x="7879575" y="2469135"/>
            <a:ext cx="3535362" cy="233076"/>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74" name="object 43">
            <a:extLst>
              <a:ext uri="{FF2B5EF4-FFF2-40B4-BE49-F238E27FC236}">
                <a16:creationId xmlns:a16="http://schemas.microsoft.com/office/drawing/2014/main" id="{11C914C0-E2F2-45CD-A8D7-361B3914DB87}"/>
              </a:ext>
            </a:extLst>
          </p:cNvPr>
          <p:cNvSpPr txBox="1"/>
          <p:nvPr/>
        </p:nvSpPr>
        <p:spPr>
          <a:xfrm>
            <a:off x="8220216" y="2277248"/>
            <a:ext cx="3194063" cy="549965"/>
          </a:xfrm>
          <a:prstGeom prst="rect">
            <a:avLst/>
          </a:prstGeom>
          <a:noFill/>
        </p:spPr>
        <p:txBody>
          <a:bodyPr vert="horz" wrap="square" lIns="0" tIns="19616" rIns="0" bIns="0" rtlCol="0">
            <a:spAutoFit/>
          </a:bodyPr>
          <a:lstStyle/>
          <a:p>
            <a:pPr marL="8528" marR="3411" algn="r" defTabSz="613993">
              <a:lnSpc>
                <a:spcPts val="1182"/>
              </a:lnSpc>
              <a:spcBef>
                <a:spcPts val="154"/>
              </a:spcBef>
              <a:defRPr/>
            </a:pPr>
            <a:r>
              <a:rPr lang="en-US" sz="1007" b="1" spc="17">
                <a:solidFill>
                  <a:schemeClr val="bg1"/>
                </a:solidFill>
                <a:latin typeface="Segoe UI Semilight"/>
                <a:cs typeface="Segoe UI"/>
              </a:rPr>
              <a:t>OFFICE 365 DLP</a:t>
            </a:r>
            <a:endParaRPr lang="en-US" sz="1007">
              <a:solidFill>
                <a:schemeClr val="bg1"/>
              </a:solidFill>
              <a:latin typeface="Segoe UI Semilight"/>
              <a:cs typeface="Segoe UI"/>
            </a:endParaRPr>
          </a:p>
          <a:p>
            <a:pPr marL="21745" marR="26436" algn="r" defTabSz="613993">
              <a:lnSpc>
                <a:spcPct val="104700"/>
              </a:lnSpc>
              <a:spcBef>
                <a:spcPts val="600"/>
              </a:spcBef>
              <a:defRPr/>
            </a:pPr>
            <a:r>
              <a:rPr lang="en-US" sz="940" spc="-10">
                <a:solidFill>
                  <a:schemeClr val="bg1"/>
                </a:solidFill>
                <a:latin typeface="Segoe UI Semilight"/>
                <a:cs typeface="Segoe UI"/>
              </a:rPr>
              <a:t>Prevent data loss across Exchange Online, SharePoint Online, OneDrive for Business</a:t>
            </a:r>
          </a:p>
        </p:txBody>
      </p:sp>
      <p:sp>
        <p:nvSpPr>
          <p:cNvPr id="75" name="object 43">
            <a:extLst>
              <a:ext uri="{FF2B5EF4-FFF2-40B4-BE49-F238E27FC236}">
                <a16:creationId xmlns:a16="http://schemas.microsoft.com/office/drawing/2014/main" id="{7F65347E-73CA-4588-AB9C-3F17ECEEE05E}"/>
              </a:ext>
            </a:extLst>
          </p:cNvPr>
          <p:cNvSpPr txBox="1"/>
          <p:nvPr/>
        </p:nvSpPr>
        <p:spPr>
          <a:xfrm>
            <a:off x="8220216" y="3110922"/>
            <a:ext cx="3194063" cy="398035"/>
          </a:xfrm>
          <a:prstGeom prst="rect">
            <a:avLst/>
          </a:prstGeom>
          <a:noFill/>
        </p:spPr>
        <p:txBody>
          <a:bodyPr vert="horz" wrap="square" lIns="0" tIns="19616" rIns="0" bIns="0" rtlCol="0">
            <a:spAutoFit/>
          </a:bodyPr>
          <a:lstStyle/>
          <a:p>
            <a:pPr marL="8528" marR="3411" algn="r" defTabSz="613993">
              <a:lnSpc>
                <a:spcPts val="1182"/>
              </a:lnSpc>
              <a:spcBef>
                <a:spcPts val="154"/>
              </a:spcBef>
              <a:defRPr/>
            </a:pPr>
            <a:r>
              <a:rPr lang="en-US" sz="1007" b="1" spc="17" dirty="0">
                <a:solidFill>
                  <a:schemeClr val="bg1"/>
                </a:solidFill>
                <a:latin typeface="Segoe UI Semilight"/>
                <a:cs typeface="Segoe UI"/>
              </a:rPr>
              <a:t>ISV APPLICATIONS</a:t>
            </a:r>
          </a:p>
          <a:p>
            <a:pPr marL="21745" marR="26436" algn="r" defTabSz="613993">
              <a:lnSpc>
                <a:spcPct val="104700"/>
              </a:lnSpc>
              <a:spcBef>
                <a:spcPts val="600"/>
              </a:spcBef>
              <a:defRPr/>
            </a:pPr>
            <a:r>
              <a:rPr lang="en-US" sz="940" spc="-10" dirty="0">
                <a:solidFill>
                  <a:schemeClr val="bg1"/>
                </a:solidFill>
                <a:latin typeface="Segoe UI Semilight"/>
                <a:cs typeface="Segoe UI"/>
              </a:rPr>
              <a:t>Enable ISV partners to consume labels, apply protection</a:t>
            </a:r>
          </a:p>
        </p:txBody>
      </p:sp>
      <p:sp>
        <p:nvSpPr>
          <p:cNvPr id="76" name="object 49">
            <a:extLst>
              <a:ext uri="{FF2B5EF4-FFF2-40B4-BE49-F238E27FC236}">
                <a16:creationId xmlns:a16="http://schemas.microsoft.com/office/drawing/2014/main" id="{7FCA8308-9365-437E-84A6-65CA5F2C877B}"/>
              </a:ext>
            </a:extLst>
          </p:cNvPr>
          <p:cNvSpPr/>
          <p:nvPr/>
        </p:nvSpPr>
        <p:spPr>
          <a:xfrm flipV="1">
            <a:off x="8193324" y="3293846"/>
            <a:ext cx="3221613" cy="161362"/>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79" name="object 49">
            <a:extLst>
              <a:ext uri="{FF2B5EF4-FFF2-40B4-BE49-F238E27FC236}">
                <a16:creationId xmlns:a16="http://schemas.microsoft.com/office/drawing/2014/main" id="{5E5D745D-0989-4889-9293-61F3A47D0CA5}"/>
              </a:ext>
            </a:extLst>
          </p:cNvPr>
          <p:cNvSpPr/>
          <p:nvPr/>
        </p:nvSpPr>
        <p:spPr>
          <a:xfrm>
            <a:off x="8071359" y="4902810"/>
            <a:ext cx="3535362" cy="233076"/>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80" name="object 43">
            <a:extLst>
              <a:ext uri="{FF2B5EF4-FFF2-40B4-BE49-F238E27FC236}">
                <a16:creationId xmlns:a16="http://schemas.microsoft.com/office/drawing/2014/main" id="{B7895531-AD6E-4958-8130-E8859713BB14}"/>
              </a:ext>
            </a:extLst>
          </p:cNvPr>
          <p:cNvSpPr txBox="1"/>
          <p:nvPr/>
        </p:nvSpPr>
        <p:spPr>
          <a:xfrm>
            <a:off x="8585162" y="4930824"/>
            <a:ext cx="3026303" cy="547828"/>
          </a:xfrm>
          <a:prstGeom prst="rect">
            <a:avLst/>
          </a:prstGeom>
          <a:noFill/>
        </p:spPr>
        <p:txBody>
          <a:bodyPr vert="horz" wrap="square" lIns="0" tIns="19616" rIns="0" bIns="0" rtlCol="0">
            <a:spAutoFit/>
          </a:bodyPr>
          <a:lstStyle/>
          <a:p>
            <a:pPr marL="8528" marR="3411" algn="r" defTabSz="613993">
              <a:lnSpc>
                <a:spcPts val="1182"/>
              </a:lnSpc>
              <a:spcBef>
                <a:spcPts val="154"/>
              </a:spcBef>
              <a:defRPr/>
            </a:pPr>
            <a:r>
              <a:rPr lang="en-US" sz="1007" b="1" spc="17">
                <a:solidFill>
                  <a:schemeClr val="bg1"/>
                </a:solidFill>
                <a:latin typeface="Segoe UI Semilight"/>
                <a:cs typeface="Segoe UI"/>
              </a:rPr>
              <a:t>OFFICE 365 ADVANCED DATA GOVERNANCE</a:t>
            </a:r>
          </a:p>
          <a:p>
            <a:pPr marL="8528" marR="3411" algn="r" defTabSz="613993">
              <a:lnSpc>
                <a:spcPts val="1182"/>
              </a:lnSpc>
              <a:spcBef>
                <a:spcPts val="600"/>
              </a:spcBef>
              <a:defRPr/>
            </a:pPr>
            <a:r>
              <a:rPr lang="en-US" sz="940" spc="-10">
                <a:solidFill>
                  <a:schemeClr val="bg1"/>
                </a:solidFill>
                <a:latin typeface="Segoe UI Semilight"/>
                <a:cs typeface="Segoe UI"/>
              </a:rPr>
              <a:t>Apply retention and deletion policies to sensitive and important data in Office 365</a:t>
            </a:r>
          </a:p>
        </p:txBody>
      </p:sp>
      <p:sp>
        <p:nvSpPr>
          <p:cNvPr id="81" name="object 49">
            <a:extLst>
              <a:ext uri="{FF2B5EF4-FFF2-40B4-BE49-F238E27FC236}">
                <a16:creationId xmlns:a16="http://schemas.microsoft.com/office/drawing/2014/main" id="{CBC4B36E-317E-4845-ADC8-4880CBE8B379}"/>
              </a:ext>
            </a:extLst>
          </p:cNvPr>
          <p:cNvSpPr/>
          <p:nvPr/>
        </p:nvSpPr>
        <p:spPr>
          <a:xfrm>
            <a:off x="7189327" y="5947236"/>
            <a:ext cx="4223540" cy="355124"/>
          </a:xfrm>
          <a:custGeom>
            <a:avLst/>
            <a:gdLst/>
            <a:ahLst/>
            <a:cxnLst/>
            <a:rect l="l" t="t" r="r" b="b"/>
            <a:pathLst>
              <a:path w="2451100" h="188595">
                <a:moveTo>
                  <a:pt x="2450528" y="188455"/>
                </a:moveTo>
                <a:lnTo>
                  <a:pt x="209740" y="188455"/>
                </a:lnTo>
                <a:lnTo>
                  <a:pt x="0" y="0"/>
                </a:lnTo>
              </a:path>
            </a:pathLst>
          </a:custGeom>
          <a:ln w="6350">
            <a:solidFill>
              <a:srgbClr val="353535"/>
            </a:solidFill>
          </a:ln>
        </p:spPr>
        <p:txBody>
          <a:bodyPr wrap="square" lIns="0" tIns="0" rIns="0" bIns="0" rtlCol="0"/>
          <a:lstStyle/>
          <a:p>
            <a:pPr defTabSz="613993">
              <a:defRPr/>
            </a:pPr>
            <a:endParaRPr sz="1209" kern="0">
              <a:solidFill>
                <a:schemeClr val="bg1"/>
              </a:solidFill>
              <a:latin typeface="Calibri"/>
            </a:endParaRPr>
          </a:p>
        </p:txBody>
      </p:sp>
      <p:sp>
        <p:nvSpPr>
          <p:cNvPr id="82" name="object 43">
            <a:extLst>
              <a:ext uri="{FF2B5EF4-FFF2-40B4-BE49-F238E27FC236}">
                <a16:creationId xmlns:a16="http://schemas.microsoft.com/office/drawing/2014/main" id="{3581CA26-15FC-4B88-B4C3-794322BA9519}"/>
              </a:ext>
            </a:extLst>
          </p:cNvPr>
          <p:cNvSpPr txBox="1"/>
          <p:nvPr/>
        </p:nvSpPr>
        <p:spPr>
          <a:xfrm>
            <a:off x="8220216" y="6128436"/>
            <a:ext cx="3194063" cy="346677"/>
          </a:xfrm>
          <a:prstGeom prst="rect">
            <a:avLst/>
          </a:prstGeom>
          <a:noFill/>
        </p:spPr>
        <p:txBody>
          <a:bodyPr vert="horz" wrap="square" lIns="0" tIns="19616" rIns="0" bIns="0" rtlCol="0">
            <a:spAutoFit/>
          </a:bodyPr>
          <a:lstStyle/>
          <a:p>
            <a:pPr marL="8528" marR="3411" algn="r" defTabSz="613993">
              <a:lnSpc>
                <a:spcPts val="1182"/>
              </a:lnSpc>
              <a:spcBef>
                <a:spcPts val="154"/>
              </a:spcBef>
              <a:defRPr/>
            </a:pPr>
            <a:r>
              <a:rPr lang="en-US" sz="1007" b="1" spc="17">
                <a:solidFill>
                  <a:schemeClr val="bg1"/>
                </a:solidFill>
                <a:latin typeface="Segoe UI Semilight"/>
                <a:cs typeface="Segoe UI"/>
              </a:rPr>
              <a:t>SHAREPOINT &amp; GROUPS</a:t>
            </a:r>
          </a:p>
          <a:p>
            <a:pPr marL="8528" marR="3411" algn="r" defTabSz="613993">
              <a:lnSpc>
                <a:spcPts val="1182"/>
              </a:lnSpc>
              <a:spcBef>
                <a:spcPts val="154"/>
              </a:spcBef>
              <a:defRPr/>
            </a:pPr>
            <a:r>
              <a:rPr lang="en-US" sz="940" spc="-10">
                <a:solidFill>
                  <a:schemeClr val="bg1"/>
                </a:solidFill>
                <a:latin typeface="Segoe UI Semilight"/>
                <a:cs typeface="Segoe UI"/>
              </a:rPr>
              <a:t>Protect files in libraries and lists</a:t>
            </a:r>
          </a:p>
        </p:txBody>
      </p:sp>
      <p:sp>
        <p:nvSpPr>
          <p:cNvPr id="41" name="Title 1">
            <a:extLst>
              <a:ext uri="{FF2B5EF4-FFF2-40B4-BE49-F238E27FC236}">
                <a16:creationId xmlns:a16="http://schemas.microsoft.com/office/drawing/2014/main" id="{BCD24852-3B14-4002-948E-7962DF8C47FD}"/>
              </a:ext>
            </a:extLst>
          </p:cNvPr>
          <p:cNvSpPr txBox="1">
            <a:spLocks/>
          </p:cNvSpPr>
          <p:nvPr/>
        </p:nvSpPr>
        <p:spPr>
          <a:xfrm>
            <a:off x="448213" y="334333"/>
            <a:ext cx="11295575" cy="550955"/>
          </a:xfrm>
          <a:prstGeom prst="rect">
            <a:avLst/>
          </a:prstGeom>
          <a:noFill/>
          <a:ln>
            <a:noFill/>
          </a:ln>
        </p:spPr>
        <p:txBody>
          <a:bodyPr vert="horz" wrap="square" lIns="0"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defTabSz="914367">
              <a:defRPr/>
            </a:pPr>
            <a:r>
              <a:rPr lang="en-US" sz="2745" spc="118" dirty="0">
                <a:solidFill>
                  <a:schemeClr val="bg1"/>
                </a:solidFill>
              </a:rPr>
              <a:t>Microsoft’s information protection solutions</a:t>
            </a:r>
            <a:endParaRPr lang="en-US" sz="2745" b="1" spc="118" dirty="0">
              <a:solidFill>
                <a:schemeClr val="bg1"/>
              </a:solidFill>
            </a:endParaRPr>
          </a:p>
        </p:txBody>
      </p:sp>
    </p:spTree>
    <p:extLst>
      <p:ext uri="{BB962C8B-B14F-4D97-AF65-F5344CB8AC3E}">
        <p14:creationId xmlns:p14="http://schemas.microsoft.com/office/powerpoint/2010/main" val="23420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0-#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0-#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0-#ppt_w/2"/>
                                          </p:val>
                                        </p:tav>
                                        <p:tav tm="100000">
                                          <p:val>
                                            <p:strVal val="#ppt_x"/>
                                          </p:val>
                                        </p:tav>
                                      </p:tavLst>
                                    </p:anim>
                                    <p:anim calcmode="lin" valueType="num">
                                      <p:cBhvr additive="base">
                                        <p:cTn id="51" dur="500" fill="hold"/>
                                        <p:tgtEl>
                                          <p:spTgt spid="59"/>
                                        </p:tgtEl>
                                        <p:attrNameLst>
                                          <p:attrName>ppt_y</p:attrName>
                                        </p:attrNameLst>
                                      </p:cBhvr>
                                      <p:tavLst>
                                        <p:tav tm="0">
                                          <p:val>
                                            <p:strVal val="#ppt_y"/>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0-#ppt_w/2"/>
                                          </p:val>
                                        </p:tav>
                                        <p:tav tm="100000">
                                          <p:val>
                                            <p:strVal val="#ppt_x"/>
                                          </p:val>
                                        </p:tav>
                                      </p:tavLst>
                                    </p:anim>
                                    <p:anim calcmode="lin" valueType="num">
                                      <p:cBhvr additive="base">
                                        <p:cTn id="59" dur="500" fill="hold"/>
                                        <p:tgtEl>
                                          <p:spTgt spid="65"/>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par>
                          <p:cTn id="63" fill="hold">
                            <p:stCondLst>
                              <p:cond delay="5000"/>
                            </p:stCondLst>
                            <p:childTnLst>
                              <p:par>
                                <p:cTn id="64" presetID="2" presetClass="entr" presetSubtype="8"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500" fill="hold"/>
                                        <p:tgtEl>
                                          <p:spTgt spid="67"/>
                                        </p:tgtEl>
                                        <p:attrNameLst>
                                          <p:attrName>ppt_x</p:attrName>
                                        </p:attrNameLst>
                                      </p:cBhvr>
                                      <p:tavLst>
                                        <p:tav tm="0">
                                          <p:val>
                                            <p:strVal val="0-#ppt_w/2"/>
                                          </p:val>
                                        </p:tav>
                                        <p:tav tm="100000">
                                          <p:val>
                                            <p:strVal val="#ppt_x"/>
                                          </p:val>
                                        </p:tav>
                                      </p:tavLst>
                                    </p:anim>
                                    <p:anim calcmode="lin" valueType="num">
                                      <p:cBhvr additive="base">
                                        <p:cTn id="67" dur="500" fill="hold"/>
                                        <p:tgtEl>
                                          <p:spTgt spid="67"/>
                                        </p:tgtEl>
                                        <p:attrNameLst>
                                          <p:attrName>ppt_y</p:attrName>
                                        </p:attrNameLst>
                                      </p:cBhvr>
                                      <p:tavLst>
                                        <p:tav tm="0">
                                          <p:val>
                                            <p:strVal val="#ppt_y"/>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childTnLst>
                          </p:cTn>
                        </p:par>
                        <p:par>
                          <p:cTn id="71" fill="hold">
                            <p:stCondLst>
                              <p:cond delay="5500"/>
                            </p:stCondLst>
                            <p:childTnLst>
                              <p:par>
                                <p:cTn id="72" presetID="2" presetClass="entr" presetSubtype="2" fill="hold" grpId="0"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additive="base">
                                        <p:cTn id="74" dur="500" fill="hold"/>
                                        <p:tgtEl>
                                          <p:spTgt spid="71"/>
                                        </p:tgtEl>
                                        <p:attrNameLst>
                                          <p:attrName>ppt_x</p:attrName>
                                        </p:attrNameLst>
                                      </p:cBhvr>
                                      <p:tavLst>
                                        <p:tav tm="0">
                                          <p:val>
                                            <p:strVal val="1+#ppt_w/2"/>
                                          </p:val>
                                        </p:tav>
                                        <p:tav tm="100000">
                                          <p:val>
                                            <p:strVal val="#ppt_x"/>
                                          </p:val>
                                        </p:tav>
                                      </p:tavLst>
                                    </p:anim>
                                    <p:anim calcmode="lin" valueType="num">
                                      <p:cBhvr additive="base">
                                        <p:cTn id="75" dur="500" fill="hold"/>
                                        <p:tgtEl>
                                          <p:spTgt spid="71"/>
                                        </p:tgtEl>
                                        <p:attrNameLst>
                                          <p:attrName>ppt_y</p:attrName>
                                        </p:attrNameLst>
                                      </p:cBhvr>
                                      <p:tavLst>
                                        <p:tav tm="0">
                                          <p:val>
                                            <p:strVal val="#ppt_y"/>
                                          </p:val>
                                        </p:tav>
                                        <p:tav tm="100000">
                                          <p:val>
                                            <p:strVal val="#ppt_y"/>
                                          </p:val>
                                        </p:tav>
                                      </p:tavLst>
                                    </p:anim>
                                  </p:childTnLst>
                                </p:cTn>
                              </p:par>
                              <p:par>
                                <p:cTn id="76" presetID="10" presetClass="entr" presetSubtype="0"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
                                        <p:tgtEl>
                                          <p:spTgt spid="72"/>
                                        </p:tgtEl>
                                      </p:cBhvr>
                                    </p:animEffect>
                                  </p:childTnLst>
                                </p:cTn>
                              </p:par>
                            </p:childTnLst>
                          </p:cTn>
                        </p:par>
                        <p:par>
                          <p:cTn id="79" fill="hold">
                            <p:stCondLst>
                              <p:cond delay="6000"/>
                            </p:stCondLst>
                            <p:childTnLst>
                              <p:par>
                                <p:cTn id="80" presetID="2" presetClass="entr" presetSubtype="2"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additive="base">
                                        <p:cTn id="82" dur="500" fill="hold"/>
                                        <p:tgtEl>
                                          <p:spTgt spid="74"/>
                                        </p:tgtEl>
                                        <p:attrNameLst>
                                          <p:attrName>ppt_x</p:attrName>
                                        </p:attrNameLst>
                                      </p:cBhvr>
                                      <p:tavLst>
                                        <p:tav tm="0">
                                          <p:val>
                                            <p:strVal val="1+#ppt_w/2"/>
                                          </p:val>
                                        </p:tav>
                                        <p:tav tm="100000">
                                          <p:val>
                                            <p:strVal val="#ppt_x"/>
                                          </p:val>
                                        </p:tav>
                                      </p:tavLst>
                                    </p:anim>
                                    <p:anim calcmode="lin" valueType="num">
                                      <p:cBhvr additive="base">
                                        <p:cTn id="83" dur="500" fill="hold"/>
                                        <p:tgtEl>
                                          <p:spTgt spid="74"/>
                                        </p:tgtEl>
                                        <p:attrNameLst>
                                          <p:attrName>ppt_y</p:attrName>
                                        </p:attrNameLst>
                                      </p:cBhvr>
                                      <p:tavLst>
                                        <p:tav tm="0">
                                          <p:val>
                                            <p:strVal val="#ppt_y"/>
                                          </p:val>
                                        </p:tav>
                                        <p:tav tm="100000">
                                          <p:val>
                                            <p:strVal val="#ppt_y"/>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childTnLst>
                          </p:cTn>
                        </p:par>
                        <p:par>
                          <p:cTn id="87" fill="hold">
                            <p:stCondLst>
                              <p:cond delay="6500"/>
                            </p:stCondLst>
                            <p:childTnLst>
                              <p:par>
                                <p:cTn id="88" presetID="2" presetClass="entr" presetSubtype="2"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 calcmode="lin" valueType="num">
                                      <p:cBhvr additive="base">
                                        <p:cTn id="90" dur="500" fill="hold"/>
                                        <p:tgtEl>
                                          <p:spTgt spid="75"/>
                                        </p:tgtEl>
                                        <p:attrNameLst>
                                          <p:attrName>ppt_x</p:attrName>
                                        </p:attrNameLst>
                                      </p:cBhvr>
                                      <p:tavLst>
                                        <p:tav tm="0">
                                          <p:val>
                                            <p:strVal val="1+#ppt_w/2"/>
                                          </p:val>
                                        </p:tav>
                                        <p:tav tm="100000">
                                          <p:val>
                                            <p:strVal val="#ppt_x"/>
                                          </p:val>
                                        </p:tav>
                                      </p:tavLst>
                                    </p:anim>
                                    <p:anim calcmode="lin" valueType="num">
                                      <p:cBhvr additive="base">
                                        <p:cTn id="91" dur="500" fill="hold"/>
                                        <p:tgtEl>
                                          <p:spTgt spid="75"/>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par>
                          <p:cTn id="95" fill="hold">
                            <p:stCondLst>
                              <p:cond delay="7000"/>
                            </p:stCondLst>
                            <p:childTnLst>
                              <p:par>
                                <p:cTn id="96" presetID="2" presetClass="entr" presetSubtype="2"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fill="hold"/>
                                        <p:tgtEl>
                                          <p:spTgt spid="69"/>
                                        </p:tgtEl>
                                        <p:attrNameLst>
                                          <p:attrName>ppt_x</p:attrName>
                                        </p:attrNameLst>
                                      </p:cBhvr>
                                      <p:tavLst>
                                        <p:tav tm="0">
                                          <p:val>
                                            <p:strVal val="1+#ppt_w/2"/>
                                          </p:val>
                                        </p:tav>
                                        <p:tav tm="100000">
                                          <p:val>
                                            <p:strVal val="#ppt_x"/>
                                          </p:val>
                                        </p:tav>
                                      </p:tavLst>
                                    </p:anim>
                                    <p:anim calcmode="lin" valueType="num">
                                      <p:cBhvr additive="base">
                                        <p:cTn id="99" dur="500" fill="hold"/>
                                        <p:tgtEl>
                                          <p:spTgt spid="69"/>
                                        </p:tgtEl>
                                        <p:attrNameLst>
                                          <p:attrName>ppt_y</p:attrName>
                                        </p:attrNameLst>
                                      </p:cBhvr>
                                      <p:tavLst>
                                        <p:tav tm="0">
                                          <p:val>
                                            <p:strVal val="#ppt_y"/>
                                          </p:val>
                                        </p:tav>
                                        <p:tav tm="100000">
                                          <p:val>
                                            <p:strVal val="#ppt_y"/>
                                          </p:val>
                                        </p:tav>
                                      </p:tavLst>
                                    </p:anim>
                                  </p:childTnLst>
                                </p:cTn>
                              </p:par>
                              <p:par>
                                <p:cTn id="100" presetID="10"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par>
                          <p:cTn id="103" fill="hold">
                            <p:stCondLst>
                              <p:cond delay="7500"/>
                            </p:stCondLst>
                            <p:childTnLst>
                              <p:par>
                                <p:cTn id="104" presetID="2" presetClass="entr" presetSubtype="2"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 calcmode="lin" valueType="num">
                                      <p:cBhvr additive="base">
                                        <p:cTn id="106" dur="500" fill="hold"/>
                                        <p:tgtEl>
                                          <p:spTgt spid="80"/>
                                        </p:tgtEl>
                                        <p:attrNameLst>
                                          <p:attrName>ppt_x</p:attrName>
                                        </p:attrNameLst>
                                      </p:cBhvr>
                                      <p:tavLst>
                                        <p:tav tm="0">
                                          <p:val>
                                            <p:strVal val="1+#ppt_w/2"/>
                                          </p:val>
                                        </p:tav>
                                        <p:tav tm="100000">
                                          <p:val>
                                            <p:strVal val="#ppt_x"/>
                                          </p:val>
                                        </p:tav>
                                      </p:tavLst>
                                    </p:anim>
                                    <p:anim calcmode="lin" valueType="num">
                                      <p:cBhvr additive="base">
                                        <p:cTn id="107" dur="500" fill="hold"/>
                                        <p:tgtEl>
                                          <p:spTgt spid="80"/>
                                        </p:tgtEl>
                                        <p:attrNameLst>
                                          <p:attrName>ppt_y</p:attrName>
                                        </p:attrNameLst>
                                      </p:cBhvr>
                                      <p:tavLst>
                                        <p:tav tm="0">
                                          <p:val>
                                            <p:strVal val="#ppt_y"/>
                                          </p:val>
                                        </p:tav>
                                        <p:tav tm="100000">
                                          <p:val>
                                            <p:strVal val="#ppt_y"/>
                                          </p:val>
                                        </p:tav>
                                      </p:tavLst>
                                    </p:anim>
                                  </p:childTnLst>
                                </p:cTn>
                              </p:par>
                              <p:par>
                                <p:cTn id="108" presetID="10"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childTnLst>
                          </p:cTn>
                        </p:par>
                        <p:par>
                          <p:cTn id="111" fill="hold">
                            <p:stCondLst>
                              <p:cond delay="8000"/>
                            </p:stCondLst>
                            <p:childTnLst>
                              <p:par>
                                <p:cTn id="112" presetID="2" presetClass="entr" presetSubtype="2" fill="hold" grpId="0" nodeType="afterEffect">
                                  <p:stCondLst>
                                    <p:cond delay="0"/>
                                  </p:stCondLst>
                                  <p:childTnLst>
                                    <p:set>
                                      <p:cBhvr>
                                        <p:cTn id="113" dur="1" fill="hold">
                                          <p:stCondLst>
                                            <p:cond delay="0"/>
                                          </p:stCondLst>
                                        </p:cTn>
                                        <p:tgtEl>
                                          <p:spTgt spid="82"/>
                                        </p:tgtEl>
                                        <p:attrNameLst>
                                          <p:attrName>style.visibility</p:attrName>
                                        </p:attrNameLst>
                                      </p:cBhvr>
                                      <p:to>
                                        <p:strVal val="visible"/>
                                      </p:to>
                                    </p:set>
                                    <p:anim calcmode="lin" valueType="num">
                                      <p:cBhvr additive="base">
                                        <p:cTn id="114" dur="500" fill="hold"/>
                                        <p:tgtEl>
                                          <p:spTgt spid="82"/>
                                        </p:tgtEl>
                                        <p:attrNameLst>
                                          <p:attrName>ppt_x</p:attrName>
                                        </p:attrNameLst>
                                      </p:cBhvr>
                                      <p:tavLst>
                                        <p:tav tm="0">
                                          <p:val>
                                            <p:strVal val="1+#ppt_w/2"/>
                                          </p:val>
                                        </p:tav>
                                        <p:tav tm="100000">
                                          <p:val>
                                            <p:strVal val="#ppt_x"/>
                                          </p:val>
                                        </p:tav>
                                      </p:tavLst>
                                    </p:anim>
                                    <p:anim calcmode="lin" valueType="num">
                                      <p:cBhvr additive="base">
                                        <p:cTn id="115" dur="500" fill="hold"/>
                                        <p:tgtEl>
                                          <p:spTgt spid="82"/>
                                        </p:tgtEl>
                                        <p:attrNameLst>
                                          <p:attrName>ppt_y</p:attrName>
                                        </p:attrNameLst>
                                      </p:cBhvr>
                                      <p:tavLst>
                                        <p:tav tm="0">
                                          <p:val>
                                            <p:strVal val="#ppt_y"/>
                                          </p:val>
                                        </p:tav>
                                        <p:tav tm="100000">
                                          <p:val>
                                            <p:strVal val="#ppt_y"/>
                                          </p:val>
                                        </p:tav>
                                      </p:tavLst>
                                    </p:anim>
                                  </p:childTnLst>
                                </p:cTn>
                              </p:par>
                              <p:par>
                                <p:cTn id="116" presetID="10" presetClass="entr" presetSubtype="0" fill="hold" grpId="0"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fade">
                                      <p:cBhvr>
                                        <p:cTn id="11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8" grpId="0"/>
      <p:bldP spid="59" grpId="0"/>
      <p:bldP spid="61" grpId="0"/>
      <p:bldP spid="62" grpId="0" animBg="1"/>
      <p:bldP spid="63" grpId="0"/>
      <p:bldP spid="64" grpId="0" animBg="1"/>
      <p:bldP spid="65" grpId="0"/>
      <p:bldP spid="66" grpId="0" animBg="1"/>
      <p:bldP spid="67" grpId="0"/>
      <p:bldP spid="68" grpId="0" animBg="1"/>
      <p:bldP spid="69" grpId="0"/>
      <p:bldP spid="71" grpId="0"/>
      <p:bldP spid="72" grpId="0" animBg="1"/>
      <p:bldP spid="73" grpId="0" animBg="1"/>
      <p:bldP spid="74" grpId="0"/>
      <p:bldP spid="75" grpId="0"/>
      <p:bldP spid="76" grpId="0" animBg="1"/>
      <p:bldP spid="79" grpId="0" animBg="1"/>
      <p:bldP spid="80" grpId="0"/>
      <p:bldP spid="81" grpId="0" animBg="1"/>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C2969D3-2526-43BA-A1F0-9A5B1DADCEF2}"/>
              </a:ext>
            </a:extLst>
          </p:cNvPr>
          <p:cNvSpPr txBox="1"/>
          <p:nvPr/>
        </p:nvSpPr>
        <p:spPr>
          <a:xfrm>
            <a:off x="656855"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Detect</a:t>
            </a:r>
          </a:p>
        </p:txBody>
      </p:sp>
      <p:grpSp>
        <p:nvGrpSpPr>
          <p:cNvPr id="2" name="Group 1">
            <a:extLst>
              <a:ext uri="{FF2B5EF4-FFF2-40B4-BE49-F238E27FC236}">
                <a16:creationId xmlns:a16="http://schemas.microsoft.com/office/drawing/2014/main" id="{6A540E9E-87AD-471A-801A-545376B44BBD}"/>
              </a:ext>
            </a:extLst>
          </p:cNvPr>
          <p:cNvGrpSpPr/>
          <p:nvPr/>
        </p:nvGrpSpPr>
        <p:grpSpPr>
          <a:xfrm>
            <a:off x="805069" y="1532342"/>
            <a:ext cx="2303207" cy="2303207"/>
            <a:chOff x="821211" y="1562572"/>
            <a:chExt cx="2349391" cy="2349391"/>
          </a:xfrm>
        </p:grpSpPr>
        <p:sp>
          <p:nvSpPr>
            <p:cNvPr id="35" name="Oval 34">
              <a:extLst>
                <a:ext uri="{FF2B5EF4-FFF2-40B4-BE49-F238E27FC236}">
                  <a16:creationId xmlns:a16="http://schemas.microsoft.com/office/drawing/2014/main" id="{F6B25805-2EC1-434B-83EA-7746A635B0BD}"/>
                </a:ext>
              </a:extLst>
            </p:cNvPr>
            <p:cNvSpPr/>
            <p:nvPr/>
          </p:nvSpPr>
          <p:spPr bwMode="auto">
            <a:xfrm>
              <a:off x="821211" y="1562572"/>
              <a:ext cx="2349391" cy="2349391"/>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59" name="Group 58">
              <a:extLst>
                <a:ext uri="{FF2B5EF4-FFF2-40B4-BE49-F238E27FC236}">
                  <a16:creationId xmlns:a16="http://schemas.microsoft.com/office/drawing/2014/main" id="{679780A8-7BB3-4032-A2D2-4591DA0F8DA8}"/>
                </a:ext>
              </a:extLst>
            </p:cNvPr>
            <p:cNvGrpSpPr/>
            <p:nvPr/>
          </p:nvGrpSpPr>
          <p:grpSpPr>
            <a:xfrm flipH="1">
              <a:off x="1243152" y="2085657"/>
              <a:ext cx="1505508" cy="1172619"/>
              <a:chOff x="1790537" y="4477537"/>
              <a:chExt cx="957883" cy="746082"/>
            </a:xfrm>
            <a:solidFill>
              <a:schemeClr val="bg1"/>
            </a:solidFill>
          </p:grpSpPr>
          <p:sp>
            <p:nvSpPr>
              <p:cNvPr id="60" name="Freeform 1">
                <a:extLst>
                  <a:ext uri="{FF2B5EF4-FFF2-40B4-BE49-F238E27FC236}">
                    <a16:creationId xmlns:a16="http://schemas.microsoft.com/office/drawing/2014/main" id="{27CFBEDA-1261-41B8-9BBF-2E79DDAC68DA}"/>
                  </a:ext>
                </a:extLst>
              </p:cNvPr>
              <p:cNvSpPr>
                <a:spLocks noChangeArrowheads="1"/>
              </p:cNvSpPr>
              <p:nvPr/>
            </p:nvSpPr>
            <p:spPr bwMode="auto">
              <a:xfrm rot="18640519">
                <a:off x="1789441" y="4478633"/>
                <a:ext cx="675186" cy="672993"/>
              </a:xfrm>
              <a:custGeom>
                <a:avLst/>
                <a:gdLst>
                  <a:gd name="T0" fmla="*/ 680 w 1361"/>
                  <a:gd name="T1" fmla="*/ 1358 h 1359"/>
                  <a:gd name="T2" fmla="*/ 0 w 1361"/>
                  <a:gd name="T3" fmla="*/ 679 h 1359"/>
                  <a:gd name="T4" fmla="*/ 680 w 1361"/>
                  <a:gd name="T5" fmla="*/ 0 h 1359"/>
                  <a:gd name="T6" fmla="*/ 1360 w 1361"/>
                  <a:gd name="T7" fmla="*/ 679 h 1359"/>
                  <a:gd name="T8" fmla="*/ 680 w 1361"/>
                  <a:gd name="T9" fmla="*/ 1358 h 1359"/>
                  <a:gd name="T10" fmla="*/ 680 w 1361"/>
                  <a:gd name="T11" fmla="*/ 87 h 1359"/>
                  <a:gd name="T12" fmla="*/ 85 w 1361"/>
                  <a:gd name="T13" fmla="*/ 682 h 1359"/>
                  <a:gd name="T14" fmla="*/ 680 w 1361"/>
                  <a:gd name="T15" fmla="*/ 1277 h 1359"/>
                  <a:gd name="T16" fmla="*/ 1276 w 1361"/>
                  <a:gd name="T17" fmla="*/ 682 h 1359"/>
                  <a:gd name="T18" fmla="*/ 680 w 1361"/>
                  <a:gd name="T19" fmla="*/ 8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359">
                    <a:moveTo>
                      <a:pt x="680" y="1358"/>
                    </a:moveTo>
                    <a:cubicBezTo>
                      <a:pt x="305" y="1358"/>
                      <a:pt x="0" y="1054"/>
                      <a:pt x="0" y="679"/>
                    </a:cubicBezTo>
                    <a:cubicBezTo>
                      <a:pt x="0" y="303"/>
                      <a:pt x="305" y="0"/>
                      <a:pt x="680" y="0"/>
                    </a:cubicBezTo>
                    <a:cubicBezTo>
                      <a:pt x="1056" y="0"/>
                      <a:pt x="1360" y="303"/>
                      <a:pt x="1360" y="679"/>
                    </a:cubicBezTo>
                    <a:cubicBezTo>
                      <a:pt x="1360" y="1054"/>
                      <a:pt x="1056" y="1358"/>
                      <a:pt x="680" y="1358"/>
                    </a:cubicBezTo>
                    <a:close/>
                    <a:moveTo>
                      <a:pt x="680" y="87"/>
                    </a:moveTo>
                    <a:cubicBezTo>
                      <a:pt x="353" y="87"/>
                      <a:pt x="85" y="354"/>
                      <a:pt x="85" y="682"/>
                    </a:cubicBezTo>
                    <a:cubicBezTo>
                      <a:pt x="85" y="1009"/>
                      <a:pt x="353" y="1277"/>
                      <a:pt x="680" y="1277"/>
                    </a:cubicBezTo>
                    <a:cubicBezTo>
                      <a:pt x="1008" y="1277"/>
                      <a:pt x="1276" y="1009"/>
                      <a:pt x="1276" y="682"/>
                    </a:cubicBezTo>
                    <a:cubicBezTo>
                      <a:pt x="1276" y="354"/>
                      <a:pt x="1011" y="87"/>
                      <a:pt x="680" y="87"/>
                    </a:cubicBezTo>
                    <a:close/>
                  </a:path>
                </a:pathLst>
              </a:custGeom>
              <a:grpFill/>
              <a:ln>
                <a:noFill/>
              </a:ln>
              <a:effectLst/>
              <a:extLst/>
            </p:spPr>
            <p:txBody>
              <a:bodyPr wrap="none" anchor="ctr"/>
              <a:lstStyle/>
              <a:p>
                <a:pPr defTabSz="932418">
                  <a:defRPr/>
                </a:pPr>
                <a:endParaRPr lang="en-US" sz="1836" kern="0">
                  <a:solidFill>
                    <a:schemeClr val="bg1"/>
                  </a:solidFill>
                  <a:latin typeface="Segoe UI"/>
                </a:endParaRPr>
              </a:p>
            </p:txBody>
          </p:sp>
          <p:sp>
            <p:nvSpPr>
              <p:cNvPr id="61" name="Freeform 2">
                <a:extLst>
                  <a:ext uri="{FF2B5EF4-FFF2-40B4-BE49-F238E27FC236}">
                    <a16:creationId xmlns:a16="http://schemas.microsoft.com/office/drawing/2014/main" id="{B776714B-0BBC-498E-B09D-A449496A1805}"/>
                  </a:ext>
                </a:extLst>
              </p:cNvPr>
              <p:cNvSpPr>
                <a:spLocks noChangeArrowheads="1"/>
              </p:cNvSpPr>
              <p:nvPr/>
            </p:nvSpPr>
            <p:spPr bwMode="auto">
              <a:xfrm rot="18640519">
                <a:off x="2453440" y="4928638"/>
                <a:ext cx="137658" cy="452303"/>
              </a:xfrm>
              <a:custGeom>
                <a:avLst/>
                <a:gdLst>
                  <a:gd name="T0" fmla="*/ 138 w 280"/>
                  <a:gd name="T1" fmla="*/ 914 h 915"/>
                  <a:gd name="T2" fmla="*/ 0 w 280"/>
                  <a:gd name="T3" fmla="*/ 776 h 915"/>
                  <a:gd name="T4" fmla="*/ 0 w 280"/>
                  <a:gd name="T5" fmla="*/ 42 h 915"/>
                  <a:gd name="T6" fmla="*/ 42 w 280"/>
                  <a:gd name="T7" fmla="*/ 0 h 915"/>
                  <a:gd name="T8" fmla="*/ 85 w 280"/>
                  <a:gd name="T9" fmla="*/ 42 h 915"/>
                  <a:gd name="T10" fmla="*/ 85 w 280"/>
                  <a:gd name="T11" fmla="*/ 776 h 915"/>
                  <a:gd name="T12" fmla="*/ 138 w 280"/>
                  <a:gd name="T13" fmla="*/ 829 h 915"/>
                  <a:gd name="T14" fmla="*/ 192 w 280"/>
                  <a:gd name="T15" fmla="*/ 776 h 915"/>
                  <a:gd name="T16" fmla="*/ 192 w 280"/>
                  <a:gd name="T17" fmla="*/ 42 h 915"/>
                  <a:gd name="T18" fmla="*/ 234 w 280"/>
                  <a:gd name="T19" fmla="*/ 0 h 915"/>
                  <a:gd name="T20" fmla="*/ 277 w 280"/>
                  <a:gd name="T21" fmla="*/ 42 h 915"/>
                  <a:gd name="T22" fmla="*/ 277 w 280"/>
                  <a:gd name="T23" fmla="*/ 776 h 915"/>
                  <a:gd name="T24" fmla="*/ 138 w 28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915">
                    <a:moveTo>
                      <a:pt x="138" y="914"/>
                    </a:moveTo>
                    <a:cubicBezTo>
                      <a:pt x="62" y="914"/>
                      <a:pt x="0" y="852"/>
                      <a:pt x="0" y="776"/>
                    </a:cubicBezTo>
                    <a:lnTo>
                      <a:pt x="0" y="42"/>
                    </a:lnTo>
                    <a:cubicBezTo>
                      <a:pt x="0" y="19"/>
                      <a:pt x="20" y="0"/>
                      <a:pt x="42" y="0"/>
                    </a:cubicBezTo>
                    <a:cubicBezTo>
                      <a:pt x="65" y="0"/>
                      <a:pt x="85" y="19"/>
                      <a:pt x="85" y="42"/>
                    </a:cubicBezTo>
                    <a:lnTo>
                      <a:pt x="85" y="776"/>
                    </a:lnTo>
                    <a:cubicBezTo>
                      <a:pt x="85" y="807"/>
                      <a:pt x="110" y="829"/>
                      <a:pt x="138" y="829"/>
                    </a:cubicBezTo>
                    <a:cubicBezTo>
                      <a:pt x="167" y="829"/>
                      <a:pt x="192" y="804"/>
                      <a:pt x="192" y="776"/>
                    </a:cubicBezTo>
                    <a:lnTo>
                      <a:pt x="192" y="42"/>
                    </a:lnTo>
                    <a:cubicBezTo>
                      <a:pt x="192" y="19"/>
                      <a:pt x="212" y="0"/>
                      <a:pt x="234" y="0"/>
                    </a:cubicBezTo>
                    <a:cubicBezTo>
                      <a:pt x="257" y="0"/>
                      <a:pt x="277" y="19"/>
                      <a:pt x="277" y="42"/>
                    </a:cubicBezTo>
                    <a:lnTo>
                      <a:pt x="277" y="776"/>
                    </a:lnTo>
                    <a:cubicBezTo>
                      <a:pt x="279" y="849"/>
                      <a:pt x="215" y="914"/>
                      <a:pt x="138" y="914"/>
                    </a:cubicBezTo>
                  </a:path>
                </a:pathLst>
              </a:custGeom>
              <a:grpFill/>
              <a:ln>
                <a:noFill/>
              </a:ln>
              <a:effectLst/>
              <a:extLst/>
            </p:spPr>
            <p:txBody>
              <a:bodyPr wrap="none" anchor="ctr"/>
              <a:lstStyle/>
              <a:p>
                <a:pPr defTabSz="932418">
                  <a:defRPr/>
                </a:pPr>
                <a:endParaRPr lang="en-US" sz="1836" kern="0">
                  <a:solidFill>
                    <a:schemeClr val="bg1"/>
                  </a:solidFill>
                  <a:latin typeface="Segoe UI"/>
                </a:endParaRPr>
              </a:p>
            </p:txBody>
          </p:sp>
        </p:grpSp>
      </p:grpSp>
      <p:sp>
        <p:nvSpPr>
          <p:cNvPr id="49" name="TextBox 48">
            <a:extLst>
              <a:ext uri="{FF2B5EF4-FFF2-40B4-BE49-F238E27FC236}">
                <a16:creationId xmlns:a16="http://schemas.microsoft.com/office/drawing/2014/main" id="{A2E55263-E2AD-4AC8-906B-5D6667D56B4B}"/>
              </a:ext>
            </a:extLst>
          </p:cNvPr>
          <p:cNvSpPr txBox="1"/>
          <p:nvPr/>
        </p:nvSpPr>
        <p:spPr>
          <a:xfrm>
            <a:off x="6175962"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Protect</a:t>
            </a:r>
          </a:p>
        </p:txBody>
      </p:sp>
      <p:sp>
        <p:nvSpPr>
          <p:cNvPr id="42" name="TextBox 41">
            <a:extLst>
              <a:ext uri="{FF2B5EF4-FFF2-40B4-BE49-F238E27FC236}">
                <a16:creationId xmlns:a16="http://schemas.microsoft.com/office/drawing/2014/main" id="{26E47206-9F04-49A8-A7B6-0B603B91E791}"/>
              </a:ext>
            </a:extLst>
          </p:cNvPr>
          <p:cNvSpPr txBox="1"/>
          <p:nvPr/>
        </p:nvSpPr>
        <p:spPr>
          <a:xfrm>
            <a:off x="3416408"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Classify</a:t>
            </a:r>
          </a:p>
        </p:txBody>
      </p:sp>
      <p:sp>
        <p:nvSpPr>
          <p:cNvPr id="77" name="Freeform 14">
            <a:extLst>
              <a:ext uri="{FF2B5EF4-FFF2-40B4-BE49-F238E27FC236}">
                <a16:creationId xmlns:a16="http://schemas.microsoft.com/office/drawing/2014/main" id="{00096DFF-A89F-4B99-BAEF-574BC6EBE355}"/>
              </a:ext>
            </a:extLst>
          </p:cNvPr>
          <p:cNvSpPr>
            <a:spLocks noEditPoints="1"/>
          </p:cNvSpPr>
          <p:nvPr/>
        </p:nvSpPr>
        <p:spPr bwMode="auto">
          <a:xfrm>
            <a:off x="4407967" y="2931798"/>
            <a:ext cx="616514" cy="511255"/>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pPr defTabSz="896386">
              <a:defRPr/>
            </a:pPr>
            <a:endParaRPr lang="en-US" sz="1729">
              <a:solidFill>
                <a:schemeClr val="bg1"/>
              </a:solidFill>
              <a:latin typeface="Segoe UI"/>
            </a:endParaRPr>
          </a:p>
        </p:txBody>
      </p:sp>
      <p:sp>
        <p:nvSpPr>
          <p:cNvPr id="57" name="Oval 56">
            <a:extLst>
              <a:ext uri="{FF2B5EF4-FFF2-40B4-BE49-F238E27FC236}">
                <a16:creationId xmlns:a16="http://schemas.microsoft.com/office/drawing/2014/main" id="{8382AAD8-825B-474E-B455-0E1C47E8C545}"/>
              </a:ext>
            </a:extLst>
          </p:cNvPr>
          <p:cNvSpPr/>
          <p:nvPr/>
        </p:nvSpPr>
        <p:spPr bwMode="auto">
          <a:xfrm>
            <a:off x="9587206" y="2539301"/>
            <a:ext cx="1296248" cy="1296248"/>
          </a:xfrm>
          <a:prstGeom prst="ellipse">
            <a:avLst/>
          </a:prstGeom>
          <a:solidFill>
            <a:schemeClr val="bg1">
              <a:lumMod val="85000"/>
            </a:schemeClr>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sp>
        <p:nvSpPr>
          <p:cNvPr id="55" name="TextBox 54">
            <a:extLst>
              <a:ext uri="{FF2B5EF4-FFF2-40B4-BE49-F238E27FC236}">
                <a16:creationId xmlns:a16="http://schemas.microsoft.com/office/drawing/2014/main" id="{BE26B524-5E80-4166-87FA-3E876EDDC470}"/>
              </a:ext>
            </a:extLst>
          </p:cNvPr>
          <p:cNvSpPr txBox="1"/>
          <p:nvPr/>
        </p:nvSpPr>
        <p:spPr>
          <a:xfrm>
            <a:off x="8931977"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Monitor</a:t>
            </a:r>
          </a:p>
        </p:txBody>
      </p:sp>
      <p:grpSp>
        <p:nvGrpSpPr>
          <p:cNvPr id="84" name="Group 83">
            <a:extLst>
              <a:ext uri="{FF2B5EF4-FFF2-40B4-BE49-F238E27FC236}">
                <a16:creationId xmlns:a16="http://schemas.microsoft.com/office/drawing/2014/main" id="{88568FE3-2145-43CC-80FC-18A9871B4C59}"/>
              </a:ext>
            </a:extLst>
          </p:cNvPr>
          <p:cNvGrpSpPr/>
          <p:nvPr/>
        </p:nvGrpSpPr>
        <p:grpSpPr>
          <a:xfrm>
            <a:off x="9954936" y="2892094"/>
            <a:ext cx="559031" cy="574653"/>
            <a:chOff x="5208587" y="2477355"/>
            <a:chExt cx="511175" cy="525463"/>
          </a:xfrm>
        </p:grpSpPr>
        <p:sp>
          <p:nvSpPr>
            <p:cNvPr id="85" name="Line 46">
              <a:extLst>
                <a:ext uri="{FF2B5EF4-FFF2-40B4-BE49-F238E27FC236}">
                  <a16:creationId xmlns:a16="http://schemas.microsoft.com/office/drawing/2014/main" id="{F1C68340-B4BC-4871-B946-E4F2244A7B2E}"/>
                </a:ext>
              </a:extLst>
            </p:cNvPr>
            <p:cNvSpPr>
              <a:spLocks noChangeShapeType="1"/>
            </p:cNvSpPr>
            <p:nvPr/>
          </p:nvSpPr>
          <p:spPr bwMode="auto">
            <a:xfrm flipH="1">
              <a:off x="5284787" y="2601180"/>
              <a:ext cx="47625" cy="49213"/>
            </a:xfrm>
            <a:prstGeom prst="lin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86" name="Line 47">
              <a:extLst>
                <a:ext uri="{FF2B5EF4-FFF2-40B4-BE49-F238E27FC236}">
                  <a16:creationId xmlns:a16="http://schemas.microsoft.com/office/drawing/2014/main" id="{58D9B4F9-6D87-489A-A413-983408742DFD}"/>
                </a:ext>
              </a:extLst>
            </p:cNvPr>
            <p:cNvSpPr>
              <a:spLocks noChangeShapeType="1"/>
            </p:cNvSpPr>
            <p:nvPr/>
          </p:nvSpPr>
          <p:spPr bwMode="auto">
            <a:xfrm flipH="1" flipV="1">
              <a:off x="5381624" y="2601180"/>
              <a:ext cx="71438" cy="71438"/>
            </a:xfrm>
            <a:prstGeom prst="lin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87" name="Line 48">
              <a:extLst>
                <a:ext uri="{FF2B5EF4-FFF2-40B4-BE49-F238E27FC236}">
                  <a16:creationId xmlns:a16="http://schemas.microsoft.com/office/drawing/2014/main" id="{F85B50AE-1BA5-4D8D-9E13-5EB8BD9685AC}"/>
                </a:ext>
              </a:extLst>
            </p:cNvPr>
            <p:cNvSpPr>
              <a:spLocks noChangeShapeType="1"/>
            </p:cNvSpPr>
            <p:nvPr/>
          </p:nvSpPr>
          <p:spPr bwMode="auto">
            <a:xfrm flipH="1">
              <a:off x="5521324" y="2548792"/>
              <a:ext cx="119063" cy="123825"/>
            </a:xfrm>
            <a:prstGeom prst="lin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88" name="Freeform 49">
              <a:extLst>
                <a:ext uri="{FF2B5EF4-FFF2-40B4-BE49-F238E27FC236}">
                  <a16:creationId xmlns:a16="http://schemas.microsoft.com/office/drawing/2014/main" id="{85E780CA-997A-4CC3-8828-420DD58A03C9}"/>
                </a:ext>
              </a:extLst>
            </p:cNvPr>
            <p:cNvSpPr>
              <a:spLocks/>
            </p:cNvSpPr>
            <p:nvPr/>
          </p:nvSpPr>
          <p:spPr bwMode="auto">
            <a:xfrm>
              <a:off x="5265737" y="2744055"/>
              <a:ext cx="130175" cy="258763"/>
            </a:xfrm>
            <a:custGeom>
              <a:avLst/>
              <a:gdLst>
                <a:gd name="T0" fmla="*/ 54 w 82"/>
                <a:gd name="T1" fmla="*/ 0 h 163"/>
                <a:gd name="T2" fmla="*/ 0 w 82"/>
                <a:gd name="T3" fmla="*/ 55 h 163"/>
                <a:gd name="T4" fmla="*/ 0 w 82"/>
                <a:gd name="T5" fmla="*/ 163 h 163"/>
                <a:gd name="T6" fmla="*/ 82 w 82"/>
                <a:gd name="T7" fmla="*/ 163 h 163"/>
                <a:gd name="T8" fmla="*/ 82 w 82"/>
                <a:gd name="T9" fmla="*/ 28 h 163"/>
                <a:gd name="T10" fmla="*/ 54 w 82"/>
                <a:gd name="T11" fmla="*/ 0 h 163"/>
              </a:gdLst>
              <a:ahLst/>
              <a:cxnLst>
                <a:cxn ang="0">
                  <a:pos x="T0" y="T1"/>
                </a:cxn>
                <a:cxn ang="0">
                  <a:pos x="T2" y="T3"/>
                </a:cxn>
                <a:cxn ang="0">
                  <a:pos x="T4" y="T5"/>
                </a:cxn>
                <a:cxn ang="0">
                  <a:pos x="T6" y="T7"/>
                </a:cxn>
                <a:cxn ang="0">
                  <a:pos x="T8" y="T9"/>
                </a:cxn>
                <a:cxn ang="0">
                  <a:pos x="T10" y="T11"/>
                </a:cxn>
              </a:cxnLst>
              <a:rect l="0" t="0" r="r" b="b"/>
              <a:pathLst>
                <a:path w="82" h="163">
                  <a:moveTo>
                    <a:pt x="54" y="0"/>
                  </a:moveTo>
                  <a:lnTo>
                    <a:pt x="0" y="55"/>
                  </a:lnTo>
                  <a:lnTo>
                    <a:pt x="0" y="163"/>
                  </a:lnTo>
                  <a:lnTo>
                    <a:pt x="82" y="163"/>
                  </a:lnTo>
                  <a:lnTo>
                    <a:pt x="82" y="28"/>
                  </a:lnTo>
                  <a:lnTo>
                    <a:pt x="54" y="0"/>
                  </a:lnTo>
                  <a:close/>
                </a:path>
              </a:pathLst>
            </a:cu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89" name="Freeform 50">
              <a:extLst>
                <a:ext uri="{FF2B5EF4-FFF2-40B4-BE49-F238E27FC236}">
                  <a16:creationId xmlns:a16="http://schemas.microsoft.com/office/drawing/2014/main" id="{5A91F3AC-BD52-4AC5-93F8-85D0164111AF}"/>
                </a:ext>
              </a:extLst>
            </p:cNvPr>
            <p:cNvSpPr>
              <a:spLocks/>
            </p:cNvSpPr>
            <p:nvPr/>
          </p:nvSpPr>
          <p:spPr bwMode="auto">
            <a:xfrm>
              <a:off x="5395912" y="2788505"/>
              <a:ext cx="131763" cy="214313"/>
            </a:xfrm>
            <a:custGeom>
              <a:avLst/>
              <a:gdLst>
                <a:gd name="T0" fmla="*/ 53 w 83"/>
                <a:gd name="T1" fmla="*/ 53 h 135"/>
                <a:gd name="T2" fmla="*/ 0 w 83"/>
                <a:gd name="T3" fmla="*/ 0 h 135"/>
                <a:gd name="T4" fmla="*/ 0 w 83"/>
                <a:gd name="T5" fmla="*/ 135 h 135"/>
                <a:gd name="T6" fmla="*/ 83 w 83"/>
                <a:gd name="T7" fmla="*/ 135 h 135"/>
                <a:gd name="T8" fmla="*/ 83 w 83"/>
                <a:gd name="T9" fmla="*/ 19 h 135"/>
                <a:gd name="T10" fmla="*/ 53 w 83"/>
                <a:gd name="T11" fmla="*/ 53 h 135"/>
              </a:gdLst>
              <a:ahLst/>
              <a:cxnLst>
                <a:cxn ang="0">
                  <a:pos x="T0" y="T1"/>
                </a:cxn>
                <a:cxn ang="0">
                  <a:pos x="T2" y="T3"/>
                </a:cxn>
                <a:cxn ang="0">
                  <a:pos x="T4" y="T5"/>
                </a:cxn>
                <a:cxn ang="0">
                  <a:pos x="T6" y="T7"/>
                </a:cxn>
                <a:cxn ang="0">
                  <a:pos x="T8" y="T9"/>
                </a:cxn>
                <a:cxn ang="0">
                  <a:pos x="T10" y="T11"/>
                </a:cxn>
              </a:cxnLst>
              <a:rect l="0" t="0" r="r" b="b"/>
              <a:pathLst>
                <a:path w="83" h="135">
                  <a:moveTo>
                    <a:pt x="53" y="53"/>
                  </a:moveTo>
                  <a:lnTo>
                    <a:pt x="0" y="0"/>
                  </a:lnTo>
                  <a:lnTo>
                    <a:pt x="0" y="135"/>
                  </a:lnTo>
                  <a:lnTo>
                    <a:pt x="83" y="135"/>
                  </a:lnTo>
                  <a:lnTo>
                    <a:pt x="83" y="19"/>
                  </a:lnTo>
                  <a:lnTo>
                    <a:pt x="53" y="53"/>
                  </a:lnTo>
                  <a:close/>
                </a:path>
              </a:pathLst>
            </a:cu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90" name="Freeform 51">
              <a:extLst>
                <a:ext uri="{FF2B5EF4-FFF2-40B4-BE49-F238E27FC236}">
                  <a16:creationId xmlns:a16="http://schemas.microsoft.com/office/drawing/2014/main" id="{93887948-8BB9-4288-808F-00B7F960F379}"/>
                </a:ext>
              </a:extLst>
            </p:cNvPr>
            <p:cNvSpPr>
              <a:spLocks/>
            </p:cNvSpPr>
            <p:nvPr/>
          </p:nvSpPr>
          <p:spPr bwMode="auto">
            <a:xfrm>
              <a:off x="5527674" y="2688492"/>
              <a:ext cx="134938" cy="314325"/>
            </a:xfrm>
            <a:custGeom>
              <a:avLst/>
              <a:gdLst>
                <a:gd name="T0" fmla="*/ 0 w 85"/>
                <a:gd name="T1" fmla="*/ 82 h 198"/>
                <a:gd name="T2" fmla="*/ 0 w 85"/>
                <a:gd name="T3" fmla="*/ 198 h 198"/>
                <a:gd name="T4" fmla="*/ 85 w 85"/>
                <a:gd name="T5" fmla="*/ 198 h 198"/>
                <a:gd name="T6" fmla="*/ 85 w 85"/>
                <a:gd name="T7" fmla="*/ 0 h 198"/>
                <a:gd name="T8" fmla="*/ 0 w 85"/>
                <a:gd name="T9" fmla="*/ 82 h 198"/>
              </a:gdLst>
              <a:ahLst/>
              <a:cxnLst>
                <a:cxn ang="0">
                  <a:pos x="T0" y="T1"/>
                </a:cxn>
                <a:cxn ang="0">
                  <a:pos x="T2" y="T3"/>
                </a:cxn>
                <a:cxn ang="0">
                  <a:pos x="T4" y="T5"/>
                </a:cxn>
                <a:cxn ang="0">
                  <a:pos x="T6" y="T7"/>
                </a:cxn>
                <a:cxn ang="0">
                  <a:pos x="T8" y="T9"/>
                </a:cxn>
              </a:cxnLst>
              <a:rect l="0" t="0" r="r" b="b"/>
              <a:pathLst>
                <a:path w="85" h="198">
                  <a:moveTo>
                    <a:pt x="0" y="82"/>
                  </a:moveTo>
                  <a:lnTo>
                    <a:pt x="0" y="198"/>
                  </a:lnTo>
                  <a:lnTo>
                    <a:pt x="85" y="198"/>
                  </a:lnTo>
                  <a:lnTo>
                    <a:pt x="85" y="0"/>
                  </a:lnTo>
                  <a:lnTo>
                    <a:pt x="0" y="82"/>
                  </a:lnTo>
                  <a:close/>
                </a:path>
              </a:pathLst>
            </a:cu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92" name="Oval 53">
              <a:extLst>
                <a:ext uri="{FF2B5EF4-FFF2-40B4-BE49-F238E27FC236}">
                  <a16:creationId xmlns:a16="http://schemas.microsoft.com/office/drawing/2014/main" id="{0853F138-AEAF-40CD-834D-102BC0DC319F}"/>
                </a:ext>
              </a:extLst>
            </p:cNvPr>
            <p:cNvSpPr>
              <a:spLocks noChangeArrowheads="1"/>
            </p:cNvSpPr>
            <p:nvPr/>
          </p:nvSpPr>
          <p:spPr bwMode="auto">
            <a:xfrm>
              <a:off x="5208587" y="2639280"/>
              <a:ext cx="90488" cy="85725"/>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93" name="Oval 54">
              <a:extLst>
                <a:ext uri="{FF2B5EF4-FFF2-40B4-BE49-F238E27FC236}">
                  <a16:creationId xmlns:a16="http://schemas.microsoft.com/office/drawing/2014/main" id="{7301FED8-8758-444E-AC48-9FBB0B5C681E}"/>
                </a:ext>
              </a:extLst>
            </p:cNvPr>
            <p:cNvSpPr>
              <a:spLocks noChangeArrowheads="1"/>
            </p:cNvSpPr>
            <p:nvPr/>
          </p:nvSpPr>
          <p:spPr bwMode="auto">
            <a:xfrm>
              <a:off x="5632449" y="2477355"/>
              <a:ext cx="87313" cy="85725"/>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94" name="Oval 55">
              <a:extLst>
                <a:ext uri="{FF2B5EF4-FFF2-40B4-BE49-F238E27FC236}">
                  <a16:creationId xmlns:a16="http://schemas.microsoft.com/office/drawing/2014/main" id="{86D15AE4-48A8-4324-8B33-54477DCFD98C}"/>
                </a:ext>
              </a:extLst>
            </p:cNvPr>
            <p:cNvSpPr>
              <a:spLocks noChangeArrowheads="1"/>
            </p:cNvSpPr>
            <p:nvPr/>
          </p:nvSpPr>
          <p:spPr bwMode="auto">
            <a:xfrm>
              <a:off x="5441949" y="2658330"/>
              <a:ext cx="90488" cy="85725"/>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sp>
          <p:nvSpPr>
            <p:cNvPr id="95" name="Oval 56">
              <a:extLst>
                <a:ext uri="{FF2B5EF4-FFF2-40B4-BE49-F238E27FC236}">
                  <a16:creationId xmlns:a16="http://schemas.microsoft.com/office/drawing/2014/main" id="{BC231FE4-A0C7-4919-87FF-53883894C228}"/>
                </a:ext>
              </a:extLst>
            </p:cNvPr>
            <p:cNvSpPr>
              <a:spLocks noChangeArrowheads="1"/>
            </p:cNvSpPr>
            <p:nvPr/>
          </p:nvSpPr>
          <p:spPr bwMode="auto">
            <a:xfrm>
              <a:off x="5310187" y="2518630"/>
              <a:ext cx="90488" cy="90488"/>
            </a:xfrm>
            <a:prstGeom prst="ellipse">
              <a:avLst/>
            </a:prstGeom>
            <a:noFill/>
            <a:ln w="25400" cap="rnd">
              <a:solidFill>
                <a:schemeClr val="bg1"/>
              </a:solidFill>
              <a:prstDash val="solid"/>
              <a:round/>
              <a:headEnd/>
              <a:tailEnd/>
            </a:ln>
            <a:extLst>
              <a:ext uri="{909E8E84-426E-40dd-AFC4-6F175D3DCCD1}">
                <a14:hiddenFill xmlns="" xmlns:a16="http://schemas.microsoft.com/office/drawing/2014/main" xmlns:p14="http://schemas.microsoft.com/office/powerpoint/2010/main" xmlns:mc="http://schemas.openxmlformats.org/markup-compatibility/2006" xmlns:p159="http://schemas.microsoft.com/office/powerpoint/2015/09/main"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chemeClr val="bg1"/>
                </a:solidFill>
                <a:latin typeface="Segoe UI"/>
              </a:endParaRPr>
            </a:p>
          </p:txBody>
        </p:sp>
      </p:grpSp>
      <p:sp>
        <p:nvSpPr>
          <p:cNvPr id="34" name="TextBox 33">
            <a:extLst>
              <a:ext uri="{FF2B5EF4-FFF2-40B4-BE49-F238E27FC236}">
                <a16:creationId xmlns:a16="http://schemas.microsoft.com/office/drawing/2014/main" id="{84184EB9-6321-4195-905A-F498D2D3C3C5}"/>
              </a:ext>
            </a:extLst>
          </p:cNvPr>
          <p:cNvSpPr txBox="1"/>
          <p:nvPr/>
        </p:nvSpPr>
        <p:spPr>
          <a:xfrm>
            <a:off x="656855" y="4762674"/>
            <a:ext cx="2599632" cy="724141"/>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Scan &amp; detect sensitive data based on policy</a:t>
            </a:r>
          </a:p>
        </p:txBody>
      </p:sp>
      <p:sp>
        <p:nvSpPr>
          <p:cNvPr id="36" name="TextBox 35">
            <a:extLst>
              <a:ext uri="{FF2B5EF4-FFF2-40B4-BE49-F238E27FC236}">
                <a16:creationId xmlns:a16="http://schemas.microsoft.com/office/drawing/2014/main" id="{D12B6A88-615B-4616-A806-56612118D976}"/>
              </a:ext>
            </a:extLst>
          </p:cNvPr>
          <p:cNvSpPr txBox="1"/>
          <p:nvPr/>
        </p:nvSpPr>
        <p:spPr>
          <a:xfrm>
            <a:off x="3416408" y="4762674"/>
            <a:ext cx="2599632" cy="724141"/>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Classify data and apply labels based on sensitivity</a:t>
            </a:r>
          </a:p>
        </p:txBody>
      </p:sp>
      <p:sp>
        <p:nvSpPr>
          <p:cNvPr id="37" name="TextBox 36">
            <a:extLst>
              <a:ext uri="{FF2B5EF4-FFF2-40B4-BE49-F238E27FC236}">
                <a16:creationId xmlns:a16="http://schemas.microsoft.com/office/drawing/2014/main" id="{51F1C80B-CC89-4AED-9414-A3752886867C}"/>
              </a:ext>
            </a:extLst>
          </p:cNvPr>
          <p:cNvSpPr txBox="1"/>
          <p:nvPr/>
        </p:nvSpPr>
        <p:spPr>
          <a:xfrm>
            <a:off x="6175962" y="4762675"/>
            <a:ext cx="2599632" cy="941384"/>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Apply protection actions, including encryption, access restrictions</a:t>
            </a:r>
          </a:p>
        </p:txBody>
      </p:sp>
      <p:sp>
        <p:nvSpPr>
          <p:cNvPr id="38" name="TextBox 37">
            <a:extLst>
              <a:ext uri="{FF2B5EF4-FFF2-40B4-BE49-F238E27FC236}">
                <a16:creationId xmlns:a16="http://schemas.microsoft.com/office/drawing/2014/main" id="{A0C0D903-25BB-4613-AC51-89AD89B53289}"/>
              </a:ext>
            </a:extLst>
          </p:cNvPr>
          <p:cNvSpPr txBox="1"/>
          <p:nvPr/>
        </p:nvSpPr>
        <p:spPr>
          <a:xfrm>
            <a:off x="8858358" y="4762674"/>
            <a:ext cx="2746872" cy="724005"/>
          </a:xfrm>
          <a:prstGeom prst="rect">
            <a:avLst/>
          </a:prstGeom>
          <a:noFill/>
        </p:spPr>
        <p:txBody>
          <a:bodyPr wrap="square" lIns="89642" tIns="143427" rIns="89642" bIns="143427" rtlCol="0">
            <a:spAutoFit/>
          </a:bodyPr>
          <a:lstStyle/>
          <a:p>
            <a:pPr algn="ctr" defTabSz="914367">
              <a:lnSpc>
                <a:spcPct val="90000"/>
              </a:lnSpc>
              <a:spcAft>
                <a:spcPts val="588"/>
              </a:spcAft>
              <a:defRPr/>
            </a:pPr>
            <a:r>
              <a:rPr lang="en-US" sz="1568" dirty="0">
                <a:solidFill>
                  <a:schemeClr val="bg1"/>
                </a:solidFill>
                <a:latin typeface="Segoe UI"/>
              </a:rPr>
              <a:t>Reporting, alerts, remediation</a:t>
            </a:r>
          </a:p>
        </p:txBody>
      </p:sp>
      <p:sp>
        <p:nvSpPr>
          <p:cNvPr id="43" name="TextBox 42">
            <a:extLst>
              <a:ext uri="{FF2B5EF4-FFF2-40B4-BE49-F238E27FC236}">
                <a16:creationId xmlns:a16="http://schemas.microsoft.com/office/drawing/2014/main" id="{E6438416-4C39-497B-BB04-CF9C4B556640}"/>
              </a:ext>
            </a:extLst>
          </p:cNvPr>
          <p:cNvSpPr txBox="1"/>
          <p:nvPr/>
        </p:nvSpPr>
        <p:spPr>
          <a:xfrm>
            <a:off x="3416408"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Classify</a:t>
            </a:r>
          </a:p>
        </p:txBody>
      </p:sp>
      <p:sp>
        <p:nvSpPr>
          <p:cNvPr id="45" name="TextBox 44">
            <a:extLst>
              <a:ext uri="{FF2B5EF4-FFF2-40B4-BE49-F238E27FC236}">
                <a16:creationId xmlns:a16="http://schemas.microsoft.com/office/drawing/2014/main" id="{7FB858AC-8AD0-4CCC-9DAD-3C7B0CEDCA6E}"/>
              </a:ext>
            </a:extLst>
          </p:cNvPr>
          <p:cNvSpPr txBox="1"/>
          <p:nvPr/>
        </p:nvSpPr>
        <p:spPr>
          <a:xfrm>
            <a:off x="6175962" y="3964980"/>
            <a:ext cx="2599632" cy="717140"/>
          </a:xfrm>
          <a:prstGeom prst="rect">
            <a:avLst/>
          </a:prstGeom>
          <a:noFill/>
        </p:spPr>
        <p:txBody>
          <a:bodyPr wrap="square" lIns="89642" tIns="143427" rIns="89642" bIns="143427" rtlCol="0">
            <a:noAutofit/>
          </a:bodyPr>
          <a:lstStyle/>
          <a:p>
            <a:pPr algn="ctr" defTabSz="914367">
              <a:lnSpc>
                <a:spcPct val="90000"/>
              </a:lnSpc>
              <a:spcAft>
                <a:spcPts val="588"/>
              </a:spcAft>
              <a:defRPr/>
            </a:pPr>
            <a:r>
              <a:rPr lang="en-US" sz="1961" dirty="0">
                <a:solidFill>
                  <a:schemeClr val="bg1"/>
                </a:solidFill>
                <a:latin typeface="Segoe UI Semibold" panose="020B0702040204020203" pitchFamily="34" charset="0"/>
                <a:cs typeface="Segoe UI Semibold" panose="020B0702040204020203" pitchFamily="34" charset="0"/>
              </a:rPr>
              <a:t>Protect</a:t>
            </a:r>
          </a:p>
        </p:txBody>
      </p:sp>
      <p:grpSp>
        <p:nvGrpSpPr>
          <p:cNvPr id="54" name="Group 53">
            <a:extLst>
              <a:ext uri="{FF2B5EF4-FFF2-40B4-BE49-F238E27FC236}">
                <a16:creationId xmlns:a16="http://schemas.microsoft.com/office/drawing/2014/main" id="{EC9393AF-2422-4F8D-B6E9-92F6E02B2BBF}"/>
              </a:ext>
            </a:extLst>
          </p:cNvPr>
          <p:cNvGrpSpPr/>
          <p:nvPr/>
        </p:nvGrpSpPr>
        <p:grpSpPr>
          <a:xfrm>
            <a:off x="3561293" y="1532342"/>
            <a:ext cx="2303207" cy="2303207"/>
            <a:chOff x="3632703" y="1562572"/>
            <a:chExt cx="2349391" cy="2349391"/>
          </a:xfrm>
        </p:grpSpPr>
        <p:sp>
          <p:nvSpPr>
            <p:cNvPr id="56" name="Oval 55">
              <a:extLst>
                <a:ext uri="{FF2B5EF4-FFF2-40B4-BE49-F238E27FC236}">
                  <a16:creationId xmlns:a16="http://schemas.microsoft.com/office/drawing/2014/main" id="{4636DCA9-8EB5-450C-B059-4228E4AC222C}"/>
                </a:ext>
              </a:extLst>
            </p:cNvPr>
            <p:cNvSpPr/>
            <p:nvPr/>
          </p:nvSpPr>
          <p:spPr bwMode="auto">
            <a:xfrm>
              <a:off x="3632703" y="1562572"/>
              <a:ext cx="2349391" cy="2349391"/>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sp>
          <p:nvSpPr>
            <p:cNvPr id="58" name="Freeform 14">
              <a:extLst>
                <a:ext uri="{FF2B5EF4-FFF2-40B4-BE49-F238E27FC236}">
                  <a16:creationId xmlns:a16="http://schemas.microsoft.com/office/drawing/2014/main" id="{0D98A6BB-67A8-487D-B879-A81967C74E29}"/>
                </a:ext>
              </a:extLst>
            </p:cNvPr>
            <p:cNvSpPr>
              <a:spLocks noEditPoints="1"/>
            </p:cNvSpPr>
            <p:nvPr/>
          </p:nvSpPr>
          <p:spPr bwMode="auto">
            <a:xfrm>
              <a:off x="4064529" y="2154792"/>
              <a:ext cx="1485738" cy="1232076"/>
            </a:xfrm>
            <a:custGeom>
              <a:avLst/>
              <a:gdLst>
                <a:gd name="T0" fmla="*/ 200 w 246"/>
                <a:gd name="T1" fmla="*/ 38 h 204"/>
                <a:gd name="T2" fmla="*/ 219 w 246"/>
                <a:gd name="T3" fmla="*/ 50 h 204"/>
                <a:gd name="T4" fmla="*/ 233 w 246"/>
                <a:gd name="T5" fmla="*/ 67 h 204"/>
                <a:gd name="T6" fmla="*/ 243 w 246"/>
                <a:gd name="T7" fmla="*/ 87 h 204"/>
                <a:gd name="T8" fmla="*/ 246 w 246"/>
                <a:gd name="T9" fmla="*/ 110 h 204"/>
                <a:gd name="T10" fmla="*/ 240 w 246"/>
                <a:gd name="T11" fmla="*/ 141 h 204"/>
                <a:gd name="T12" fmla="*/ 224 w 246"/>
                <a:gd name="T13" fmla="*/ 165 h 204"/>
                <a:gd name="T14" fmla="*/ 199 w 246"/>
                <a:gd name="T15" fmla="*/ 182 h 204"/>
                <a:gd name="T16" fmla="*/ 169 w 246"/>
                <a:gd name="T17" fmla="*/ 188 h 204"/>
                <a:gd name="T18" fmla="*/ 145 w 246"/>
                <a:gd name="T19" fmla="*/ 184 h 204"/>
                <a:gd name="T20" fmla="*/ 123 w 246"/>
                <a:gd name="T21" fmla="*/ 173 h 204"/>
                <a:gd name="T22" fmla="*/ 93 w 246"/>
                <a:gd name="T23" fmla="*/ 204 h 204"/>
                <a:gd name="T24" fmla="*/ 0 w 246"/>
                <a:gd name="T25" fmla="*/ 110 h 204"/>
                <a:gd name="T26" fmla="*/ 108 w 246"/>
                <a:gd name="T27" fmla="*/ 0 h 204"/>
                <a:gd name="T28" fmla="*/ 200 w 246"/>
                <a:gd name="T29" fmla="*/ 0 h 204"/>
                <a:gd name="T30" fmla="*/ 200 w 246"/>
                <a:gd name="T31" fmla="*/ 38 h 204"/>
                <a:gd name="T32" fmla="*/ 93 w 246"/>
                <a:gd name="T33" fmla="*/ 182 h 204"/>
                <a:gd name="T34" fmla="*/ 185 w 246"/>
                <a:gd name="T35" fmla="*/ 88 h 204"/>
                <a:gd name="T36" fmla="*/ 185 w 246"/>
                <a:gd name="T37" fmla="*/ 49 h 204"/>
                <a:gd name="T38" fmla="*/ 179 w 246"/>
                <a:gd name="T39" fmla="*/ 49 h 204"/>
                <a:gd name="T40" fmla="*/ 173 w 246"/>
                <a:gd name="T41" fmla="*/ 48 h 204"/>
                <a:gd name="T42" fmla="*/ 166 w 246"/>
                <a:gd name="T43" fmla="*/ 48 h 204"/>
                <a:gd name="T44" fmla="*/ 160 w 246"/>
                <a:gd name="T45" fmla="*/ 46 h 204"/>
                <a:gd name="T46" fmla="*/ 156 w 246"/>
                <a:gd name="T47" fmla="*/ 44 h 204"/>
                <a:gd name="T48" fmla="*/ 154 w 246"/>
                <a:gd name="T49" fmla="*/ 39 h 204"/>
                <a:gd name="T50" fmla="*/ 156 w 246"/>
                <a:gd name="T51" fmla="*/ 34 h 204"/>
                <a:gd name="T52" fmla="*/ 162 w 246"/>
                <a:gd name="T53" fmla="*/ 32 h 204"/>
                <a:gd name="T54" fmla="*/ 173 w 246"/>
                <a:gd name="T55" fmla="*/ 32 h 204"/>
                <a:gd name="T56" fmla="*/ 185 w 246"/>
                <a:gd name="T57" fmla="*/ 33 h 204"/>
                <a:gd name="T58" fmla="*/ 185 w 246"/>
                <a:gd name="T59" fmla="*/ 16 h 204"/>
                <a:gd name="T60" fmla="*/ 114 w 246"/>
                <a:gd name="T61" fmla="*/ 16 h 204"/>
                <a:gd name="T62" fmla="*/ 22 w 246"/>
                <a:gd name="T63" fmla="*/ 110 h 204"/>
                <a:gd name="T64" fmla="*/ 93 w 246"/>
                <a:gd name="T65" fmla="*/ 182 h 204"/>
                <a:gd name="T66" fmla="*/ 169 w 246"/>
                <a:gd name="T67" fmla="*/ 173 h 204"/>
                <a:gd name="T68" fmla="*/ 193 w 246"/>
                <a:gd name="T69" fmla="*/ 168 h 204"/>
                <a:gd name="T70" fmla="*/ 213 w 246"/>
                <a:gd name="T71" fmla="*/ 154 h 204"/>
                <a:gd name="T72" fmla="*/ 226 w 246"/>
                <a:gd name="T73" fmla="*/ 134 h 204"/>
                <a:gd name="T74" fmla="*/ 231 w 246"/>
                <a:gd name="T75" fmla="*/ 110 h 204"/>
                <a:gd name="T76" fmla="*/ 228 w 246"/>
                <a:gd name="T77" fmla="*/ 94 h 204"/>
                <a:gd name="T78" fmla="*/ 222 w 246"/>
                <a:gd name="T79" fmla="*/ 79 h 204"/>
                <a:gd name="T80" fmla="*/ 213 w 246"/>
                <a:gd name="T81" fmla="*/ 66 h 204"/>
                <a:gd name="T82" fmla="*/ 200 w 246"/>
                <a:gd name="T83" fmla="*/ 56 h 204"/>
                <a:gd name="T84" fmla="*/ 200 w 246"/>
                <a:gd name="T85" fmla="*/ 94 h 204"/>
                <a:gd name="T86" fmla="*/ 134 w 246"/>
                <a:gd name="T87" fmla="*/ 161 h 204"/>
                <a:gd name="T88" fmla="*/ 151 w 246"/>
                <a:gd name="T89" fmla="*/ 170 h 204"/>
                <a:gd name="T90" fmla="*/ 169 w 246"/>
                <a:gd name="T91" fmla="*/ 17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6" h="204">
                  <a:moveTo>
                    <a:pt x="200" y="38"/>
                  </a:moveTo>
                  <a:cubicBezTo>
                    <a:pt x="207" y="41"/>
                    <a:pt x="213" y="45"/>
                    <a:pt x="219" y="50"/>
                  </a:cubicBezTo>
                  <a:cubicBezTo>
                    <a:pt x="225" y="55"/>
                    <a:pt x="230" y="61"/>
                    <a:pt x="233" y="67"/>
                  </a:cubicBezTo>
                  <a:cubicBezTo>
                    <a:pt x="237" y="73"/>
                    <a:pt x="241" y="80"/>
                    <a:pt x="243" y="87"/>
                  </a:cubicBezTo>
                  <a:cubicBezTo>
                    <a:pt x="245" y="95"/>
                    <a:pt x="246" y="102"/>
                    <a:pt x="246" y="110"/>
                  </a:cubicBezTo>
                  <a:cubicBezTo>
                    <a:pt x="246" y="121"/>
                    <a:pt x="244" y="131"/>
                    <a:pt x="240" y="141"/>
                  </a:cubicBezTo>
                  <a:cubicBezTo>
                    <a:pt x="236" y="150"/>
                    <a:pt x="230" y="158"/>
                    <a:pt x="224" y="165"/>
                  </a:cubicBezTo>
                  <a:cubicBezTo>
                    <a:pt x="217" y="173"/>
                    <a:pt x="208" y="178"/>
                    <a:pt x="199" y="182"/>
                  </a:cubicBezTo>
                  <a:cubicBezTo>
                    <a:pt x="190" y="186"/>
                    <a:pt x="180" y="188"/>
                    <a:pt x="169" y="188"/>
                  </a:cubicBezTo>
                  <a:cubicBezTo>
                    <a:pt x="161" y="188"/>
                    <a:pt x="153" y="187"/>
                    <a:pt x="145" y="184"/>
                  </a:cubicBezTo>
                  <a:cubicBezTo>
                    <a:pt x="137" y="182"/>
                    <a:pt x="130" y="178"/>
                    <a:pt x="123" y="173"/>
                  </a:cubicBezTo>
                  <a:cubicBezTo>
                    <a:pt x="93" y="204"/>
                    <a:pt x="93" y="204"/>
                    <a:pt x="93" y="204"/>
                  </a:cubicBezTo>
                  <a:cubicBezTo>
                    <a:pt x="0" y="110"/>
                    <a:pt x="0" y="110"/>
                    <a:pt x="0" y="110"/>
                  </a:cubicBezTo>
                  <a:cubicBezTo>
                    <a:pt x="108" y="0"/>
                    <a:pt x="108" y="0"/>
                    <a:pt x="108" y="0"/>
                  </a:cubicBezTo>
                  <a:cubicBezTo>
                    <a:pt x="200" y="0"/>
                    <a:pt x="200" y="0"/>
                    <a:pt x="200" y="0"/>
                  </a:cubicBezTo>
                  <a:cubicBezTo>
                    <a:pt x="200" y="38"/>
                    <a:pt x="200" y="38"/>
                    <a:pt x="200" y="38"/>
                  </a:cubicBezTo>
                  <a:close/>
                  <a:moveTo>
                    <a:pt x="93" y="182"/>
                  </a:moveTo>
                  <a:cubicBezTo>
                    <a:pt x="185" y="88"/>
                    <a:pt x="185" y="88"/>
                    <a:pt x="185" y="88"/>
                  </a:cubicBezTo>
                  <a:cubicBezTo>
                    <a:pt x="185" y="49"/>
                    <a:pt x="185" y="49"/>
                    <a:pt x="185" y="49"/>
                  </a:cubicBezTo>
                  <a:cubicBezTo>
                    <a:pt x="183" y="49"/>
                    <a:pt x="181" y="49"/>
                    <a:pt x="179" y="49"/>
                  </a:cubicBezTo>
                  <a:cubicBezTo>
                    <a:pt x="177" y="48"/>
                    <a:pt x="175" y="48"/>
                    <a:pt x="173" y="48"/>
                  </a:cubicBezTo>
                  <a:cubicBezTo>
                    <a:pt x="171" y="48"/>
                    <a:pt x="168" y="48"/>
                    <a:pt x="166" y="48"/>
                  </a:cubicBezTo>
                  <a:cubicBezTo>
                    <a:pt x="164" y="47"/>
                    <a:pt x="162" y="47"/>
                    <a:pt x="160" y="46"/>
                  </a:cubicBezTo>
                  <a:cubicBezTo>
                    <a:pt x="158" y="46"/>
                    <a:pt x="157" y="45"/>
                    <a:pt x="156" y="44"/>
                  </a:cubicBezTo>
                  <a:cubicBezTo>
                    <a:pt x="154" y="43"/>
                    <a:pt x="154" y="41"/>
                    <a:pt x="154" y="39"/>
                  </a:cubicBezTo>
                  <a:cubicBezTo>
                    <a:pt x="154" y="37"/>
                    <a:pt x="155" y="35"/>
                    <a:pt x="156" y="34"/>
                  </a:cubicBezTo>
                  <a:cubicBezTo>
                    <a:pt x="158" y="32"/>
                    <a:pt x="159" y="32"/>
                    <a:pt x="162" y="32"/>
                  </a:cubicBezTo>
                  <a:cubicBezTo>
                    <a:pt x="165" y="32"/>
                    <a:pt x="169" y="32"/>
                    <a:pt x="173" y="32"/>
                  </a:cubicBezTo>
                  <a:cubicBezTo>
                    <a:pt x="177" y="32"/>
                    <a:pt x="181" y="32"/>
                    <a:pt x="185" y="33"/>
                  </a:cubicBezTo>
                  <a:cubicBezTo>
                    <a:pt x="185" y="16"/>
                    <a:pt x="185" y="16"/>
                    <a:pt x="185" y="16"/>
                  </a:cubicBezTo>
                  <a:cubicBezTo>
                    <a:pt x="114" y="16"/>
                    <a:pt x="114" y="16"/>
                    <a:pt x="114" y="16"/>
                  </a:cubicBezTo>
                  <a:cubicBezTo>
                    <a:pt x="22" y="110"/>
                    <a:pt x="22" y="110"/>
                    <a:pt x="22" y="110"/>
                  </a:cubicBezTo>
                  <a:cubicBezTo>
                    <a:pt x="93" y="182"/>
                    <a:pt x="93" y="182"/>
                    <a:pt x="93" y="182"/>
                  </a:cubicBezTo>
                  <a:close/>
                  <a:moveTo>
                    <a:pt x="169" y="173"/>
                  </a:moveTo>
                  <a:cubicBezTo>
                    <a:pt x="178" y="173"/>
                    <a:pt x="186" y="171"/>
                    <a:pt x="193" y="168"/>
                  </a:cubicBezTo>
                  <a:cubicBezTo>
                    <a:pt x="201" y="164"/>
                    <a:pt x="207" y="160"/>
                    <a:pt x="213" y="154"/>
                  </a:cubicBezTo>
                  <a:cubicBezTo>
                    <a:pt x="218" y="149"/>
                    <a:pt x="223" y="142"/>
                    <a:pt x="226" y="134"/>
                  </a:cubicBezTo>
                  <a:cubicBezTo>
                    <a:pt x="229" y="127"/>
                    <a:pt x="231" y="119"/>
                    <a:pt x="231" y="110"/>
                  </a:cubicBezTo>
                  <a:cubicBezTo>
                    <a:pt x="231" y="104"/>
                    <a:pt x="230" y="99"/>
                    <a:pt x="228" y="94"/>
                  </a:cubicBezTo>
                  <a:cubicBezTo>
                    <a:pt x="227" y="88"/>
                    <a:pt x="225" y="83"/>
                    <a:pt x="222" y="79"/>
                  </a:cubicBezTo>
                  <a:cubicBezTo>
                    <a:pt x="220" y="74"/>
                    <a:pt x="216" y="70"/>
                    <a:pt x="213" y="66"/>
                  </a:cubicBezTo>
                  <a:cubicBezTo>
                    <a:pt x="209" y="62"/>
                    <a:pt x="205" y="58"/>
                    <a:pt x="200" y="56"/>
                  </a:cubicBezTo>
                  <a:cubicBezTo>
                    <a:pt x="200" y="94"/>
                    <a:pt x="200" y="94"/>
                    <a:pt x="200" y="94"/>
                  </a:cubicBezTo>
                  <a:cubicBezTo>
                    <a:pt x="134" y="161"/>
                    <a:pt x="134" y="161"/>
                    <a:pt x="134" y="161"/>
                  </a:cubicBezTo>
                  <a:cubicBezTo>
                    <a:pt x="139" y="165"/>
                    <a:pt x="145" y="168"/>
                    <a:pt x="151" y="170"/>
                  </a:cubicBezTo>
                  <a:cubicBezTo>
                    <a:pt x="157" y="172"/>
                    <a:pt x="163" y="173"/>
                    <a:pt x="169" y="173"/>
                  </a:cubicBezTo>
                  <a:close/>
                </a:path>
              </a:pathLst>
            </a:custGeom>
            <a:solidFill>
              <a:schemeClr val="bg1"/>
            </a:solidFill>
            <a:ln>
              <a:noFill/>
            </a:ln>
            <a:extLst/>
          </p:spPr>
          <p:txBody>
            <a:bodyPr vert="horz" wrap="square" lIns="87857" tIns="43929" rIns="87857" bIns="43929" numCol="1" anchor="t" anchorCtr="0" compatLnSpc="1">
              <a:prstTxWarp prst="textNoShape">
                <a:avLst/>
              </a:prstTxWarp>
            </a:bodyPr>
            <a:lstStyle/>
            <a:p>
              <a:pPr defTabSz="896386">
                <a:defRPr/>
              </a:pPr>
              <a:endParaRPr lang="en-US" sz="1729">
                <a:solidFill>
                  <a:schemeClr val="bg1"/>
                </a:solidFill>
                <a:latin typeface="Segoe UI"/>
              </a:endParaRPr>
            </a:p>
          </p:txBody>
        </p:sp>
      </p:grpSp>
      <p:grpSp>
        <p:nvGrpSpPr>
          <p:cNvPr id="64" name="Group 63">
            <a:extLst>
              <a:ext uri="{FF2B5EF4-FFF2-40B4-BE49-F238E27FC236}">
                <a16:creationId xmlns:a16="http://schemas.microsoft.com/office/drawing/2014/main" id="{5597F451-99CA-4632-8702-7C0B0D9F50DD}"/>
              </a:ext>
            </a:extLst>
          </p:cNvPr>
          <p:cNvGrpSpPr/>
          <p:nvPr/>
        </p:nvGrpSpPr>
        <p:grpSpPr>
          <a:xfrm>
            <a:off x="6324174" y="1532342"/>
            <a:ext cx="2303207" cy="2303207"/>
            <a:chOff x="6450986" y="1562572"/>
            <a:chExt cx="2349391" cy="2349391"/>
          </a:xfrm>
        </p:grpSpPr>
        <p:sp>
          <p:nvSpPr>
            <p:cNvPr id="65" name="Oval 64">
              <a:extLst>
                <a:ext uri="{FF2B5EF4-FFF2-40B4-BE49-F238E27FC236}">
                  <a16:creationId xmlns:a16="http://schemas.microsoft.com/office/drawing/2014/main" id="{69F51344-A0BB-4422-8E01-E96A451DAE0F}"/>
                </a:ext>
              </a:extLst>
            </p:cNvPr>
            <p:cNvSpPr/>
            <p:nvPr/>
          </p:nvSpPr>
          <p:spPr bwMode="auto">
            <a:xfrm>
              <a:off x="6450986" y="1562572"/>
              <a:ext cx="2349391" cy="2349391"/>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defRPr/>
              </a:pPr>
              <a:endParaRPr lang="en-US" sz="5293" dirty="0" err="1">
                <a:solidFill>
                  <a:schemeClr val="bg1"/>
                </a:solidFill>
                <a:latin typeface="Segoe UI Semilight"/>
                <a:ea typeface="Segoe UI" pitchFamily="34" charset="0"/>
                <a:cs typeface="Segoe UI" pitchFamily="34" charset="0"/>
              </a:endParaRPr>
            </a:p>
          </p:txBody>
        </p:sp>
        <p:grpSp>
          <p:nvGrpSpPr>
            <p:cNvPr id="66" name="Group 65">
              <a:extLst>
                <a:ext uri="{FF2B5EF4-FFF2-40B4-BE49-F238E27FC236}">
                  <a16:creationId xmlns:a16="http://schemas.microsoft.com/office/drawing/2014/main" id="{CA27B6E1-05C7-4ABF-8634-04C399D3F0E3}"/>
                </a:ext>
              </a:extLst>
            </p:cNvPr>
            <p:cNvGrpSpPr/>
            <p:nvPr/>
          </p:nvGrpSpPr>
          <p:grpSpPr>
            <a:xfrm>
              <a:off x="6878458" y="1937235"/>
              <a:ext cx="1494446" cy="1600064"/>
              <a:chOff x="2974460" y="2070859"/>
              <a:chExt cx="227410" cy="243482"/>
            </a:xfrm>
            <a:solidFill>
              <a:schemeClr val="bg1"/>
            </a:solidFill>
          </p:grpSpPr>
          <p:sp>
            <p:nvSpPr>
              <p:cNvPr id="67" name="Rectangle 2042">
                <a:extLst>
                  <a:ext uri="{FF2B5EF4-FFF2-40B4-BE49-F238E27FC236}">
                    <a16:creationId xmlns:a16="http://schemas.microsoft.com/office/drawing/2014/main" id="{08889503-066F-4387-90DE-1DB2F2692E8C}"/>
                  </a:ext>
                </a:extLst>
              </p:cNvPr>
              <p:cNvSpPr>
                <a:spLocks noChangeArrowheads="1"/>
              </p:cNvSpPr>
              <p:nvPr/>
            </p:nvSpPr>
            <p:spPr bwMode="auto">
              <a:xfrm>
                <a:off x="3080532" y="2238001"/>
                <a:ext cx="15268" cy="15268"/>
              </a:xfrm>
              <a:prstGeom prst="rect">
                <a:avLst/>
              </a:pr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sp>
            <p:nvSpPr>
              <p:cNvPr id="68" name="Rectangle 2043">
                <a:extLst>
                  <a:ext uri="{FF2B5EF4-FFF2-40B4-BE49-F238E27FC236}">
                    <a16:creationId xmlns:a16="http://schemas.microsoft.com/office/drawing/2014/main" id="{705D08F5-4CFA-449C-A1F7-DCF1DACE113F}"/>
                  </a:ext>
                </a:extLst>
              </p:cNvPr>
              <p:cNvSpPr>
                <a:spLocks noChangeArrowheads="1"/>
              </p:cNvSpPr>
              <p:nvPr/>
            </p:nvSpPr>
            <p:spPr bwMode="auto">
              <a:xfrm>
                <a:off x="3080532" y="2116662"/>
                <a:ext cx="15268" cy="106071"/>
              </a:xfrm>
              <a:prstGeom prst="rect">
                <a:avLst/>
              </a:pr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sp>
            <p:nvSpPr>
              <p:cNvPr id="70" name="Freeform 2044">
                <a:extLst>
                  <a:ext uri="{FF2B5EF4-FFF2-40B4-BE49-F238E27FC236}">
                    <a16:creationId xmlns:a16="http://schemas.microsoft.com/office/drawing/2014/main" id="{EF1CD51A-7769-4F1E-8A61-8E0570C186C4}"/>
                  </a:ext>
                </a:extLst>
              </p:cNvPr>
              <p:cNvSpPr>
                <a:spLocks noEditPoints="1"/>
              </p:cNvSpPr>
              <p:nvPr/>
            </p:nvSpPr>
            <p:spPr bwMode="auto">
              <a:xfrm>
                <a:off x="2974460" y="2070859"/>
                <a:ext cx="227410" cy="243482"/>
              </a:xfrm>
              <a:custGeom>
                <a:avLst/>
                <a:gdLst>
                  <a:gd name="T0" fmla="*/ 60 w 120"/>
                  <a:gd name="T1" fmla="*/ 128 h 128"/>
                  <a:gd name="T2" fmla="*/ 58 w 120"/>
                  <a:gd name="T3" fmla="*/ 127 h 128"/>
                  <a:gd name="T4" fmla="*/ 0 w 120"/>
                  <a:gd name="T5" fmla="*/ 48 h 128"/>
                  <a:gd name="T6" fmla="*/ 0 w 120"/>
                  <a:gd name="T7" fmla="*/ 16 h 128"/>
                  <a:gd name="T8" fmla="*/ 4 w 120"/>
                  <a:gd name="T9" fmla="*/ 16 h 128"/>
                  <a:gd name="T10" fmla="*/ 38 w 120"/>
                  <a:gd name="T11" fmla="*/ 7 h 128"/>
                  <a:gd name="T12" fmla="*/ 60 w 120"/>
                  <a:gd name="T13" fmla="*/ 0 h 128"/>
                  <a:gd name="T14" fmla="*/ 83 w 120"/>
                  <a:gd name="T15" fmla="*/ 7 h 128"/>
                  <a:gd name="T16" fmla="*/ 116 w 120"/>
                  <a:gd name="T17" fmla="*/ 16 h 128"/>
                  <a:gd name="T18" fmla="*/ 120 w 120"/>
                  <a:gd name="T19" fmla="*/ 16 h 128"/>
                  <a:gd name="T20" fmla="*/ 120 w 120"/>
                  <a:gd name="T21" fmla="*/ 48 h 128"/>
                  <a:gd name="T22" fmla="*/ 62 w 120"/>
                  <a:gd name="T23" fmla="*/ 127 h 128"/>
                  <a:gd name="T24" fmla="*/ 60 w 120"/>
                  <a:gd name="T25" fmla="*/ 128 h 128"/>
                  <a:gd name="T26" fmla="*/ 8 w 120"/>
                  <a:gd name="T27" fmla="*/ 24 h 128"/>
                  <a:gd name="T28" fmla="*/ 8 w 120"/>
                  <a:gd name="T29" fmla="*/ 48 h 128"/>
                  <a:gd name="T30" fmla="*/ 60 w 120"/>
                  <a:gd name="T31" fmla="*/ 119 h 128"/>
                  <a:gd name="T32" fmla="*/ 112 w 120"/>
                  <a:gd name="T33" fmla="*/ 48 h 128"/>
                  <a:gd name="T34" fmla="*/ 112 w 120"/>
                  <a:gd name="T35" fmla="*/ 24 h 128"/>
                  <a:gd name="T36" fmla="*/ 78 w 120"/>
                  <a:gd name="T37" fmla="*/ 14 h 128"/>
                  <a:gd name="T38" fmla="*/ 60 w 120"/>
                  <a:gd name="T39" fmla="*/ 8 h 128"/>
                  <a:gd name="T40" fmla="*/ 43 w 120"/>
                  <a:gd name="T41" fmla="*/ 14 h 128"/>
                  <a:gd name="T42" fmla="*/ 8 w 120"/>
                  <a:gd name="T4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8">
                    <a:moveTo>
                      <a:pt x="60" y="128"/>
                    </a:moveTo>
                    <a:cubicBezTo>
                      <a:pt x="58" y="127"/>
                      <a:pt x="58" y="127"/>
                      <a:pt x="58" y="127"/>
                    </a:cubicBezTo>
                    <a:cubicBezTo>
                      <a:pt x="21" y="106"/>
                      <a:pt x="0" y="78"/>
                      <a:pt x="0" y="48"/>
                    </a:cubicBezTo>
                    <a:cubicBezTo>
                      <a:pt x="0" y="16"/>
                      <a:pt x="0" y="16"/>
                      <a:pt x="0" y="16"/>
                    </a:cubicBezTo>
                    <a:cubicBezTo>
                      <a:pt x="4" y="16"/>
                      <a:pt x="4" y="16"/>
                      <a:pt x="4" y="16"/>
                    </a:cubicBezTo>
                    <a:cubicBezTo>
                      <a:pt x="17" y="16"/>
                      <a:pt x="29" y="13"/>
                      <a:pt x="38" y="7"/>
                    </a:cubicBezTo>
                    <a:cubicBezTo>
                      <a:pt x="44" y="3"/>
                      <a:pt x="52" y="0"/>
                      <a:pt x="60" y="0"/>
                    </a:cubicBezTo>
                    <a:cubicBezTo>
                      <a:pt x="69" y="0"/>
                      <a:pt x="77" y="3"/>
                      <a:pt x="83" y="7"/>
                    </a:cubicBezTo>
                    <a:cubicBezTo>
                      <a:pt x="91" y="13"/>
                      <a:pt x="103" y="16"/>
                      <a:pt x="116" y="16"/>
                    </a:cubicBezTo>
                    <a:cubicBezTo>
                      <a:pt x="120" y="16"/>
                      <a:pt x="120" y="16"/>
                      <a:pt x="120" y="16"/>
                    </a:cubicBezTo>
                    <a:cubicBezTo>
                      <a:pt x="120" y="48"/>
                      <a:pt x="120" y="48"/>
                      <a:pt x="120" y="48"/>
                    </a:cubicBezTo>
                    <a:cubicBezTo>
                      <a:pt x="120" y="78"/>
                      <a:pt x="100" y="106"/>
                      <a:pt x="62" y="127"/>
                    </a:cubicBezTo>
                    <a:lnTo>
                      <a:pt x="60" y="128"/>
                    </a:lnTo>
                    <a:close/>
                    <a:moveTo>
                      <a:pt x="8" y="24"/>
                    </a:moveTo>
                    <a:cubicBezTo>
                      <a:pt x="8" y="48"/>
                      <a:pt x="8" y="48"/>
                      <a:pt x="8" y="48"/>
                    </a:cubicBezTo>
                    <a:cubicBezTo>
                      <a:pt x="8" y="75"/>
                      <a:pt x="27" y="100"/>
                      <a:pt x="60" y="119"/>
                    </a:cubicBezTo>
                    <a:cubicBezTo>
                      <a:pt x="94" y="100"/>
                      <a:pt x="112" y="75"/>
                      <a:pt x="112" y="48"/>
                    </a:cubicBezTo>
                    <a:cubicBezTo>
                      <a:pt x="112" y="24"/>
                      <a:pt x="112" y="24"/>
                      <a:pt x="112" y="24"/>
                    </a:cubicBezTo>
                    <a:cubicBezTo>
                      <a:pt x="99" y="24"/>
                      <a:pt x="87" y="20"/>
                      <a:pt x="78" y="14"/>
                    </a:cubicBezTo>
                    <a:cubicBezTo>
                      <a:pt x="73" y="10"/>
                      <a:pt x="67" y="8"/>
                      <a:pt x="60" y="8"/>
                    </a:cubicBezTo>
                    <a:cubicBezTo>
                      <a:pt x="53" y="8"/>
                      <a:pt x="47" y="10"/>
                      <a:pt x="43" y="14"/>
                    </a:cubicBezTo>
                    <a:cubicBezTo>
                      <a:pt x="33" y="20"/>
                      <a:pt x="21" y="24"/>
                      <a:pt x="8" y="24"/>
                    </a:cubicBezTo>
                    <a:close/>
                  </a:path>
                </a:pathLst>
              </a:custGeom>
              <a:grpFill/>
              <a:ln>
                <a:noFill/>
              </a:ln>
            </p:spPr>
            <p:txBody>
              <a:bodyPr vert="horz" wrap="square" lIns="89642" tIns="44821" rIns="89642" bIns="44821" numCol="1" anchor="t" anchorCtr="0" compatLnSpc="1">
                <a:prstTxWarp prst="textNoShape">
                  <a:avLst/>
                </a:prstTxWarp>
              </a:bodyPr>
              <a:lstStyle/>
              <a:p>
                <a:pPr defTabSz="896386">
                  <a:defRPr/>
                </a:pPr>
                <a:endParaRPr lang="en-US" sz="1765">
                  <a:solidFill>
                    <a:schemeClr val="bg1"/>
                  </a:solidFill>
                  <a:latin typeface="Segoe UI"/>
                </a:endParaRPr>
              </a:p>
            </p:txBody>
          </p:sp>
        </p:grpSp>
      </p:grpSp>
    </p:spTree>
    <p:extLst>
      <p:ext uri="{BB962C8B-B14F-4D97-AF65-F5344CB8AC3E}">
        <p14:creationId xmlns:p14="http://schemas.microsoft.com/office/powerpoint/2010/main" val="23134074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438539" y="1788319"/>
            <a:ext cx="9858375" cy="3281362"/>
          </a:xfrm>
        </p:spPr>
        <p:txBody>
          <a:bodyPr/>
          <a:lstStyle/>
          <a:p>
            <a:r>
              <a:rPr lang="en-US" sz="4705" dirty="0">
                <a:solidFill>
                  <a:schemeClr val="tx1"/>
                </a:solidFill>
              </a:rPr>
              <a:t>Demo: Azure Information Protection</a:t>
            </a:r>
            <a:br>
              <a:rPr lang="en-US" dirty="0">
                <a:solidFill>
                  <a:srgbClr val="505050"/>
                </a:solidFill>
              </a:rPr>
            </a:br>
            <a:endParaRPr lang="en-US" dirty="0"/>
          </a:p>
        </p:txBody>
      </p:sp>
    </p:spTree>
    <p:extLst>
      <p:ext uri="{BB962C8B-B14F-4D97-AF65-F5344CB8AC3E}">
        <p14:creationId xmlns:p14="http://schemas.microsoft.com/office/powerpoint/2010/main" val="369053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CF8C5495-54E6-4181-B4D3-626D32E575C2}"/>
              </a:ext>
            </a:extLst>
          </p:cNvPr>
          <p:cNvSpPr>
            <a:spLocks noChangeAspect="1"/>
          </p:cNvSpPr>
          <p:nvPr/>
        </p:nvSpPr>
        <p:spPr bwMode="auto">
          <a:xfrm>
            <a:off x="6093931" y="487"/>
            <a:ext cx="6098069" cy="6855344"/>
          </a:xfrm>
          <a:prstGeom prst="rect">
            <a:avLst/>
          </a:prstGeom>
          <a:solidFill>
            <a:schemeClr val="tx2"/>
          </a:solidFill>
          <a:ln w="10795" cap="flat" cmpd="sng" algn="ctr">
            <a:no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r>
              <a:rPr lang="en-US" sz="1961" kern="0" dirty="0">
                <a:solidFill>
                  <a:schemeClr val="tx2"/>
                </a:solidFill>
                <a:latin typeface="Segoe UI"/>
              </a:rPr>
              <a:t>a</a:t>
            </a:r>
          </a:p>
        </p:txBody>
      </p:sp>
      <p:sp>
        <p:nvSpPr>
          <p:cNvPr id="35" name="Oval 34">
            <a:extLst>
              <a:ext uri="{FF2B5EF4-FFF2-40B4-BE49-F238E27FC236}">
                <a16:creationId xmlns:a16="http://schemas.microsoft.com/office/drawing/2014/main" id="{F6B25805-2EC1-434B-83EA-7746A635B0BD}"/>
              </a:ext>
            </a:extLst>
          </p:cNvPr>
          <p:cNvSpPr/>
          <p:nvPr/>
        </p:nvSpPr>
        <p:spPr bwMode="auto">
          <a:xfrm>
            <a:off x="448213" y="2928080"/>
            <a:ext cx="714880" cy="714880"/>
          </a:xfrm>
          <a:prstGeom prst="ellipse">
            <a:avLst/>
          </a:prstGeom>
          <a:solidFill>
            <a:schemeClr val="tx2"/>
          </a:solidFill>
          <a:ln w="76200">
            <a:noFill/>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pPr>
            <a:endParaRPr lang="en-US" sz="5293"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9" name="Group 58">
            <a:extLst>
              <a:ext uri="{FF2B5EF4-FFF2-40B4-BE49-F238E27FC236}">
                <a16:creationId xmlns:a16="http://schemas.microsoft.com/office/drawing/2014/main" id="{679780A8-7BB3-4032-A2D2-4591DA0F8DA8}"/>
              </a:ext>
            </a:extLst>
          </p:cNvPr>
          <p:cNvGrpSpPr/>
          <p:nvPr/>
        </p:nvGrpSpPr>
        <p:grpSpPr>
          <a:xfrm flipH="1">
            <a:off x="576603" y="3073073"/>
            <a:ext cx="458101" cy="356808"/>
            <a:chOff x="1790537" y="4477537"/>
            <a:chExt cx="957883" cy="746082"/>
          </a:xfrm>
          <a:solidFill>
            <a:schemeClr val="bg1"/>
          </a:solidFill>
        </p:grpSpPr>
        <p:sp>
          <p:nvSpPr>
            <p:cNvPr id="60" name="Freeform 1">
              <a:extLst>
                <a:ext uri="{FF2B5EF4-FFF2-40B4-BE49-F238E27FC236}">
                  <a16:creationId xmlns:a16="http://schemas.microsoft.com/office/drawing/2014/main" id="{27CFBEDA-1261-41B8-9BBF-2E79DDAC68DA}"/>
                </a:ext>
              </a:extLst>
            </p:cNvPr>
            <p:cNvSpPr>
              <a:spLocks noChangeArrowheads="1"/>
            </p:cNvSpPr>
            <p:nvPr/>
          </p:nvSpPr>
          <p:spPr bwMode="auto">
            <a:xfrm rot="18640519">
              <a:off x="1789441" y="4478633"/>
              <a:ext cx="675186" cy="672993"/>
            </a:xfrm>
            <a:custGeom>
              <a:avLst/>
              <a:gdLst>
                <a:gd name="T0" fmla="*/ 680 w 1361"/>
                <a:gd name="T1" fmla="*/ 1358 h 1359"/>
                <a:gd name="T2" fmla="*/ 0 w 1361"/>
                <a:gd name="T3" fmla="*/ 679 h 1359"/>
                <a:gd name="T4" fmla="*/ 680 w 1361"/>
                <a:gd name="T5" fmla="*/ 0 h 1359"/>
                <a:gd name="T6" fmla="*/ 1360 w 1361"/>
                <a:gd name="T7" fmla="*/ 679 h 1359"/>
                <a:gd name="T8" fmla="*/ 680 w 1361"/>
                <a:gd name="T9" fmla="*/ 1358 h 1359"/>
                <a:gd name="T10" fmla="*/ 680 w 1361"/>
                <a:gd name="T11" fmla="*/ 87 h 1359"/>
                <a:gd name="T12" fmla="*/ 85 w 1361"/>
                <a:gd name="T13" fmla="*/ 682 h 1359"/>
                <a:gd name="T14" fmla="*/ 680 w 1361"/>
                <a:gd name="T15" fmla="*/ 1277 h 1359"/>
                <a:gd name="T16" fmla="*/ 1276 w 1361"/>
                <a:gd name="T17" fmla="*/ 682 h 1359"/>
                <a:gd name="T18" fmla="*/ 680 w 1361"/>
                <a:gd name="T19" fmla="*/ 87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1" h="1359">
                  <a:moveTo>
                    <a:pt x="680" y="1358"/>
                  </a:moveTo>
                  <a:cubicBezTo>
                    <a:pt x="305" y="1358"/>
                    <a:pt x="0" y="1054"/>
                    <a:pt x="0" y="679"/>
                  </a:cubicBezTo>
                  <a:cubicBezTo>
                    <a:pt x="0" y="303"/>
                    <a:pt x="305" y="0"/>
                    <a:pt x="680" y="0"/>
                  </a:cubicBezTo>
                  <a:cubicBezTo>
                    <a:pt x="1056" y="0"/>
                    <a:pt x="1360" y="303"/>
                    <a:pt x="1360" y="679"/>
                  </a:cubicBezTo>
                  <a:cubicBezTo>
                    <a:pt x="1360" y="1054"/>
                    <a:pt x="1056" y="1358"/>
                    <a:pt x="680" y="1358"/>
                  </a:cubicBezTo>
                  <a:close/>
                  <a:moveTo>
                    <a:pt x="680" y="87"/>
                  </a:moveTo>
                  <a:cubicBezTo>
                    <a:pt x="353" y="87"/>
                    <a:pt x="85" y="354"/>
                    <a:pt x="85" y="682"/>
                  </a:cubicBezTo>
                  <a:cubicBezTo>
                    <a:pt x="85" y="1009"/>
                    <a:pt x="353" y="1277"/>
                    <a:pt x="680" y="1277"/>
                  </a:cubicBezTo>
                  <a:cubicBezTo>
                    <a:pt x="1008" y="1277"/>
                    <a:pt x="1276" y="1009"/>
                    <a:pt x="1276" y="682"/>
                  </a:cubicBezTo>
                  <a:cubicBezTo>
                    <a:pt x="1276" y="354"/>
                    <a:pt x="1011" y="87"/>
                    <a:pt x="680" y="87"/>
                  </a:cubicBezTo>
                  <a:close/>
                </a:path>
              </a:pathLst>
            </a:custGeom>
            <a:grpFill/>
            <a:ln>
              <a:noFill/>
            </a:ln>
            <a:effectLst/>
            <a:extLst/>
          </p:spPr>
          <p:txBody>
            <a:bodyPr wrap="none" anchor="ctr"/>
            <a:lstStyle/>
            <a:p>
              <a:pPr defTabSz="932418">
                <a:defRPr/>
              </a:pPr>
              <a:endParaRPr lang="en-US" sz="1836" kern="0">
                <a:solidFill>
                  <a:sysClr val="windowText" lastClr="000000"/>
                </a:solidFill>
                <a:latin typeface="Segoe UI"/>
              </a:endParaRPr>
            </a:p>
          </p:txBody>
        </p:sp>
        <p:sp>
          <p:nvSpPr>
            <p:cNvPr id="61" name="Freeform 2">
              <a:extLst>
                <a:ext uri="{FF2B5EF4-FFF2-40B4-BE49-F238E27FC236}">
                  <a16:creationId xmlns:a16="http://schemas.microsoft.com/office/drawing/2014/main" id="{B776714B-0BBC-498E-B09D-A449496A1805}"/>
                </a:ext>
              </a:extLst>
            </p:cNvPr>
            <p:cNvSpPr>
              <a:spLocks noChangeArrowheads="1"/>
            </p:cNvSpPr>
            <p:nvPr/>
          </p:nvSpPr>
          <p:spPr bwMode="auto">
            <a:xfrm rot="18640519">
              <a:off x="2453440" y="4928638"/>
              <a:ext cx="137658" cy="452303"/>
            </a:xfrm>
            <a:custGeom>
              <a:avLst/>
              <a:gdLst>
                <a:gd name="T0" fmla="*/ 138 w 280"/>
                <a:gd name="T1" fmla="*/ 914 h 915"/>
                <a:gd name="T2" fmla="*/ 0 w 280"/>
                <a:gd name="T3" fmla="*/ 776 h 915"/>
                <a:gd name="T4" fmla="*/ 0 w 280"/>
                <a:gd name="T5" fmla="*/ 42 h 915"/>
                <a:gd name="T6" fmla="*/ 42 w 280"/>
                <a:gd name="T7" fmla="*/ 0 h 915"/>
                <a:gd name="T8" fmla="*/ 85 w 280"/>
                <a:gd name="T9" fmla="*/ 42 h 915"/>
                <a:gd name="T10" fmla="*/ 85 w 280"/>
                <a:gd name="T11" fmla="*/ 776 h 915"/>
                <a:gd name="T12" fmla="*/ 138 w 280"/>
                <a:gd name="T13" fmla="*/ 829 h 915"/>
                <a:gd name="T14" fmla="*/ 192 w 280"/>
                <a:gd name="T15" fmla="*/ 776 h 915"/>
                <a:gd name="T16" fmla="*/ 192 w 280"/>
                <a:gd name="T17" fmla="*/ 42 h 915"/>
                <a:gd name="T18" fmla="*/ 234 w 280"/>
                <a:gd name="T19" fmla="*/ 0 h 915"/>
                <a:gd name="T20" fmla="*/ 277 w 280"/>
                <a:gd name="T21" fmla="*/ 42 h 915"/>
                <a:gd name="T22" fmla="*/ 277 w 280"/>
                <a:gd name="T23" fmla="*/ 776 h 915"/>
                <a:gd name="T24" fmla="*/ 138 w 280"/>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915">
                  <a:moveTo>
                    <a:pt x="138" y="914"/>
                  </a:moveTo>
                  <a:cubicBezTo>
                    <a:pt x="62" y="914"/>
                    <a:pt x="0" y="852"/>
                    <a:pt x="0" y="776"/>
                  </a:cubicBezTo>
                  <a:lnTo>
                    <a:pt x="0" y="42"/>
                  </a:lnTo>
                  <a:cubicBezTo>
                    <a:pt x="0" y="19"/>
                    <a:pt x="20" y="0"/>
                    <a:pt x="42" y="0"/>
                  </a:cubicBezTo>
                  <a:cubicBezTo>
                    <a:pt x="65" y="0"/>
                    <a:pt x="85" y="19"/>
                    <a:pt x="85" y="42"/>
                  </a:cubicBezTo>
                  <a:lnTo>
                    <a:pt x="85" y="776"/>
                  </a:lnTo>
                  <a:cubicBezTo>
                    <a:pt x="85" y="807"/>
                    <a:pt x="110" y="829"/>
                    <a:pt x="138" y="829"/>
                  </a:cubicBezTo>
                  <a:cubicBezTo>
                    <a:pt x="167" y="829"/>
                    <a:pt x="192" y="804"/>
                    <a:pt x="192" y="776"/>
                  </a:cubicBezTo>
                  <a:lnTo>
                    <a:pt x="192" y="42"/>
                  </a:lnTo>
                  <a:cubicBezTo>
                    <a:pt x="192" y="19"/>
                    <a:pt x="212" y="0"/>
                    <a:pt x="234" y="0"/>
                  </a:cubicBezTo>
                  <a:cubicBezTo>
                    <a:pt x="257" y="0"/>
                    <a:pt x="277" y="19"/>
                    <a:pt x="277" y="42"/>
                  </a:cubicBezTo>
                  <a:lnTo>
                    <a:pt x="277" y="776"/>
                  </a:lnTo>
                  <a:cubicBezTo>
                    <a:pt x="279" y="849"/>
                    <a:pt x="215" y="914"/>
                    <a:pt x="138" y="914"/>
                  </a:cubicBezTo>
                </a:path>
              </a:pathLst>
            </a:custGeom>
            <a:grpFill/>
            <a:ln>
              <a:noFill/>
            </a:ln>
            <a:effectLst/>
            <a:extLst/>
          </p:spPr>
          <p:txBody>
            <a:bodyPr wrap="none" anchor="ctr"/>
            <a:lstStyle/>
            <a:p>
              <a:pPr defTabSz="932418">
                <a:defRPr/>
              </a:pPr>
              <a:endParaRPr lang="en-US" sz="1836" kern="0">
                <a:solidFill>
                  <a:sysClr val="windowText" lastClr="000000"/>
                </a:solidFill>
                <a:latin typeface="Segoe UI"/>
              </a:endParaRPr>
            </a:p>
          </p:txBody>
        </p:sp>
      </p:grpSp>
      <p:sp>
        <p:nvSpPr>
          <p:cNvPr id="36" name="Title 1">
            <a:extLst>
              <a:ext uri="{FF2B5EF4-FFF2-40B4-BE49-F238E27FC236}">
                <a16:creationId xmlns:a16="http://schemas.microsoft.com/office/drawing/2014/main" id="{EE2D87EC-B054-481D-BEF6-0FB5047398F1}"/>
              </a:ext>
            </a:extLst>
          </p:cNvPr>
          <p:cNvSpPr txBox="1">
            <a:spLocks/>
          </p:cNvSpPr>
          <p:nvPr/>
        </p:nvSpPr>
        <p:spPr>
          <a:xfrm>
            <a:off x="1155852" y="1799364"/>
            <a:ext cx="4522897" cy="3033795"/>
          </a:xfrm>
          <a:prstGeom prst="rect">
            <a:avLst/>
          </a:prstGeom>
          <a:noFill/>
          <a:ln>
            <a:noFill/>
          </a:ln>
        </p:spPr>
        <p:txBody>
          <a:bodyPr vert="horz" wrap="square" lIns="143428" tIns="89642" rIns="143428"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a:spcBef>
                <a:spcPct val="0"/>
              </a:spcBef>
              <a:defRPr/>
            </a:pPr>
            <a:r>
              <a:rPr lang="en-US" sz="2745" dirty="0">
                <a:solidFill>
                  <a:schemeClr val="bg1"/>
                </a:solidFill>
              </a:rPr>
              <a:t>Detect </a:t>
            </a:r>
            <a:r>
              <a:rPr lang="en-US" sz="2745" b="1" dirty="0">
                <a:solidFill>
                  <a:schemeClr val="bg1"/>
                </a:solidFill>
              </a:rPr>
              <a:t>sensitive information</a:t>
            </a:r>
            <a:endParaRPr lang="en-US" sz="3137" b="1" cap="none" spc="-100" dirty="0">
              <a:ln w="3175">
                <a:noFill/>
              </a:ln>
              <a:solidFill>
                <a:schemeClr val="bg1"/>
              </a:solidFill>
              <a:cs typeface="Segoe UI" pitchFamily="34" charset="0"/>
            </a:endParaRPr>
          </a:p>
        </p:txBody>
      </p:sp>
      <p:grpSp>
        <p:nvGrpSpPr>
          <p:cNvPr id="9" name="Group 8">
            <a:extLst>
              <a:ext uri="{FF2B5EF4-FFF2-40B4-BE49-F238E27FC236}">
                <a16:creationId xmlns:a16="http://schemas.microsoft.com/office/drawing/2014/main" id="{D21BEB79-D437-41C4-9429-C7C16E9BC714}"/>
              </a:ext>
            </a:extLst>
          </p:cNvPr>
          <p:cNvGrpSpPr/>
          <p:nvPr/>
        </p:nvGrpSpPr>
        <p:grpSpPr>
          <a:xfrm>
            <a:off x="6866027" y="4684526"/>
            <a:ext cx="627497" cy="627497"/>
            <a:chOff x="7288825" y="6057633"/>
            <a:chExt cx="640080" cy="640080"/>
          </a:xfrm>
        </p:grpSpPr>
        <p:sp>
          <p:nvSpPr>
            <p:cNvPr id="38" name="Oval 37">
              <a:extLst>
                <a:ext uri="{FF2B5EF4-FFF2-40B4-BE49-F238E27FC236}">
                  <a16:creationId xmlns:a16="http://schemas.microsoft.com/office/drawing/2014/main" id="{70F9AAE8-4F0D-4F21-BAB9-2C8A7C848948}"/>
                </a:ext>
              </a:extLst>
            </p:cNvPr>
            <p:cNvSpPr/>
            <p:nvPr/>
          </p:nvSpPr>
          <p:spPr bwMode="auto">
            <a:xfrm>
              <a:off x="7288825" y="6057633"/>
              <a:ext cx="640080" cy="640080"/>
            </a:xfrm>
            <a:prstGeom prst="ellipse">
              <a:avLst/>
            </a:prstGeom>
            <a:solidFill>
              <a:srgbClr val="FFFFFF"/>
            </a:solidFill>
            <a:ln w="15875" cap="flat" cmpd="sng" algn="ctr">
              <a:noFill/>
              <a:prstDash val="solid"/>
              <a:headEnd type="none" w="med" len="med"/>
              <a:tailEnd type="none" w="med" len="med"/>
            </a:ln>
            <a:effectLst/>
          </p:spPr>
          <p:txBody>
            <a:bodyPr rot="0" spcFirstLastPara="0" vertOverflow="overflow" horzOverflow="overflow" vert="horz" wrap="square" lIns="0" tIns="44821" rIns="0" bIns="44821" numCol="1" spcCol="0" rtlCol="0" fromWordArt="0" anchor="ctr" anchorCtr="0" forceAA="0" compatLnSpc="1">
              <a:prstTxWarp prst="textNoShape">
                <a:avLst/>
              </a:prstTxWarp>
              <a:noAutofit/>
            </a:bodyPr>
            <a:lstStyle/>
            <a:p>
              <a:pPr algn="ctr" defTabSz="896094" fontAlgn="base">
                <a:spcBef>
                  <a:spcPct val="0"/>
                </a:spcBef>
                <a:spcAft>
                  <a:spcPct val="0"/>
                </a:spcAft>
                <a:defRPr/>
              </a:pPr>
              <a:endParaRPr lang="en-US" sz="1922" kern="0" dirty="0">
                <a:gradFill>
                  <a:gsLst>
                    <a:gs pos="5439">
                      <a:srgbClr val="F8F8F8"/>
                    </a:gs>
                    <a:gs pos="10000">
                      <a:srgbClr val="F8F8F8"/>
                    </a:gs>
                  </a:gsLst>
                  <a:lin ang="5400000" scaled="0"/>
                </a:gradFill>
                <a:latin typeface="Segoe UI"/>
              </a:endParaRPr>
            </a:p>
          </p:txBody>
        </p:sp>
        <p:sp>
          <p:nvSpPr>
            <p:cNvPr id="39" name="Freeform 6">
              <a:extLst>
                <a:ext uri="{FF2B5EF4-FFF2-40B4-BE49-F238E27FC236}">
                  <a16:creationId xmlns:a16="http://schemas.microsoft.com/office/drawing/2014/main" id="{D3223010-CA7F-4C32-9C14-6E71DA5960A3}"/>
                </a:ext>
              </a:extLst>
            </p:cNvPr>
            <p:cNvSpPr>
              <a:spLocks noEditPoints="1"/>
            </p:cNvSpPr>
            <p:nvPr/>
          </p:nvSpPr>
          <p:spPr bwMode="auto">
            <a:xfrm>
              <a:off x="7399410" y="6220235"/>
              <a:ext cx="418909" cy="314876"/>
            </a:xfrm>
            <a:custGeom>
              <a:avLst/>
              <a:gdLst>
                <a:gd name="T0" fmla="*/ 302 w 302"/>
                <a:gd name="T1" fmla="*/ 208 h 227"/>
                <a:gd name="T2" fmla="*/ 264 w 302"/>
                <a:gd name="T3" fmla="*/ 142 h 227"/>
                <a:gd name="T4" fmla="*/ 264 w 302"/>
                <a:gd name="T5" fmla="*/ 0 h 227"/>
                <a:gd name="T6" fmla="*/ 37 w 302"/>
                <a:gd name="T7" fmla="*/ 0 h 227"/>
                <a:gd name="T8" fmla="*/ 37 w 302"/>
                <a:gd name="T9" fmla="*/ 142 h 227"/>
                <a:gd name="T10" fmla="*/ 0 w 302"/>
                <a:gd name="T11" fmla="*/ 208 h 227"/>
                <a:gd name="T12" fmla="*/ 0 w 302"/>
                <a:gd name="T13" fmla="*/ 227 h 227"/>
                <a:gd name="T14" fmla="*/ 302 w 302"/>
                <a:gd name="T15" fmla="*/ 227 h 227"/>
                <a:gd name="T16" fmla="*/ 302 w 302"/>
                <a:gd name="T17" fmla="*/ 208 h 227"/>
                <a:gd name="T18" fmla="*/ 56 w 302"/>
                <a:gd name="T19" fmla="*/ 19 h 227"/>
                <a:gd name="T20" fmla="*/ 245 w 302"/>
                <a:gd name="T21" fmla="*/ 19 h 227"/>
                <a:gd name="T22" fmla="*/ 245 w 302"/>
                <a:gd name="T23" fmla="*/ 132 h 227"/>
                <a:gd name="T24" fmla="*/ 56 w 302"/>
                <a:gd name="T25" fmla="*/ 132 h 227"/>
                <a:gd name="T26" fmla="*/ 56 w 302"/>
                <a:gd name="T27" fmla="*/ 19 h 227"/>
                <a:gd name="T28" fmla="*/ 21 w 302"/>
                <a:gd name="T29" fmla="*/ 208 h 227"/>
                <a:gd name="T30" fmla="*/ 54 w 302"/>
                <a:gd name="T31" fmla="*/ 151 h 227"/>
                <a:gd name="T32" fmla="*/ 248 w 302"/>
                <a:gd name="T33" fmla="*/ 151 h 227"/>
                <a:gd name="T34" fmla="*/ 281 w 302"/>
                <a:gd name="T35" fmla="*/ 208 h 227"/>
                <a:gd name="T36" fmla="*/ 21 w 302"/>
                <a:gd name="T37" fmla="*/ 20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2" h="227">
                  <a:moveTo>
                    <a:pt x="302" y="208"/>
                  </a:moveTo>
                  <a:lnTo>
                    <a:pt x="264" y="142"/>
                  </a:lnTo>
                  <a:lnTo>
                    <a:pt x="264" y="0"/>
                  </a:lnTo>
                  <a:lnTo>
                    <a:pt x="37" y="0"/>
                  </a:lnTo>
                  <a:lnTo>
                    <a:pt x="37" y="142"/>
                  </a:lnTo>
                  <a:lnTo>
                    <a:pt x="0" y="208"/>
                  </a:lnTo>
                  <a:lnTo>
                    <a:pt x="0" y="227"/>
                  </a:lnTo>
                  <a:lnTo>
                    <a:pt x="302" y="227"/>
                  </a:lnTo>
                  <a:lnTo>
                    <a:pt x="302" y="208"/>
                  </a:lnTo>
                  <a:close/>
                  <a:moveTo>
                    <a:pt x="56" y="19"/>
                  </a:moveTo>
                  <a:lnTo>
                    <a:pt x="245" y="19"/>
                  </a:lnTo>
                  <a:lnTo>
                    <a:pt x="245" y="132"/>
                  </a:lnTo>
                  <a:lnTo>
                    <a:pt x="56" y="132"/>
                  </a:lnTo>
                  <a:lnTo>
                    <a:pt x="56" y="19"/>
                  </a:lnTo>
                  <a:close/>
                  <a:moveTo>
                    <a:pt x="21" y="208"/>
                  </a:moveTo>
                  <a:lnTo>
                    <a:pt x="54" y="151"/>
                  </a:lnTo>
                  <a:lnTo>
                    <a:pt x="248" y="151"/>
                  </a:lnTo>
                  <a:lnTo>
                    <a:pt x="281" y="208"/>
                  </a:lnTo>
                  <a:lnTo>
                    <a:pt x="21" y="208"/>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505050"/>
                </a:solidFill>
              </a:endParaRPr>
            </a:p>
          </p:txBody>
        </p:sp>
      </p:grpSp>
      <p:grpSp>
        <p:nvGrpSpPr>
          <p:cNvPr id="10" name="Group 9">
            <a:extLst>
              <a:ext uri="{FF2B5EF4-FFF2-40B4-BE49-F238E27FC236}">
                <a16:creationId xmlns:a16="http://schemas.microsoft.com/office/drawing/2014/main" id="{DC90DBA8-84E0-426F-B799-C23264516E1D}"/>
              </a:ext>
            </a:extLst>
          </p:cNvPr>
          <p:cNvGrpSpPr/>
          <p:nvPr/>
        </p:nvGrpSpPr>
        <p:grpSpPr>
          <a:xfrm>
            <a:off x="10642332" y="4861419"/>
            <a:ext cx="627497" cy="627497"/>
            <a:chOff x="10407656" y="6013775"/>
            <a:chExt cx="640080" cy="640080"/>
          </a:xfrm>
        </p:grpSpPr>
        <p:sp>
          <p:nvSpPr>
            <p:cNvPr id="41" name="Oval 40">
              <a:extLst>
                <a:ext uri="{FF2B5EF4-FFF2-40B4-BE49-F238E27FC236}">
                  <a16:creationId xmlns:a16="http://schemas.microsoft.com/office/drawing/2014/main" id="{23A817A5-6F44-482B-9834-CEDD7E702404}"/>
                </a:ext>
              </a:extLst>
            </p:cNvPr>
            <p:cNvSpPr/>
            <p:nvPr/>
          </p:nvSpPr>
          <p:spPr bwMode="auto">
            <a:xfrm>
              <a:off x="10407656" y="6013775"/>
              <a:ext cx="640080" cy="640080"/>
            </a:xfrm>
            <a:prstGeom prst="ellipse">
              <a:avLst/>
            </a:prstGeom>
            <a:solidFill>
              <a:srgbClr val="FFFFFF"/>
            </a:solidFill>
            <a:ln w="15875" cap="flat" cmpd="sng" algn="ctr">
              <a:noFill/>
              <a:prstDash val="solid"/>
              <a:headEnd type="none" w="med" len="med"/>
              <a:tailEnd type="none" w="med" len="med"/>
            </a:ln>
            <a:effectLst/>
          </p:spPr>
          <p:txBody>
            <a:bodyPr rot="0" spcFirstLastPara="0" vertOverflow="overflow" horzOverflow="overflow" vert="horz" wrap="square" lIns="0" tIns="44821" rIns="0" bIns="44821" numCol="1" spcCol="0" rtlCol="0" fromWordArt="0" anchor="ctr" anchorCtr="0" forceAA="0" compatLnSpc="1">
              <a:prstTxWarp prst="textNoShape">
                <a:avLst/>
              </a:prstTxWarp>
              <a:noAutofit/>
            </a:bodyPr>
            <a:lstStyle/>
            <a:p>
              <a:pPr algn="ctr" defTabSz="896094" fontAlgn="base">
                <a:spcBef>
                  <a:spcPct val="0"/>
                </a:spcBef>
                <a:spcAft>
                  <a:spcPct val="0"/>
                </a:spcAft>
                <a:defRPr/>
              </a:pPr>
              <a:endParaRPr lang="en-US" sz="1922" kern="0">
                <a:gradFill>
                  <a:gsLst>
                    <a:gs pos="5439">
                      <a:srgbClr val="F8F8F8"/>
                    </a:gs>
                    <a:gs pos="10000">
                      <a:srgbClr val="F8F8F8"/>
                    </a:gs>
                  </a:gsLst>
                  <a:lin ang="5400000" scaled="0"/>
                </a:gradFill>
                <a:latin typeface="Segoe UI"/>
              </a:endParaRPr>
            </a:p>
          </p:txBody>
        </p:sp>
        <p:grpSp>
          <p:nvGrpSpPr>
            <p:cNvPr id="43" name="Group 103">
              <a:extLst>
                <a:ext uri="{FF2B5EF4-FFF2-40B4-BE49-F238E27FC236}">
                  <a16:creationId xmlns:a16="http://schemas.microsoft.com/office/drawing/2014/main" id="{D7576C63-5910-4232-87B8-8751C23AC405}"/>
                </a:ext>
              </a:extLst>
            </p:cNvPr>
            <p:cNvGrpSpPr>
              <a:grpSpLocks noChangeAspect="1"/>
            </p:cNvGrpSpPr>
            <p:nvPr/>
          </p:nvGrpSpPr>
          <p:grpSpPr bwMode="auto">
            <a:xfrm>
              <a:off x="10575470" y="6194593"/>
              <a:ext cx="295747" cy="289637"/>
              <a:chOff x="3796" y="2085"/>
              <a:chExt cx="242" cy="237"/>
            </a:xfrm>
          </p:grpSpPr>
          <p:sp>
            <p:nvSpPr>
              <p:cNvPr id="45" name="Oval 104">
                <a:extLst>
                  <a:ext uri="{FF2B5EF4-FFF2-40B4-BE49-F238E27FC236}">
                    <a16:creationId xmlns:a16="http://schemas.microsoft.com/office/drawing/2014/main" id="{004C464D-1836-40F0-AA1E-7AF675E86062}"/>
                  </a:ext>
                </a:extLst>
              </p:cNvPr>
              <p:cNvSpPr>
                <a:spLocks noChangeArrowheads="1"/>
              </p:cNvSpPr>
              <p:nvPr/>
            </p:nvSpPr>
            <p:spPr bwMode="auto">
              <a:xfrm>
                <a:off x="3796" y="2085"/>
                <a:ext cx="242" cy="79"/>
              </a:xfrm>
              <a:prstGeom prst="ellips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46" name="Oval 105">
                <a:extLst>
                  <a:ext uri="{FF2B5EF4-FFF2-40B4-BE49-F238E27FC236}">
                    <a16:creationId xmlns:a16="http://schemas.microsoft.com/office/drawing/2014/main" id="{BF441DFC-D055-4868-862B-B0D0D3EDF257}"/>
                  </a:ext>
                </a:extLst>
              </p:cNvPr>
              <p:cNvSpPr>
                <a:spLocks noChangeArrowheads="1"/>
              </p:cNvSpPr>
              <p:nvPr/>
            </p:nvSpPr>
            <p:spPr bwMode="auto">
              <a:xfrm>
                <a:off x="3796" y="2243"/>
                <a:ext cx="242" cy="79"/>
              </a:xfrm>
              <a:prstGeom prst="ellips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47" name="Line 106">
                <a:extLst>
                  <a:ext uri="{FF2B5EF4-FFF2-40B4-BE49-F238E27FC236}">
                    <a16:creationId xmlns:a16="http://schemas.microsoft.com/office/drawing/2014/main" id="{72ACF457-6CF3-43BF-B745-1A4BEF5219B2}"/>
                  </a:ext>
                </a:extLst>
              </p:cNvPr>
              <p:cNvSpPr>
                <a:spLocks noChangeShapeType="1"/>
              </p:cNvSpPr>
              <p:nvPr/>
            </p:nvSpPr>
            <p:spPr bwMode="auto">
              <a:xfrm>
                <a:off x="3796" y="2125"/>
                <a:ext cx="0" cy="157"/>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48" name="Line 107">
                <a:extLst>
                  <a:ext uri="{FF2B5EF4-FFF2-40B4-BE49-F238E27FC236}">
                    <a16:creationId xmlns:a16="http://schemas.microsoft.com/office/drawing/2014/main" id="{623D4787-9600-456C-A93E-EAB3A43DBF76}"/>
                  </a:ext>
                </a:extLst>
              </p:cNvPr>
              <p:cNvSpPr>
                <a:spLocks noChangeShapeType="1"/>
              </p:cNvSpPr>
              <p:nvPr/>
            </p:nvSpPr>
            <p:spPr bwMode="auto">
              <a:xfrm>
                <a:off x="4038" y="2125"/>
                <a:ext cx="0" cy="157"/>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grpSp>
      </p:grpSp>
      <p:grpSp>
        <p:nvGrpSpPr>
          <p:cNvPr id="12" name="Group 11">
            <a:extLst>
              <a:ext uri="{FF2B5EF4-FFF2-40B4-BE49-F238E27FC236}">
                <a16:creationId xmlns:a16="http://schemas.microsoft.com/office/drawing/2014/main" id="{E9110D2D-A347-4C01-90F8-F10A5A53BC34}"/>
              </a:ext>
            </a:extLst>
          </p:cNvPr>
          <p:cNvGrpSpPr/>
          <p:nvPr/>
        </p:nvGrpSpPr>
        <p:grpSpPr>
          <a:xfrm>
            <a:off x="8006321" y="3925210"/>
            <a:ext cx="627497" cy="627497"/>
            <a:chOff x="8166864" y="5066366"/>
            <a:chExt cx="640080" cy="640080"/>
          </a:xfrm>
        </p:grpSpPr>
        <p:sp>
          <p:nvSpPr>
            <p:cNvPr id="52" name="Oval 51">
              <a:extLst>
                <a:ext uri="{FF2B5EF4-FFF2-40B4-BE49-F238E27FC236}">
                  <a16:creationId xmlns:a16="http://schemas.microsoft.com/office/drawing/2014/main" id="{C28CE2FC-321C-484E-82BC-F6420FA00B85}"/>
                </a:ext>
              </a:extLst>
            </p:cNvPr>
            <p:cNvSpPr/>
            <p:nvPr/>
          </p:nvSpPr>
          <p:spPr bwMode="auto">
            <a:xfrm>
              <a:off x="8166864" y="5066366"/>
              <a:ext cx="640080" cy="640080"/>
            </a:xfrm>
            <a:prstGeom prst="ellipse">
              <a:avLst/>
            </a:prstGeom>
            <a:solidFill>
              <a:srgbClr val="FFFFFF"/>
            </a:solidFill>
            <a:ln w="15875" cap="flat" cmpd="sng" algn="ctr">
              <a:noFill/>
              <a:prstDash val="solid"/>
              <a:headEnd type="none" w="med" len="med"/>
              <a:tailEnd type="none" w="med" len="med"/>
            </a:ln>
            <a:effectLst/>
          </p:spPr>
          <p:txBody>
            <a:bodyPr rot="0" spcFirstLastPara="0" vertOverflow="overflow" horzOverflow="overflow" vert="horz" wrap="square" lIns="0" tIns="44821" rIns="0" bIns="44821" numCol="1" spcCol="0" rtlCol="0" fromWordArt="0" anchor="ctr" anchorCtr="0" forceAA="0" compatLnSpc="1">
              <a:prstTxWarp prst="textNoShape">
                <a:avLst/>
              </a:prstTxWarp>
              <a:noAutofit/>
            </a:bodyPr>
            <a:lstStyle/>
            <a:p>
              <a:pPr algn="ctr" defTabSz="896094" fontAlgn="base">
                <a:spcBef>
                  <a:spcPct val="0"/>
                </a:spcBef>
                <a:spcAft>
                  <a:spcPct val="0"/>
                </a:spcAft>
                <a:defRPr/>
              </a:pPr>
              <a:endParaRPr lang="en-US" sz="1922" kern="0">
                <a:gradFill>
                  <a:gsLst>
                    <a:gs pos="5439">
                      <a:srgbClr val="F8F8F8"/>
                    </a:gs>
                    <a:gs pos="10000">
                      <a:srgbClr val="F8F8F8"/>
                    </a:gs>
                  </a:gsLst>
                  <a:lin ang="5400000" scaled="0"/>
                </a:gradFill>
                <a:latin typeface="Segoe UI"/>
              </a:endParaRPr>
            </a:p>
          </p:txBody>
        </p:sp>
        <p:grpSp>
          <p:nvGrpSpPr>
            <p:cNvPr id="53" name="Group 52">
              <a:extLst>
                <a:ext uri="{FF2B5EF4-FFF2-40B4-BE49-F238E27FC236}">
                  <a16:creationId xmlns:a16="http://schemas.microsoft.com/office/drawing/2014/main" id="{D072D520-6B20-4D71-8DCC-D653BB0F82B8}"/>
                </a:ext>
              </a:extLst>
            </p:cNvPr>
            <p:cNvGrpSpPr/>
            <p:nvPr/>
          </p:nvGrpSpPr>
          <p:grpSpPr>
            <a:xfrm>
              <a:off x="8320946" y="5279621"/>
              <a:ext cx="331916" cy="213569"/>
              <a:chOff x="1319213" y="1714500"/>
              <a:chExt cx="387350" cy="249238"/>
            </a:xfrm>
          </p:grpSpPr>
          <p:sp>
            <p:nvSpPr>
              <p:cNvPr id="54" name="Oval 183">
                <a:extLst>
                  <a:ext uri="{FF2B5EF4-FFF2-40B4-BE49-F238E27FC236}">
                    <a16:creationId xmlns:a16="http://schemas.microsoft.com/office/drawing/2014/main" id="{5C3F9D99-F471-47EE-BA71-9EDDDB7BDF8A}"/>
                  </a:ext>
                </a:extLst>
              </p:cNvPr>
              <p:cNvSpPr>
                <a:spLocks noChangeArrowheads="1"/>
              </p:cNvSpPr>
              <p:nvPr/>
            </p:nvSpPr>
            <p:spPr bwMode="auto">
              <a:xfrm>
                <a:off x="1614488" y="1831975"/>
                <a:ext cx="80963" cy="80963"/>
              </a:xfrm>
              <a:prstGeom prst="ellips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58" name="Freeform 184">
                <a:extLst>
                  <a:ext uri="{FF2B5EF4-FFF2-40B4-BE49-F238E27FC236}">
                    <a16:creationId xmlns:a16="http://schemas.microsoft.com/office/drawing/2014/main" id="{FD7B6EA8-96A6-4EF1-BC3E-2E0D3F3E574C}"/>
                  </a:ext>
                </a:extLst>
              </p:cNvPr>
              <p:cNvSpPr>
                <a:spLocks/>
              </p:cNvSpPr>
              <p:nvPr/>
            </p:nvSpPr>
            <p:spPr bwMode="auto">
              <a:xfrm>
                <a:off x="1601788" y="1912938"/>
                <a:ext cx="104775" cy="50800"/>
              </a:xfrm>
              <a:custGeom>
                <a:avLst/>
                <a:gdLst>
                  <a:gd name="T0" fmla="*/ 0 w 91"/>
                  <a:gd name="T1" fmla="*/ 45 h 45"/>
                  <a:gd name="T2" fmla="*/ 46 w 91"/>
                  <a:gd name="T3" fmla="*/ 0 h 45"/>
                  <a:gd name="T4" fmla="*/ 91 w 91"/>
                  <a:gd name="T5" fmla="*/ 45 h 45"/>
                </a:gdLst>
                <a:ahLst/>
                <a:cxnLst>
                  <a:cxn ang="0">
                    <a:pos x="T0" y="T1"/>
                  </a:cxn>
                  <a:cxn ang="0">
                    <a:pos x="T2" y="T3"/>
                  </a:cxn>
                  <a:cxn ang="0">
                    <a:pos x="T4" y="T5"/>
                  </a:cxn>
                </a:cxnLst>
                <a:rect l="0" t="0" r="r" b="b"/>
                <a:pathLst>
                  <a:path w="91" h="45">
                    <a:moveTo>
                      <a:pt x="0" y="45"/>
                    </a:moveTo>
                    <a:cubicBezTo>
                      <a:pt x="0" y="20"/>
                      <a:pt x="21" y="0"/>
                      <a:pt x="46" y="0"/>
                    </a:cubicBezTo>
                    <a:cubicBezTo>
                      <a:pt x="71" y="0"/>
                      <a:pt x="91" y="20"/>
                      <a:pt x="91" y="45"/>
                    </a:cubicBezTo>
                  </a:path>
                </a:pathLst>
              </a:cu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63" name="Oval 185">
                <a:extLst>
                  <a:ext uri="{FF2B5EF4-FFF2-40B4-BE49-F238E27FC236}">
                    <a16:creationId xmlns:a16="http://schemas.microsoft.com/office/drawing/2014/main" id="{0BC5B4AA-8B3E-46E9-9A01-417A8E016712}"/>
                  </a:ext>
                </a:extLst>
              </p:cNvPr>
              <p:cNvSpPr>
                <a:spLocks noChangeArrowheads="1"/>
              </p:cNvSpPr>
              <p:nvPr/>
            </p:nvSpPr>
            <p:spPr bwMode="auto">
              <a:xfrm>
                <a:off x="1331913" y="1714500"/>
                <a:ext cx="79375" cy="79375"/>
              </a:xfrm>
              <a:prstGeom prst="ellips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64" name="Freeform 186">
                <a:extLst>
                  <a:ext uri="{FF2B5EF4-FFF2-40B4-BE49-F238E27FC236}">
                    <a16:creationId xmlns:a16="http://schemas.microsoft.com/office/drawing/2014/main" id="{07623DDE-B1E5-4642-8111-C97B1466E771}"/>
                  </a:ext>
                </a:extLst>
              </p:cNvPr>
              <p:cNvSpPr>
                <a:spLocks/>
              </p:cNvSpPr>
              <p:nvPr/>
            </p:nvSpPr>
            <p:spPr bwMode="auto">
              <a:xfrm>
                <a:off x="1319213" y="1793875"/>
                <a:ext cx="104775" cy="52388"/>
              </a:xfrm>
              <a:custGeom>
                <a:avLst/>
                <a:gdLst>
                  <a:gd name="T0" fmla="*/ 0 w 92"/>
                  <a:gd name="T1" fmla="*/ 46 h 46"/>
                  <a:gd name="T2" fmla="*/ 46 w 92"/>
                  <a:gd name="T3" fmla="*/ 0 h 46"/>
                  <a:gd name="T4" fmla="*/ 92 w 92"/>
                  <a:gd name="T5" fmla="*/ 46 h 46"/>
                </a:gdLst>
                <a:ahLst/>
                <a:cxnLst>
                  <a:cxn ang="0">
                    <a:pos x="T0" y="T1"/>
                  </a:cxn>
                  <a:cxn ang="0">
                    <a:pos x="T2" y="T3"/>
                  </a:cxn>
                  <a:cxn ang="0">
                    <a:pos x="T4" y="T5"/>
                  </a:cxn>
                </a:cxnLst>
                <a:rect l="0" t="0" r="r" b="b"/>
                <a:pathLst>
                  <a:path w="92" h="46">
                    <a:moveTo>
                      <a:pt x="0" y="46"/>
                    </a:moveTo>
                    <a:cubicBezTo>
                      <a:pt x="0" y="21"/>
                      <a:pt x="21" y="0"/>
                      <a:pt x="46" y="0"/>
                    </a:cubicBezTo>
                    <a:cubicBezTo>
                      <a:pt x="71" y="0"/>
                      <a:pt x="92" y="21"/>
                      <a:pt x="92" y="46"/>
                    </a:cubicBezTo>
                  </a:path>
                </a:pathLst>
              </a:cu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65" name="Freeform 187">
                <a:extLst>
                  <a:ext uri="{FF2B5EF4-FFF2-40B4-BE49-F238E27FC236}">
                    <a16:creationId xmlns:a16="http://schemas.microsoft.com/office/drawing/2014/main" id="{95056F3A-2A2B-463A-BC7E-BFD14BCB0EFD}"/>
                  </a:ext>
                </a:extLst>
              </p:cNvPr>
              <p:cNvSpPr>
                <a:spLocks/>
              </p:cNvSpPr>
              <p:nvPr/>
            </p:nvSpPr>
            <p:spPr bwMode="auto">
              <a:xfrm>
                <a:off x="1462088" y="1714500"/>
                <a:ext cx="244475" cy="55563"/>
              </a:xfrm>
              <a:custGeom>
                <a:avLst/>
                <a:gdLst>
                  <a:gd name="T0" fmla="*/ 24 w 154"/>
                  <a:gd name="T1" fmla="*/ 0 h 35"/>
                  <a:gd name="T2" fmla="*/ 24 w 154"/>
                  <a:gd name="T3" fmla="*/ 18 h 35"/>
                  <a:gd name="T4" fmla="*/ 0 w 154"/>
                  <a:gd name="T5" fmla="*/ 35 h 35"/>
                  <a:gd name="T6" fmla="*/ 24 w 154"/>
                  <a:gd name="T7" fmla="*/ 35 h 35"/>
                  <a:gd name="T8" fmla="*/ 33 w 154"/>
                  <a:gd name="T9" fmla="*/ 35 h 35"/>
                  <a:gd name="T10" fmla="*/ 154 w 154"/>
                  <a:gd name="T11" fmla="*/ 35 h 35"/>
                  <a:gd name="T12" fmla="*/ 154 w 154"/>
                  <a:gd name="T13" fmla="*/ 0 h 35"/>
                  <a:gd name="T14" fmla="*/ 24 w 15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5">
                    <a:moveTo>
                      <a:pt x="24" y="0"/>
                    </a:moveTo>
                    <a:lnTo>
                      <a:pt x="24" y="18"/>
                    </a:lnTo>
                    <a:lnTo>
                      <a:pt x="0" y="35"/>
                    </a:lnTo>
                    <a:lnTo>
                      <a:pt x="24" y="35"/>
                    </a:lnTo>
                    <a:lnTo>
                      <a:pt x="33" y="35"/>
                    </a:lnTo>
                    <a:lnTo>
                      <a:pt x="154" y="35"/>
                    </a:lnTo>
                    <a:lnTo>
                      <a:pt x="154" y="0"/>
                    </a:lnTo>
                    <a:lnTo>
                      <a:pt x="24" y="0"/>
                    </a:lnTo>
                    <a:close/>
                  </a:path>
                </a:pathLst>
              </a:cu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66" name="Freeform 188">
                <a:extLst>
                  <a:ext uri="{FF2B5EF4-FFF2-40B4-BE49-F238E27FC236}">
                    <a16:creationId xmlns:a16="http://schemas.microsoft.com/office/drawing/2014/main" id="{087AD3C7-EB90-4220-A7B4-6DD8472DACF3}"/>
                  </a:ext>
                </a:extLst>
              </p:cNvPr>
              <p:cNvSpPr>
                <a:spLocks/>
              </p:cNvSpPr>
              <p:nvPr/>
            </p:nvSpPr>
            <p:spPr bwMode="auto">
              <a:xfrm>
                <a:off x="1319213" y="1908175"/>
                <a:ext cx="244475" cy="55563"/>
              </a:xfrm>
              <a:custGeom>
                <a:avLst/>
                <a:gdLst>
                  <a:gd name="T0" fmla="*/ 131 w 154"/>
                  <a:gd name="T1" fmla="*/ 35 h 35"/>
                  <a:gd name="T2" fmla="*/ 131 w 154"/>
                  <a:gd name="T3" fmla="*/ 17 h 35"/>
                  <a:gd name="T4" fmla="*/ 154 w 154"/>
                  <a:gd name="T5" fmla="*/ 0 h 35"/>
                  <a:gd name="T6" fmla="*/ 131 w 154"/>
                  <a:gd name="T7" fmla="*/ 0 h 35"/>
                  <a:gd name="T8" fmla="*/ 121 w 154"/>
                  <a:gd name="T9" fmla="*/ 0 h 35"/>
                  <a:gd name="T10" fmla="*/ 0 w 154"/>
                  <a:gd name="T11" fmla="*/ 0 h 35"/>
                  <a:gd name="T12" fmla="*/ 0 w 154"/>
                  <a:gd name="T13" fmla="*/ 35 h 35"/>
                  <a:gd name="T14" fmla="*/ 131 w 154"/>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35">
                    <a:moveTo>
                      <a:pt x="131" y="35"/>
                    </a:moveTo>
                    <a:lnTo>
                      <a:pt x="131" y="17"/>
                    </a:lnTo>
                    <a:lnTo>
                      <a:pt x="154" y="0"/>
                    </a:lnTo>
                    <a:lnTo>
                      <a:pt x="131" y="0"/>
                    </a:lnTo>
                    <a:lnTo>
                      <a:pt x="121" y="0"/>
                    </a:lnTo>
                    <a:lnTo>
                      <a:pt x="0" y="0"/>
                    </a:lnTo>
                    <a:lnTo>
                      <a:pt x="0" y="35"/>
                    </a:lnTo>
                    <a:lnTo>
                      <a:pt x="131" y="35"/>
                    </a:lnTo>
                    <a:close/>
                  </a:path>
                </a:pathLst>
              </a:cu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grpSp>
      </p:grpSp>
      <p:grpSp>
        <p:nvGrpSpPr>
          <p:cNvPr id="11" name="Group 10">
            <a:extLst>
              <a:ext uri="{FF2B5EF4-FFF2-40B4-BE49-F238E27FC236}">
                <a16:creationId xmlns:a16="http://schemas.microsoft.com/office/drawing/2014/main" id="{78003544-30A1-4D22-AF0B-B7D7453CC644}"/>
              </a:ext>
            </a:extLst>
          </p:cNvPr>
          <p:cNvGrpSpPr/>
          <p:nvPr/>
        </p:nvGrpSpPr>
        <p:grpSpPr>
          <a:xfrm>
            <a:off x="10160550" y="3983220"/>
            <a:ext cx="627497" cy="627497"/>
            <a:chOff x="10364290" y="5125539"/>
            <a:chExt cx="640080" cy="640080"/>
          </a:xfrm>
        </p:grpSpPr>
        <p:sp>
          <p:nvSpPr>
            <p:cNvPr id="68" name="Oval 67">
              <a:extLst>
                <a:ext uri="{FF2B5EF4-FFF2-40B4-BE49-F238E27FC236}">
                  <a16:creationId xmlns:a16="http://schemas.microsoft.com/office/drawing/2014/main" id="{523AEEEB-7031-49B9-8FBE-A5AEDDFC5CC4}"/>
                </a:ext>
              </a:extLst>
            </p:cNvPr>
            <p:cNvSpPr/>
            <p:nvPr/>
          </p:nvSpPr>
          <p:spPr bwMode="auto">
            <a:xfrm>
              <a:off x="10364290" y="5125539"/>
              <a:ext cx="640080" cy="640080"/>
            </a:xfrm>
            <a:prstGeom prst="ellipse">
              <a:avLst/>
            </a:prstGeom>
            <a:solidFill>
              <a:srgbClr val="FFFFFF"/>
            </a:solidFill>
            <a:ln w="15875" cap="flat" cmpd="sng" algn="ctr">
              <a:noFill/>
              <a:prstDash val="solid"/>
              <a:headEnd type="none" w="med" len="med"/>
              <a:tailEnd type="none" w="med" len="med"/>
            </a:ln>
            <a:effectLst/>
          </p:spPr>
          <p:txBody>
            <a:bodyPr rot="0" spcFirstLastPara="0" vertOverflow="overflow" horzOverflow="overflow" vert="horz" wrap="square" lIns="0" tIns="44821" rIns="0" bIns="44821" numCol="1" spcCol="0" rtlCol="0" fromWordArt="0" anchor="ctr" anchorCtr="0" forceAA="0" compatLnSpc="1">
              <a:prstTxWarp prst="textNoShape">
                <a:avLst/>
              </a:prstTxWarp>
              <a:noAutofit/>
            </a:bodyPr>
            <a:lstStyle/>
            <a:p>
              <a:pPr algn="ctr" defTabSz="896094" fontAlgn="base">
                <a:spcBef>
                  <a:spcPct val="0"/>
                </a:spcBef>
                <a:spcAft>
                  <a:spcPct val="0"/>
                </a:spcAft>
                <a:defRPr/>
              </a:pPr>
              <a:endParaRPr lang="en-US" sz="1922" kern="0">
                <a:gradFill>
                  <a:gsLst>
                    <a:gs pos="5439">
                      <a:srgbClr val="F8F8F8"/>
                    </a:gs>
                    <a:gs pos="10000">
                      <a:srgbClr val="F8F8F8"/>
                    </a:gs>
                  </a:gsLst>
                  <a:lin ang="5400000" scaled="0"/>
                </a:gradFill>
                <a:latin typeface="Segoe UI"/>
              </a:endParaRPr>
            </a:p>
          </p:txBody>
        </p:sp>
        <p:grpSp>
          <p:nvGrpSpPr>
            <p:cNvPr id="70" name="Group 69">
              <a:extLst>
                <a:ext uri="{FF2B5EF4-FFF2-40B4-BE49-F238E27FC236}">
                  <a16:creationId xmlns:a16="http://schemas.microsoft.com/office/drawing/2014/main" id="{BC8B8578-3118-4756-8575-626B6F80AA60}"/>
                </a:ext>
              </a:extLst>
            </p:cNvPr>
            <p:cNvGrpSpPr>
              <a:grpSpLocks noChangeAspect="1"/>
            </p:cNvGrpSpPr>
            <p:nvPr/>
          </p:nvGrpSpPr>
          <p:grpSpPr>
            <a:xfrm>
              <a:off x="10508969" y="5310704"/>
              <a:ext cx="346763" cy="293809"/>
              <a:chOff x="4947743" y="5339803"/>
              <a:chExt cx="825499" cy="706436"/>
            </a:xfrm>
          </p:grpSpPr>
          <p:sp>
            <p:nvSpPr>
              <p:cNvPr id="75" name="Freeform 5">
                <a:extLst>
                  <a:ext uri="{FF2B5EF4-FFF2-40B4-BE49-F238E27FC236}">
                    <a16:creationId xmlns:a16="http://schemas.microsoft.com/office/drawing/2014/main" id="{F0556546-B738-4923-88BC-9AEB3E9CCB81}"/>
                  </a:ext>
                </a:extLst>
              </p:cNvPr>
              <p:cNvSpPr>
                <a:spLocks/>
              </p:cNvSpPr>
              <p:nvPr/>
            </p:nvSpPr>
            <p:spPr bwMode="auto">
              <a:xfrm>
                <a:off x="5217618" y="5870026"/>
                <a:ext cx="211136" cy="106364"/>
              </a:xfrm>
              <a:custGeom>
                <a:avLst/>
                <a:gdLst>
                  <a:gd name="T0" fmla="*/ 42 w 48"/>
                  <a:gd name="T1" fmla="*/ 0 h 24"/>
                  <a:gd name="T2" fmla="*/ 42 w 48"/>
                  <a:gd name="T3" fmla="*/ 11 h 24"/>
                  <a:gd name="T4" fmla="*/ 48 w 48"/>
                  <a:gd name="T5" fmla="*/ 22 h 24"/>
                  <a:gd name="T6" fmla="*/ 45 w 48"/>
                  <a:gd name="T7" fmla="*/ 23 h 24"/>
                  <a:gd name="T8" fmla="*/ 3 w 48"/>
                  <a:gd name="T9" fmla="*/ 23 h 24"/>
                  <a:gd name="T10" fmla="*/ 0 w 48"/>
                  <a:gd name="T11" fmla="*/ 22 h 24"/>
                  <a:gd name="T12" fmla="*/ 6 w 48"/>
                  <a:gd name="T13" fmla="*/ 11 h 24"/>
                  <a:gd name="T14" fmla="*/ 6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42" y="0"/>
                    </a:moveTo>
                    <a:cubicBezTo>
                      <a:pt x="42" y="11"/>
                      <a:pt x="42" y="11"/>
                      <a:pt x="42" y="11"/>
                    </a:cubicBezTo>
                    <a:cubicBezTo>
                      <a:pt x="48" y="22"/>
                      <a:pt x="48" y="22"/>
                      <a:pt x="48" y="22"/>
                    </a:cubicBezTo>
                    <a:cubicBezTo>
                      <a:pt x="48" y="24"/>
                      <a:pt x="47" y="23"/>
                      <a:pt x="45" y="23"/>
                    </a:cubicBezTo>
                    <a:cubicBezTo>
                      <a:pt x="3" y="23"/>
                      <a:pt x="3" y="23"/>
                      <a:pt x="3" y="23"/>
                    </a:cubicBezTo>
                    <a:cubicBezTo>
                      <a:pt x="1" y="23"/>
                      <a:pt x="0" y="24"/>
                      <a:pt x="0" y="22"/>
                    </a:cubicBezTo>
                    <a:cubicBezTo>
                      <a:pt x="6" y="11"/>
                      <a:pt x="6" y="11"/>
                      <a:pt x="6" y="11"/>
                    </a:cubicBezTo>
                    <a:cubicBezTo>
                      <a:pt x="6" y="0"/>
                      <a:pt x="6" y="0"/>
                      <a:pt x="6" y="0"/>
                    </a:cubicBezTo>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sp>
            <p:nvSpPr>
              <p:cNvPr id="78" name="Freeform 6">
                <a:extLst>
                  <a:ext uri="{FF2B5EF4-FFF2-40B4-BE49-F238E27FC236}">
                    <a16:creationId xmlns:a16="http://schemas.microsoft.com/office/drawing/2014/main" id="{6078BF28-07FD-4A4B-9332-1711BB311B28}"/>
                  </a:ext>
                </a:extLst>
              </p:cNvPr>
              <p:cNvSpPr>
                <a:spLocks/>
              </p:cNvSpPr>
              <p:nvPr/>
            </p:nvSpPr>
            <p:spPr bwMode="auto">
              <a:xfrm>
                <a:off x="4947743" y="5339803"/>
                <a:ext cx="742950" cy="531812"/>
              </a:xfrm>
              <a:custGeom>
                <a:avLst/>
                <a:gdLst>
                  <a:gd name="T0" fmla="*/ 118 w 168"/>
                  <a:gd name="T1" fmla="*/ 120 h 120"/>
                  <a:gd name="T2" fmla="*/ 10 w 168"/>
                  <a:gd name="T3" fmla="*/ 120 h 120"/>
                  <a:gd name="T4" fmla="*/ 0 w 168"/>
                  <a:gd name="T5" fmla="*/ 110 h 120"/>
                  <a:gd name="T6" fmla="*/ 0 w 168"/>
                  <a:gd name="T7" fmla="*/ 10 h 120"/>
                  <a:gd name="T8" fmla="*/ 10 w 168"/>
                  <a:gd name="T9" fmla="*/ 0 h 120"/>
                  <a:gd name="T10" fmla="*/ 158 w 168"/>
                  <a:gd name="T11" fmla="*/ 0 h 120"/>
                  <a:gd name="T12" fmla="*/ 168 w 168"/>
                  <a:gd name="T13" fmla="*/ 10 h 120"/>
                  <a:gd name="T14" fmla="*/ 168 w 168"/>
                  <a:gd name="T15" fmla="*/ 2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20">
                    <a:moveTo>
                      <a:pt x="118" y="120"/>
                    </a:moveTo>
                    <a:cubicBezTo>
                      <a:pt x="10" y="120"/>
                      <a:pt x="10" y="120"/>
                      <a:pt x="10" y="120"/>
                    </a:cubicBezTo>
                    <a:cubicBezTo>
                      <a:pt x="4" y="120"/>
                      <a:pt x="0" y="115"/>
                      <a:pt x="0" y="110"/>
                    </a:cubicBezTo>
                    <a:cubicBezTo>
                      <a:pt x="0" y="10"/>
                      <a:pt x="0" y="10"/>
                      <a:pt x="0" y="10"/>
                    </a:cubicBezTo>
                    <a:cubicBezTo>
                      <a:pt x="0" y="4"/>
                      <a:pt x="4" y="0"/>
                      <a:pt x="10" y="0"/>
                    </a:cubicBezTo>
                    <a:cubicBezTo>
                      <a:pt x="158" y="0"/>
                      <a:pt x="158" y="0"/>
                      <a:pt x="158" y="0"/>
                    </a:cubicBezTo>
                    <a:cubicBezTo>
                      <a:pt x="164" y="0"/>
                      <a:pt x="168" y="4"/>
                      <a:pt x="168" y="10"/>
                    </a:cubicBezTo>
                    <a:cubicBezTo>
                      <a:pt x="168" y="29"/>
                      <a:pt x="168" y="29"/>
                      <a:pt x="168" y="29"/>
                    </a:cubicBezTo>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sp>
            <p:nvSpPr>
              <p:cNvPr id="79" name="Freeform 7">
                <a:extLst>
                  <a:ext uri="{FF2B5EF4-FFF2-40B4-BE49-F238E27FC236}">
                    <a16:creationId xmlns:a16="http://schemas.microsoft.com/office/drawing/2014/main" id="{FF0AB7A7-874D-46D3-9C66-DF1D929C8D9C}"/>
                  </a:ext>
                </a:extLst>
              </p:cNvPr>
              <p:cNvSpPr>
                <a:spLocks/>
              </p:cNvSpPr>
              <p:nvPr/>
            </p:nvSpPr>
            <p:spPr bwMode="auto">
              <a:xfrm>
                <a:off x="4957269" y="5776364"/>
                <a:ext cx="511173" cy="0"/>
              </a:xfrm>
              <a:custGeom>
                <a:avLst/>
                <a:gdLst>
                  <a:gd name="T0" fmla="*/ 0 w 321"/>
                  <a:gd name="T1" fmla="*/ 179 w 321"/>
                  <a:gd name="T2" fmla="*/ 321 w 321"/>
                </a:gdLst>
                <a:ahLst/>
                <a:cxnLst>
                  <a:cxn ang="0">
                    <a:pos x="T0" y="0"/>
                  </a:cxn>
                  <a:cxn ang="0">
                    <a:pos x="T1" y="0"/>
                  </a:cxn>
                  <a:cxn ang="0">
                    <a:pos x="T2" y="0"/>
                  </a:cxn>
                </a:cxnLst>
                <a:rect l="0" t="0" r="r" b="b"/>
                <a:pathLst>
                  <a:path w="321">
                    <a:moveTo>
                      <a:pt x="0" y="0"/>
                    </a:moveTo>
                    <a:lnTo>
                      <a:pt x="179" y="0"/>
                    </a:lnTo>
                    <a:lnTo>
                      <a:pt x="321" y="0"/>
                    </a:lnTo>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sp>
            <p:nvSpPr>
              <p:cNvPr id="80" name="Freeform 8">
                <a:extLst>
                  <a:ext uri="{FF2B5EF4-FFF2-40B4-BE49-F238E27FC236}">
                    <a16:creationId xmlns:a16="http://schemas.microsoft.com/office/drawing/2014/main" id="{EA30EC05-43B4-487F-91E0-E4EBBC58BDA8}"/>
                  </a:ext>
                </a:extLst>
              </p:cNvPr>
              <p:cNvSpPr>
                <a:spLocks/>
              </p:cNvSpPr>
              <p:nvPr/>
            </p:nvSpPr>
            <p:spPr bwMode="auto">
              <a:xfrm>
                <a:off x="5468442" y="5466803"/>
                <a:ext cx="304800" cy="579436"/>
              </a:xfrm>
              <a:custGeom>
                <a:avLst/>
                <a:gdLst>
                  <a:gd name="T0" fmla="*/ 69 w 69"/>
                  <a:gd name="T1" fmla="*/ 118 h 131"/>
                  <a:gd name="T2" fmla="*/ 56 w 69"/>
                  <a:gd name="T3" fmla="*/ 131 h 131"/>
                  <a:gd name="T4" fmla="*/ 12 w 69"/>
                  <a:gd name="T5" fmla="*/ 131 h 131"/>
                  <a:gd name="T6" fmla="*/ 0 w 69"/>
                  <a:gd name="T7" fmla="*/ 118 h 131"/>
                  <a:gd name="T8" fmla="*/ 0 w 69"/>
                  <a:gd name="T9" fmla="*/ 13 h 131"/>
                  <a:gd name="T10" fmla="*/ 12 w 69"/>
                  <a:gd name="T11" fmla="*/ 0 h 131"/>
                  <a:gd name="T12" fmla="*/ 56 w 69"/>
                  <a:gd name="T13" fmla="*/ 0 h 131"/>
                  <a:gd name="T14" fmla="*/ 69 w 69"/>
                  <a:gd name="T15" fmla="*/ 13 h 131"/>
                  <a:gd name="T16" fmla="*/ 69 w 69"/>
                  <a:gd name="T1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1">
                    <a:moveTo>
                      <a:pt x="69" y="118"/>
                    </a:moveTo>
                    <a:cubicBezTo>
                      <a:pt x="69" y="126"/>
                      <a:pt x="64" y="131"/>
                      <a:pt x="56" y="131"/>
                    </a:cubicBezTo>
                    <a:cubicBezTo>
                      <a:pt x="12" y="131"/>
                      <a:pt x="12" y="131"/>
                      <a:pt x="12" y="131"/>
                    </a:cubicBezTo>
                    <a:cubicBezTo>
                      <a:pt x="4" y="131"/>
                      <a:pt x="0" y="126"/>
                      <a:pt x="0" y="118"/>
                    </a:cubicBezTo>
                    <a:cubicBezTo>
                      <a:pt x="0" y="13"/>
                      <a:pt x="0" y="13"/>
                      <a:pt x="0" y="13"/>
                    </a:cubicBezTo>
                    <a:cubicBezTo>
                      <a:pt x="0" y="4"/>
                      <a:pt x="4" y="0"/>
                      <a:pt x="12" y="0"/>
                    </a:cubicBezTo>
                    <a:cubicBezTo>
                      <a:pt x="56" y="0"/>
                      <a:pt x="56" y="0"/>
                      <a:pt x="56" y="0"/>
                    </a:cubicBezTo>
                    <a:cubicBezTo>
                      <a:pt x="64" y="0"/>
                      <a:pt x="69" y="4"/>
                      <a:pt x="69" y="13"/>
                    </a:cubicBezTo>
                    <a:lnTo>
                      <a:pt x="69" y="118"/>
                    </a:lnTo>
                    <a:close/>
                  </a:path>
                </a:pathLst>
              </a:custGeom>
              <a:noFill/>
              <a:ln w="19050" cap="flat">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sp>
            <p:nvSpPr>
              <p:cNvPr id="81" name="Line 9">
                <a:extLst>
                  <a:ext uri="{FF2B5EF4-FFF2-40B4-BE49-F238E27FC236}">
                    <a16:creationId xmlns:a16="http://schemas.microsoft.com/office/drawing/2014/main" id="{8F20F10E-7FAE-45F0-8661-5B4A25E187D0}"/>
                  </a:ext>
                </a:extLst>
              </p:cNvPr>
              <p:cNvSpPr>
                <a:spLocks noChangeShapeType="1"/>
              </p:cNvSpPr>
              <p:nvPr/>
            </p:nvSpPr>
            <p:spPr bwMode="auto">
              <a:xfrm flipH="1" flipV="1">
                <a:off x="5468442" y="5963690"/>
                <a:ext cx="304800" cy="0"/>
              </a:xfrm>
              <a:prstGeom prst="line">
                <a:avLst/>
              </a:prstGeom>
              <a:noFill/>
              <a:ln w="190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sp>
            <p:nvSpPr>
              <p:cNvPr id="82" name="Line 10">
                <a:extLst>
                  <a:ext uri="{FF2B5EF4-FFF2-40B4-BE49-F238E27FC236}">
                    <a16:creationId xmlns:a16="http://schemas.microsoft.com/office/drawing/2014/main" id="{C917114E-9D0D-4A56-8E23-36479B084835}"/>
                  </a:ext>
                </a:extLst>
              </p:cNvPr>
              <p:cNvSpPr>
                <a:spLocks noChangeShapeType="1"/>
              </p:cNvSpPr>
              <p:nvPr/>
            </p:nvSpPr>
            <p:spPr bwMode="auto">
              <a:xfrm>
                <a:off x="5468442" y="5543002"/>
                <a:ext cx="304800" cy="4763"/>
              </a:xfrm>
              <a:prstGeom prst="line">
                <a:avLst/>
              </a:prstGeom>
              <a:noFill/>
              <a:ln w="19050" cap="flat">
                <a:solidFill>
                  <a:srgbClr val="0078D7"/>
                </a:solidFill>
                <a:prstDash val="solid"/>
                <a:miter lim="800000"/>
                <a:headEnd/>
                <a:tailEnd/>
              </a:ln>
              <a:extLst>
                <a:ext uri="{909E8E84-426E-40DD-AFC4-6F175D3DCCD1}">
                  <a14:hiddenFill xmlns:a14="http://schemas.microsoft.com/office/drawing/2010/main">
                    <a:noFill/>
                  </a14:hiddenFill>
                </a:ext>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grpSp>
      </p:grpSp>
      <p:grpSp>
        <p:nvGrpSpPr>
          <p:cNvPr id="27" name="Group 26">
            <a:extLst>
              <a:ext uri="{FF2B5EF4-FFF2-40B4-BE49-F238E27FC236}">
                <a16:creationId xmlns:a16="http://schemas.microsoft.com/office/drawing/2014/main" id="{2793CA7E-95C1-494F-9B3E-33E751C15324}"/>
              </a:ext>
            </a:extLst>
          </p:cNvPr>
          <p:cNvGrpSpPr/>
          <p:nvPr/>
        </p:nvGrpSpPr>
        <p:grpSpPr>
          <a:xfrm>
            <a:off x="8883390" y="4675138"/>
            <a:ext cx="627497" cy="627497"/>
            <a:chOff x="9061520" y="5831331"/>
            <a:chExt cx="640080" cy="640080"/>
          </a:xfrm>
        </p:grpSpPr>
        <p:sp>
          <p:nvSpPr>
            <p:cNvPr id="91" name="Oval 90">
              <a:extLst>
                <a:ext uri="{FF2B5EF4-FFF2-40B4-BE49-F238E27FC236}">
                  <a16:creationId xmlns:a16="http://schemas.microsoft.com/office/drawing/2014/main" id="{D51F90A6-6D0F-4555-A448-32139343C995}"/>
                </a:ext>
              </a:extLst>
            </p:cNvPr>
            <p:cNvSpPr/>
            <p:nvPr/>
          </p:nvSpPr>
          <p:spPr bwMode="auto">
            <a:xfrm>
              <a:off x="9061520" y="5831331"/>
              <a:ext cx="640080" cy="640080"/>
            </a:xfrm>
            <a:prstGeom prst="ellipse">
              <a:avLst/>
            </a:prstGeom>
            <a:solidFill>
              <a:srgbClr val="FFFFFF"/>
            </a:solidFill>
            <a:ln w="15875" cap="flat" cmpd="sng" algn="ctr">
              <a:noFill/>
              <a:prstDash val="solid"/>
              <a:headEnd type="none" w="med" len="med"/>
              <a:tailEnd type="none" w="med" len="med"/>
            </a:ln>
            <a:effectLst/>
          </p:spPr>
          <p:txBody>
            <a:bodyPr rot="0" spcFirstLastPara="0" vertOverflow="overflow" horzOverflow="overflow" vert="horz" wrap="square" lIns="0" tIns="44821" rIns="0" bIns="44821" numCol="1" spcCol="0" rtlCol="0" fromWordArt="0" anchor="ctr" anchorCtr="0" forceAA="0" compatLnSpc="1">
              <a:prstTxWarp prst="textNoShape">
                <a:avLst/>
              </a:prstTxWarp>
              <a:noAutofit/>
            </a:bodyPr>
            <a:lstStyle/>
            <a:p>
              <a:pPr algn="ctr" defTabSz="896094" fontAlgn="base">
                <a:spcBef>
                  <a:spcPct val="0"/>
                </a:spcBef>
                <a:spcAft>
                  <a:spcPct val="0"/>
                </a:spcAft>
                <a:defRPr/>
              </a:pPr>
              <a:endParaRPr lang="en-US" sz="1009" kern="0">
                <a:solidFill>
                  <a:srgbClr val="FF0000"/>
                </a:solidFill>
                <a:latin typeface="Segoe UI"/>
              </a:endParaRPr>
            </a:p>
          </p:txBody>
        </p:sp>
        <p:grpSp>
          <p:nvGrpSpPr>
            <p:cNvPr id="96" name="Group 95">
              <a:extLst>
                <a:ext uri="{FF2B5EF4-FFF2-40B4-BE49-F238E27FC236}">
                  <a16:creationId xmlns:a16="http://schemas.microsoft.com/office/drawing/2014/main" id="{F016A390-F7A4-4E15-92A3-061E996CC5C2}"/>
                </a:ext>
              </a:extLst>
            </p:cNvPr>
            <p:cNvGrpSpPr/>
            <p:nvPr/>
          </p:nvGrpSpPr>
          <p:grpSpPr>
            <a:xfrm>
              <a:off x="9190252" y="6000172"/>
              <a:ext cx="382617" cy="335997"/>
              <a:chOff x="9135068" y="1892300"/>
              <a:chExt cx="446519" cy="392113"/>
            </a:xfrm>
          </p:grpSpPr>
          <p:grpSp>
            <p:nvGrpSpPr>
              <p:cNvPr id="97" name="Group 92">
                <a:extLst>
                  <a:ext uri="{FF2B5EF4-FFF2-40B4-BE49-F238E27FC236}">
                    <a16:creationId xmlns:a16="http://schemas.microsoft.com/office/drawing/2014/main" id="{B7BA13E0-9175-4FC6-9A4A-1C3A88815EA1}"/>
                  </a:ext>
                </a:extLst>
              </p:cNvPr>
              <p:cNvGrpSpPr>
                <a:grpSpLocks noChangeAspect="1"/>
              </p:cNvGrpSpPr>
              <p:nvPr/>
            </p:nvGrpSpPr>
            <p:grpSpPr bwMode="auto">
              <a:xfrm>
                <a:off x="9381563" y="1892300"/>
                <a:ext cx="200024" cy="392113"/>
                <a:chOff x="158" y="1888"/>
                <a:chExt cx="131" cy="247"/>
              </a:xfrm>
            </p:grpSpPr>
            <p:sp>
              <p:nvSpPr>
                <p:cNvPr id="103" name="Rectangle 93">
                  <a:extLst>
                    <a:ext uri="{FF2B5EF4-FFF2-40B4-BE49-F238E27FC236}">
                      <a16:creationId xmlns:a16="http://schemas.microsoft.com/office/drawing/2014/main" id="{77A1C59B-83B5-47F7-8958-E195948E02C6}"/>
                    </a:ext>
                  </a:extLst>
                </p:cNvPr>
                <p:cNvSpPr>
                  <a:spLocks noChangeArrowheads="1"/>
                </p:cNvSpPr>
                <p:nvPr/>
              </p:nvSpPr>
              <p:spPr bwMode="auto">
                <a:xfrm>
                  <a:off x="158" y="1888"/>
                  <a:ext cx="131" cy="247"/>
                </a:xfrm>
                <a:prstGeom prst="rect">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104" name="Line 94">
                  <a:extLst>
                    <a:ext uri="{FF2B5EF4-FFF2-40B4-BE49-F238E27FC236}">
                      <a16:creationId xmlns:a16="http://schemas.microsoft.com/office/drawing/2014/main" id="{65222682-C92F-4C9B-B421-AA64F1D41C2F}"/>
                    </a:ext>
                  </a:extLst>
                </p:cNvPr>
                <p:cNvSpPr>
                  <a:spLocks noChangeShapeType="1"/>
                </p:cNvSpPr>
                <p:nvPr/>
              </p:nvSpPr>
              <p:spPr bwMode="auto">
                <a:xfrm>
                  <a:off x="186" y="1928"/>
                  <a:ext cx="74" cy="0"/>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105" name="Line 95">
                  <a:extLst>
                    <a:ext uri="{FF2B5EF4-FFF2-40B4-BE49-F238E27FC236}">
                      <a16:creationId xmlns:a16="http://schemas.microsoft.com/office/drawing/2014/main" id="{FFC6704F-74E1-48A4-A00D-29CF32B0737B}"/>
                    </a:ext>
                  </a:extLst>
                </p:cNvPr>
                <p:cNvSpPr>
                  <a:spLocks noChangeShapeType="1"/>
                </p:cNvSpPr>
                <p:nvPr/>
              </p:nvSpPr>
              <p:spPr bwMode="auto">
                <a:xfrm>
                  <a:off x="186" y="2058"/>
                  <a:ext cx="74" cy="0"/>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106" name="Line 96">
                  <a:extLst>
                    <a:ext uri="{FF2B5EF4-FFF2-40B4-BE49-F238E27FC236}">
                      <a16:creationId xmlns:a16="http://schemas.microsoft.com/office/drawing/2014/main" id="{F443A467-49FB-4DA3-A8E8-E3E3D2654D83}"/>
                    </a:ext>
                  </a:extLst>
                </p:cNvPr>
                <p:cNvSpPr>
                  <a:spLocks noChangeShapeType="1"/>
                </p:cNvSpPr>
                <p:nvPr/>
              </p:nvSpPr>
              <p:spPr bwMode="auto">
                <a:xfrm>
                  <a:off x="186" y="2094"/>
                  <a:ext cx="74" cy="0"/>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grpSp>
          <p:grpSp>
            <p:nvGrpSpPr>
              <p:cNvPr id="98" name="Group 92">
                <a:extLst>
                  <a:ext uri="{FF2B5EF4-FFF2-40B4-BE49-F238E27FC236}">
                    <a16:creationId xmlns:a16="http://schemas.microsoft.com/office/drawing/2014/main" id="{C74D95FC-00A3-4E18-A44A-CED9B0563EA2}"/>
                  </a:ext>
                </a:extLst>
              </p:cNvPr>
              <p:cNvGrpSpPr>
                <a:grpSpLocks noChangeAspect="1"/>
              </p:cNvGrpSpPr>
              <p:nvPr/>
            </p:nvGrpSpPr>
            <p:grpSpPr bwMode="auto">
              <a:xfrm>
                <a:off x="9135068" y="1892300"/>
                <a:ext cx="200024" cy="392113"/>
                <a:chOff x="158" y="1888"/>
                <a:chExt cx="131" cy="247"/>
              </a:xfrm>
            </p:grpSpPr>
            <p:sp>
              <p:nvSpPr>
                <p:cNvPr id="99" name="Rectangle 93">
                  <a:extLst>
                    <a:ext uri="{FF2B5EF4-FFF2-40B4-BE49-F238E27FC236}">
                      <a16:creationId xmlns:a16="http://schemas.microsoft.com/office/drawing/2014/main" id="{6A9CDD6A-25D5-4B35-B48C-AF85E71ABC43}"/>
                    </a:ext>
                  </a:extLst>
                </p:cNvPr>
                <p:cNvSpPr>
                  <a:spLocks noChangeArrowheads="1"/>
                </p:cNvSpPr>
                <p:nvPr/>
              </p:nvSpPr>
              <p:spPr bwMode="auto">
                <a:xfrm>
                  <a:off x="158" y="1888"/>
                  <a:ext cx="131" cy="247"/>
                </a:xfrm>
                <a:prstGeom prst="rect">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100" name="Line 94">
                  <a:extLst>
                    <a:ext uri="{FF2B5EF4-FFF2-40B4-BE49-F238E27FC236}">
                      <a16:creationId xmlns:a16="http://schemas.microsoft.com/office/drawing/2014/main" id="{F3CA989D-750A-4191-9B71-08D7B3269F5D}"/>
                    </a:ext>
                  </a:extLst>
                </p:cNvPr>
                <p:cNvSpPr>
                  <a:spLocks noChangeShapeType="1"/>
                </p:cNvSpPr>
                <p:nvPr/>
              </p:nvSpPr>
              <p:spPr bwMode="auto">
                <a:xfrm>
                  <a:off x="186" y="1928"/>
                  <a:ext cx="74" cy="0"/>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101" name="Line 95">
                  <a:extLst>
                    <a:ext uri="{FF2B5EF4-FFF2-40B4-BE49-F238E27FC236}">
                      <a16:creationId xmlns:a16="http://schemas.microsoft.com/office/drawing/2014/main" id="{C61C598A-9912-4E94-8322-57B31140C420}"/>
                    </a:ext>
                  </a:extLst>
                </p:cNvPr>
                <p:cNvSpPr>
                  <a:spLocks noChangeShapeType="1"/>
                </p:cNvSpPr>
                <p:nvPr/>
              </p:nvSpPr>
              <p:spPr bwMode="auto">
                <a:xfrm>
                  <a:off x="186" y="2058"/>
                  <a:ext cx="74" cy="0"/>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sp>
              <p:nvSpPr>
                <p:cNvPr id="102" name="Line 96">
                  <a:extLst>
                    <a:ext uri="{FF2B5EF4-FFF2-40B4-BE49-F238E27FC236}">
                      <a16:creationId xmlns:a16="http://schemas.microsoft.com/office/drawing/2014/main" id="{2C09D00D-8F19-4708-BC91-180383CBE1E9}"/>
                    </a:ext>
                  </a:extLst>
                </p:cNvPr>
                <p:cNvSpPr>
                  <a:spLocks noChangeShapeType="1"/>
                </p:cNvSpPr>
                <p:nvPr/>
              </p:nvSpPr>
              <p:spPr bwMode="auto">
                <a:xfrm>
                  <a:off x="186" y="2094"/>
                  <a:ext cx="74" cy="0"/>
                </a:xfrm>
                <a:prstGeom prst="line">
                  <a:avLst/>
                </a:prstGeom>
                <a:noFill/>
                <a:ln w="19050" cap="flat" cmpd="sng" algn="ctr">
                  <a:solidFill>
                    <a:srgbClr val="0078D7"/>
                  </a:solidFill>
                  <a:prstDash val="solid"/>
                  <a:headEnd type="none"/>
                  <a:tailEnd type="none"/>
                </a:ln>
                <a:effectLst/>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ysClr val="windowText" lastClr="000000"/>
                    </a:solidFill>
                    <a:latin typeface="Segoe UI"/>
                  </a:endParaRPr>
                </a:p>
              </p:txBody>
            </p:sp>
          </p:grpSp>
        </p:grpSp>
      </p:grpSp>
      <p:cxnSp>
        <p:nvCxnSpPr>
          <p:cNvPr id="110" name="Straight Connector 109">
            <a:extLst>
              <a:ext uri="{FF2B5EF4-FFF2-40B4-BE49-F238E27FC236}">
                <a16:creationId xmlns:a16="http://schemas.microsoft.com/office/drawing/2014/main" id="{F76D38CC-49DF-48C5-A542-55EF9F96B728}"/>
              </a:ext>
            </a:extLst>
          </p:cNvPr>
          <p:cNvCxnSpPr>
            <a:cxnSpLocks/>
            <a:stCxn id="91" idx="2"/>
            <a:endCxn id="38" idx="6"/>
          </p:cNvCxnSpPr>
          <p:nvPr/>
        </p:nvCxnSpPr>
        <p:spPr>
          <a:xfrm flipH="1">
            <a:off x="7493524" y="4988886"/>
            <a:ext cx="1389866" cy="9389"/>
          </a:xfrm>
          <a:prstGeom prst="line">
            <a:avLst/>
          </a:prstGeom>
          <a:noFill/>
          <a:ln w="12700" cap="flat" cmpd="sng" algn="ctr">
            <a:solidFill>
              <a:srgbClr val="FFFFFF"/>
            </a:solidFill>
            <a:prstDash val="sysDot"/>
            <a:headEnd type="none"/>
            <a:tailEnd type="none"/>
          </a:ln>
          <a:effectLst/>
        </p:spPr>
      </p:cxnSp>
      <p:cxnSp>
        <p:nvCxnSpPr>
          <p:cNvPr id="111" name="Straight Connector 110">
            <a:extLst>
              <a:ext uri="{FF2B5EF4-FFF2-40B4-BE49-F238E27FC236}">
                <a16:creationId xmlns:a16="http://schemas.microsoft.com/office/drawing/2014/main" id="{EED2F85D-5191-4704-8FE9-D993096C63F7}"/>
              </a:ext>
            </a:extLst>
          </p:cNvPr>
          <p:cNvCxnSpPr>
            <a:cxnSpLocks/>
            <a:stCxn id="52" idx="3"/>
            <a:endCxn id="38" idx="7"/>
          </p:cNvCxnSpPr>
          <p:nvPr/>
        </p:nvCxnSpPr>
        <p:spPr>
          <a:xfrm flipH="1">
            <a:off x="7401628" y="4460812"/>
            <a:ext cx="696588" cy="315609"/>
          </a:xfrm>
          <a:prstGeom prst="line">
            <a:avLst/>
          </a:prstGeom>
          <a:noFill/>
          <a:ln w="12700" cap="flat" cmpd="sng" algn="ctr">
            <a:solidFill>
              <a:srgbClr val="FFFFFF"/>
            </a:solidFill>
            <a:prstDash val="sysDot"/>
            <a:headEnd type="none"/>
            <a:tailEnd type="none"/>
          </a:ln>
          <a:effectLst/>
        </p:spPr>
      </p:cxnSp>
      <p:cxnSp>
        <p:nvCxnSpPr>
          <p:cNvPr id="112" name="Straight Connector 111">
            <a:extLst>
              <a:ext uri="{FF2B5EF4-FFF2-40B4-BE49-F238E27FC236}">
                <a16:creationId xmlns:a16="http://schemas.microsoft.com/office/drawing/2014/main" id="{6D7DBE5D-F77A-4DB5-82E2-D186E507EA77}"/>
              </a:ext>
            </a:extLst>
          </p:cNvPr>
          <p:cNvCxnSpPr>
            <a:cxnSpLocks/>
            <a:stCxn id="41" idx="2"/>
            <a:endCxn id="91" idx="6"/>
          </p:cNvCxnSpPr>
          <p:nvPr/>
        </p:nvCxnSpPr>
        <p:spPr>
          <a:xfrm flipH="1" flipV="1">
            <a:off x="9510887" y="4988886"/>
            <a:ext cx="1131444" cy="186282"/>
          </a:xfrm>
          <a:prstGeom prst="line">
            <a:avLst/>
          </a:prstGeom>
          <a:noFill/>
          <a:ln w="12700" cap="flat" cmpd="sng" algn="ctr">
            <a:solidFill>
              <a:srgbClr val="FFFFFF"/>
            </a:solidFill>
            <a:prstDash val="sysDot"/>
            <a:headEnd type="none"/>
            <a:tailEnd type="none"/>
          </a:ln>
          <a:effectLst/>
        </p:spPr>
      </p:cxnSp>
      <p:cxnSp>
        <p:nvCxnSpPr>
          <p:cNvPr id="113" name="Straight Connector 112">
            <a:extLst>
              <a:ext uri="{FF2B5EF4-FFF2-40B4-BE49-F238E27FC236}">
                <a16:creationId xmlns:a16="http://schemas.microsoft.com/office/drawing/2014/main" id="{61A1F25B-AA5B-4FE4-BB01-E7D95825702E}"/>
              </a:ext>
            </a:extLst>
          </p:cNvPr>
          <p:cNvCxnSpPr>
            <a:cxnSpLocks/>
            <a:endCxn id="48" idx="1"/>
          </p:cNvCxnSpPr>
          <p:nvPr/>
        </p:nvCxnSpPr>
        <p:spPr>
          <a:xfrm>
            <a:off x="10455361" y="4306307"/>
            <a:ext cx="641420" cy="968396"/>
          </a:xfrm>
          <a:prstGeom prst="line">
            <a:avLst/>
          </a:prstGeom>
          <a:noFill/>
          <a:ln w="12700" cap="flat" cmpd="sng" algn="ctr">
            <a:solidFill>
              <a:srgbClr val="FFFFFF"/>
            </a:solidFill>
            <a:prstDash val="sysDot"/>
            <a:headEnd type="none"/>
            <a:tailEnd type="none"/>
          </a:ln>
          <a:effectLst/>
        </p:spPr>
      </p:cxnSp>
      <p:cxnSp>
        <p:nvCxnSpPr>
          <p:cNvPr id="114" name="Straight Connector 113">
            <a:extLst>
              <a:ext uri="{FF2B5EF4-FFF2-40B4-BE49-F238E27FC236}">
                <a16:creationId xmlns:a16="http://schemas.microsoft.com/office/drawing/2014/main" id="{BA4F1084-C702-4885-BDC6-D9070029B387}"/>
              </a:ext>
            </a:extLst>
          </p:cNvPr>
          <p:cNvCxnSpPr>
            <a:cxnSpLocks/>
            <a:stCxn id="91" idx="7"/>
            <a:endCxn id="68" idx="3"/>
          </p:cNvCxnSpPr>
          <p:nvPr/>
        </p:nvCxnSpPr>
        <p:spPr>
          <a:xfrm flipV="1">
            <a:off x="9418992" y="4518822"/>
            <a:ext cx="833454" cy="248211"/>
          </a:xfrm>
          <a:prstGeom prst="line">
            <a:avLst/>
          </a:prstGeom>
          <a:noFill/>
          <a:ln w="12700" cap="flat" cmpd="sng" algn="ctr">
            <a:solidFill>
              <a:srgbClr val="FFFFFF"/>
            </a:solidFill>
            <a:prstDash val="sysDot"/>
            <a:headEnd type="none"/>
            <a:tailEnd type="none"/>
          </a:ln>
          <a:effectLst/>
        </p:spPr>
      </p:cxnSp>
      <p:cxnSp>
        <p:nvCxnSpPr>
          <p:cNvPr id="115" name="Straight Connector 114">
            <a:extLst>
              <a:ext uri="{FF2B5EF4-FFF2-40B4-BE49-F238E27FC236}">
                <a16:creationId xmlns:a16="http://schemas.microsoft.com/office/drawing/2014/main" id="{FEA68B8B-DFC3-4792-89C4-DC0A6E843FA0}"/>
              </a:ext>
            </a:extLst>
          </p:cNvPr>
          <p:cNvCxnSpPr>
            <a:cxnSpLocks/>
            <a:stCxn id="52" idx="6"/>
            <a:endCxn id="68" idx="2"/>
          </p:cNvCxnSpPr>
          <p:nvPr/>
        </p:nvCxnSpPr>
        <p:spPr>
          <a:xfrm>
            <a:off x="8633818" y="4238959"/>
            <a:ext cx="1526732" cy="58010"/>
          </a:xfrm>
          <a:prstGeom prst="line">
            <a:avLst/>
          </a:prstGeom>
          <a:noFill/>
          <a:ln w="12700" cap="flat" cmpd="sng" algn="ctr">
            <a:solidFill>
              <a:srgbClr val="FFFFFF"/>
            </a:solidFill>
            <a:prstDash val="sysDot"/>
            <a:headEnd type="none"/>
            <a:tailEnd type="none"/>
          </a:ln>
          <a:effectLst/>
        </p:spPr>
      </p:cxnSp>
      <p:cxnSp>
        <p:nvCxnSpPr>
          <p:cNvPr id="138" name="Straight Connector 137">
            <a:extLst>
              <a:ext uri="{FF2B5EF4-FFF2-40B4-BE49-F238E27FC236}">
                <a16:creationId xmlns:a16="http://schemas.microsoft.com/office/drawing/2014/main" id="{BB012277-5E39-4F4E-9A3B-6A3C5CF32C37}"/>
              </a:ext>
            </a:extLst>
          </p:cNvPr>
          <p:cNvCxnSpPr>
            <a:cxnSpLocks/>
            <a:stCxn id="166" idx="6"/>
            <a:endCxn id="68" idx="7"/>
          </p:cNvCxnSpPr>
          <p:nvPr/>
        </p:nvCxnSpPr>
        <p:spPr>
          <a:xfrm flipH="1">
            <a:off x="10696152" y="2027867"/>
            <a:ext cx="334116" cy="2047248"/>
          </a:xfrm>
          <a:prstGeom prst="line">
            <a:avLst/>
          </a:prstGeom>
          <a:noFill/>
          <a:ln w="12700" cap="flat" cmpd="sng" algn="ctr">
            <a:solidFill>
              <a:srgbClr val="FFFFFF"/>
            </a:solidFill>
            <a:prstDash val="sysDot"/>
            <a:headEnd type="none"/>
            <a:tailEnd type="none"/>
          </a:ln>
          <a:effectLst/>
        </p:spPr>
      </p:cxnSp>
      <p:sp>
        <p:nvSpPr>
          <p:cNvPr id="141" name="TextBox 140">
            <a:extLst>
              <a:ext uri="{FF2B5EF4-FFF2-40B4-BE49-F238E27FC236}">
                <a16:creationId xmlns:a16="http://schemas.microsoft.com/office/drawing/2014/main" id="{BF48CFF9-84D6-4B09-B4BB-D2BA20D053D8}"/>
              </a:ext>
            </a:extLst>
          </p:cNvPr>
          <p:cNvSpPr txBox="1"/>
          <p:nvPr/>
        </p:nvSpPr>
        <p:spPr>
          <a:xfrm>
            <a:off x="7773041" y="366974"/>
            <a:ext cx="2910281" cy="361637"/>
          </a:xfrm>
          <a:prstGeom prst="rect">
            <a:avLst/>
          </a:prstGeom>
        </p:spPr>
        <p:txBody>
          <a:bodyPr wrap="square" lIns="143428" rIns="143428">
            <a:spAutoFit/>
          </a:bodyPr>
          <a:lstStyle>
            <a:defPPr>
              <a:defRPr lang="en-US"/>
            </a:defPPr>
            <a:lvl1pPr algn="ctr">
              <a:lnSpc>
                <a:spcPts val="2120"/>
              </a:lnSpc>
              <a:defRPr b="1" spc="-50">
                <a:solidFill>
                  <a:schemeClr val="bg1"/>
                </a:solidFill>
              </a:defRPr>
            </a:lvl1pPr>
          </a:lstStyle>
          <a:p>
            <a:pPr defTabSz="896386"/>
            <a:r>
              <a:rPr lang="en-US" sz="1765" b="0" dirty="0">
                <a:solidFill>
                  <a:srgbClr val="FFFFFF"/>
                </a:solidFill>
                <a:latin typeface="Segoe UI Semibold" panose="020B0702040204020203" pitchFamily="34" charset="0"/>
                <a:cs typeface="Segoe UI Semibold" panose="020B0702040204020203" pitchFamily="34" charset="0"/>
              </a:rPr>
              <a:t>CLOUD &amp; SaaS APPS</a:t>
            </a:r>
          </a:p>
        </p:txBody>
      </p:sp>
      <p:cxnSp>
        <p:nvCxnSpPr>
          <p:cNvPr id="146" name="Straight Connector 145">
            <a:extLst>
              <a:ext uri="{FF2B5EF4-FFF2-40B4-BE49-F238E27FC236}">
                <a16:creationId xmlns:a16="http://schemas.microsoft.com/office/drawing/2014/main" id="{1AC3A319-369E-4205-A767-002DB3EC36D4}"/>
              </a:ext>
            </a:extLst>
          </p:cNvPr>
          <p:cNvCxnSpPr>
            <a:cxnSpLocks/>
            <a:endCxn id="38" idx="0"/>
          </p:cNvCxnSpPr>
          <p:nvPr/>
        </p:nvCxnSpPr>
        <p:spPr>
          <a:xfrm>
            <a:off x="7077194" y="1804294"/>
            <a:ext cx="102582" cy="2880232"/>
          </a:xfrm>
          <a:prstGeom prst="line">
            <a:avLst/>
          </a:prstGeom>
          <a:noFill/>
          <a:ln w="12700" cap="flat" cmpd="sng" algn="ctr">
            <a:solidFill>
              <a:srgbClr val="FFFFFF"/>
            </a:solidFill>
            <a:prstDash val="sysDot"/>
            <a:headEnd type="none"/>
            <a:tailEnd type="none"/>
          </a:ln>
          <a:effectLst/>
        </p:spPr>
      </p:cxnSp>
      <p:cxnSp>
        <p:nvCxnSpPr>
          <p:cNvPr id="147" name="Straight Connector 146">
            <a:extLst>
              <a:ext uri="{FF2B5EF4-FFF2-40B4-BE49-F238E27FC236}">
                <a16:creationId xmlns:a16="http://schemas.microsoft.com/office/drawing/2014/main" id="{EBE0BDDD-1A83-48B7-81CA-02C472E046BD}"/>
              </a:ext>
            </a:extLst>
          </p:cNvPr>
          <p:cNvCxnSpPr>
            <a:cxnSpLocks/>
          </p:cNvCxnSpPr>
          <p:nvPr/>
        </p:nvCxnSpPr>
        <p:spPr>
          <a:xfrm flipH="1">
            <a:off x="6991199" y="830466"/>
            <a:ext cx="128295" cy="656716"/>
          </a:xfrm>
          <a:prstGeom prst="line">
            <a:avLst/>
          </a:prstGeom>
          <a:noFill/>
          <a:ln w="12700" cap="flat" cmpd="sng" algn="ctr">
            <a:solidFill>
              <a:srgbClr val="FFFFFF"/>
            </a:solidFill>
            <a:prstDash val="sysDot"/>
            <a:headEnd type="none"/>
            <a:tailEnd type="none"/>
          </a:ln>
          <a:effectLst/>
        </p:spPr>
      </p:cxnSp>
      <p:cxnSp>
        <p:nvCxnSpPr>
          <p:cNvPr id="148" name="Straight Connector 147">
            <a:extLst>
              <a:ext uri="{FF2B5EF4-FFF2-40B4-BE49-F238E27FC236}">
                <a16:creationId xmlns:a16="http://schemas.microsoft.com/office/drawing/2014/main" id="{79759A72-4D54-4AD2-9E49-1D30D8746AFE}"/>
              </a:ext>
            </a:extLst>
          </p:cNvPr>
          <p:cNvCxnSpPr>
            <a:cxnSpLocks/>
          </p:cNvCxnSpPr>
          <p:nvPr/>
        </p:nvCxnSpPr>
        <p:spPr>
          <a:xfrm flipH="1" flipV="1">
            <a:off x="7560896" y="948908"/>
            <a:ext cx="1427958" cy="1151905"/>
          </a:xfrm>
          <a:prstGeom prst="line">
            <a:avLst/>
          </a:prstGeom>
          <a:noFill/>
          <a:ln w="12700" cap="flat" cmpd="sng" algn="ctr">
            <a:solidFill>
              <a:srgbClr val="FFFFFF"/>
            </a:solidFill>
            <a:prstDash val="sysDot"/>
            <a:headEnd type="none"/>
            <a:tailEnd type="none"/>
          </a:ln>
          <a:effectLst/>
        </p:spPr>
      </p:cxnSp>
      <p:cxnSp>
        <p:nvCxnSpPr>
          <p:cNvPr id="149" name="Straight Connector 148">
            <a:extLst>
              <a:ext uri="{FF2B5EF4-FFF2-40B4-BE49-F238E27FC236}">
                <a16:creationId xmlns:a16="http://schemas.microsoft.com/office/drawing/2014/main" id="{BD8997DB-7989-406A-8487-275AAAFF54E4}"/>
              </a:ext>
            </a:extLst>
          </p:cNvPr>
          <p:cNvCxnSpPr>
            <a:cxnSpLocks/>
            <a:stCxn id="145" idx="5"/>
          </p:cNvCxnSpPr>
          <p:nvPr/>
        </p:nvCxnSpPr>
        <p:spPr>
          <a:xfrm flipH="1" flipV="1">
            <a:off x="7202859" y="814236"/>
            <a:ext cx="3836882" cy="72353"/>
          </a:xfrm>
          <a:prstGeom prst="line">
            <a:avLst/>
          </a:prstGeom>
          <a:noFill/>
          <a:ln w="12700" cap="flat" cmpd="sng" algn="ctr">
            <a:solidFill>
              <a:srgbClr val="FFFFFF"/>
            </a:solidFill>
            <a:prstDash val="sysDot"/>
            <a:headEnd type="none"/>
            <a:tailEnd type="none"/>
          </a:ln>
          <a:effectLst/>
        </p:spPr>
      </p:cxnSp>
      <p:cxnSp>
        <p:nvCxnSpPr>
          <p:cNvPr id="150" name="Straight Connector 149">
            <a:extLst>
              <a:ext uri="{FF2B5EF4-FFF2-40B4-BE49-F238E27FC236}">
                <a16:creationId xmlns:a16="http://schemas.microsoft.com/office/drawing/2014/main" id="{8CADAF4C-E541-46E9-9A39-094D4F26BA67}"/>
              </a:ext>
            </a:extLst>
          </p:cNvPr>
          <p:cNvCxnSpPr>
            <a:cxnSpLocks/>
            <a:endCxn id="145" idx="3"/>
          </p:cNvCxnSpPr>
          <p:nvPr/>
        </p:nvCxnSpPr>
        <p:spPr>
          <a:xfrm flipH="1" flipV="1">
            <a:off x="11041941" y="1016854"/>
            <a:ext cx="302769" cy="836778"/>
          </a:xfrm>
          <a:prstGeom prst="line">
            <a:avLst/>
          </a:prstGeom>
          <a:noFill/>
          <a:ln w="12700" cap="flat" cmpd="sng" algn="ctr">
            <a:solidFill>
              <a:srgbClr val="FFFFFF"/>
            </a:solidFill>
            <a:prstDash val="sysDot"/>
            <a:headEnd type="none"/>
            <a:tailEnd type="none"/>
          </a:ln>
          <a:effectLst/>
        </p:spPr>
      </p:cxnSp>
      <p:cxnSp>
        <p:nvCxnSpPr>
          <p:cNvPr id="151" name="Straight Connector 150">
            <a:extLst>
              <a:ext uri="{FF2B5EF4-FFF2-40B4-BE49-F238E27FC236}">
                <a16:creationId xmlns:a16="http://schemas.microsoft.com/office/drawing/2014/main" id="{DC074B94-D2E7-4F6A-91D6-75E37C0A279C}"/>
              </a:ext>
            </a:extLst>
          </p:cNvPr>
          <p:cNvCxnSpPr>
            <a:cxnSpLocks/>
            <a:stCxn id="152" idx="7"/>
          </p:cNvCxnSpPr>
          <p:nvPr/>
        </p:nvCxnSpPr>
        <p:spPr>
          <a:xfrm flipH="1" flipV="1">
            <a:off x="7161760" y="1824733"/>
            <a:ext cx="1548815" cy="575967"/>
          </a:xfrm>
          <a:prstGeom prst="line">
            <a:avLst/>
          </a:prstGeom>
          <a:noFill/>
          <a:ln w="12700" cap="flat" cmpd="sng" algn="ctr">
            <a:solidFill>
              <a:srgbClr val="FFFFFF"/>
            </a:solidFill>
            <a:prstDash val="sysDot"/>
            <a:headEnd type="none"/>
            <a:tailEnd type="none"/>
          </a:ln>
          <a:effectLst/>
        </p:spPr>
      </p:cxnSp>
      <p:grpSp>
        <p:nvGrpSpPr>
          <p:cNvPr id="162" name="Group 161">
            <a:extLst>
              <a:ext uri="{FF2B5EF4-FFF2-40B4-BE49-F238E27FC236}">
                <a16:creationId xmlns:a16="http://schemas.microsoft.com/office/drawing/2014/main" id="{6BEF807B-567F-4377-8A8E-71A786DFB537}"/>
              </a:ext>
            </a:extLst>
          </p:cNvPr>
          <p:cNvGrpSpPr>
            <a:grpSpLocks noChangeAspect="1"/>
          </p:cNvGrpSpPr>
          <p:nvPr/>
        </p:nvGrpSpPr>
        <p:grpSpPr>
          <a:xfrm>
            <a:off x="6567149" y="1445191"/>
            <a:ext cx="961173" cy="582676"/>
            <a:chOff x="15511950" y="589229"/>
            <a:chExt cx="1157479" cy="701679"/>
          </a:xfrm>
        </p:grpSpPr>
        <p:sp>
          <p:nvSpPr>
            <p:cNvPr id="163" name="Freeform 5">
              <a:extLst>
                <a:ext uri="{FF2B5EF4-FFF2-40B4-BE49-F238E27FC236}">
                  <a16:creationId xmlns:a16="http://schemas.microsoft.com/office/drawing/2014/main" id="{168E7A62-D4CC-46A5-89D8-97E6A840F745}"/>
                </a:ext>
              </a:extLst>
            </p:cNvPr>
            <p:cNvSpPr>
              <a:spLocks/>
            </p:cNvSpPr>
            <p:nvPr/>
          </p:nvSpPr>
          <p:spPr bwMode="auto">
            <a:xfrm>
              <a:off x="15511950" y="589229"/>
              <a:ext cx="1157479" cy="701679"/>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FFFFF"/>
            </a:solidFill>
            <a:ln w="15875">
              <a:noFill/>
            </a:ln>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pic>
          <p:nvPicPr>
            <p:cNvPr id="164" name="Picture 2" descr="Image result for dropbox icon">
              <a:extLst>
                <a:ext uri="{FF2B5EF4-FFF2-40B4-BE49-F238E27FC236}">
                  <a16:creationId xmlns:a16="http://schemas.microsoft.com/office/drawing/2014/main" id="{E4BDB6C9-E1C2-454B-B090-339D3C66534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883922" y="764817"/>
              <a:ext cx="442693" cy="4426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5" name="Straight Connector 164">
            <a:extLst>
              <a:ext uri="{FF2B5EF4-FFF2-40B4-BE49-F238E27FC236}">
                <a16:creationId xmlns:a16="http://schemas.microsoft.com/office/drawing/2014/main" id="{FF48C072-379A-4711-B08D-0B273A963A91}"/>
              </a:ext>
            </a:extLst>
          </p:cNvPr>
          <p:cNvCxnSpPr>
            <a:cxnSpLocks/>
            <a:stCxn id="52" idx="0"/>
            <a:endCxn id="164" idx="3"/>
          </p:cNvCxnSpPr>
          <p:nvPr/>
        </p:nvCxnSpPr>
        <p:spPr>
          <a:xfrm flipH="1" flipV="1">
            <a:off x="7243648" y="1774807"/>
            <a:ext cx="1076422" cy="2150403"/>
          </a:xfrm>
          <a:prstGeom prst="line">
            <a:avLst/>
          </a:prstGeom>
          <a:noFill/>
          <a:ln w="12700" cap="flat" cmpd="sng" algn="ctr">
            <a:solidFill>
              <a:srgbClr val="FFFFFF"/>
            </a:solidFill>
            <a:prstDash val="sysDot"/>
            <a:headEnd type="none"/>
            <a:tailEnd type="none"/>
          </a:ln>
          <a:effectLst/>
        </p:spPr>
      </p:cxnSp>
      <p:grpSp>
        <p:nvGrpSpPr>
          <p:cNvPr id="16" name="Group 15">
            <a:extLst>
              <a:ext uri="{FF2B5EF4-FFF2-40B4-BE49-F238E27FC236}">
                <a16:creationId xmlns:a16="http://schemas.microsoft.com/office/drawing/2014/main" id="{5B1EBDA5-9B3A-4FC4-B2A5-E9918A3BB1DB}"/>
              </a:ext>
            </a:extLst>
          </p:cNvPr>
          <p:cNvGrpSpPr/>
          <p:nvPr/>
        </p:nvGrpSpPr>
        <p:grpSpPr>
          <a:xfrm>
            <a:off x="6668037" y="528804"/>
            <a:ext cx="961173" cy="582676"/>
            <a:chOff x="7352570" y="680614"/>
            <a:chExt cx="980447" cy="594360"/>
          </a:xfrm>
        </p:grpSpPr>
        <p:sp>
          <p:nvSpPr>
            <p:cNvPr id="140" name="Freeform 5">
              <a:extLst>
                <a:ext uri="{FF2B5EF4-FFF2-40B4-BE49-F238E27FC236}">
                  <a16:creationId xmlns:a16="http://schemas.microsoft.com/office/drawing/2014/main" id="{A55994EA-8F6D-4C6C-BB01-F5DA40DB23D3}"/>
                </a:ext>
              </a:extLst>
            </p:cNvPr>
            <p:cNvSpPr>
              <a:spLocks/>
            </p:cNvSpPr>
            <p:nvPr/>
          </p:nvSpPr>
          <p:spPr bwMode="auto">
            <a:xfrm>
              <a:off x="7352570" y="680614"/>
              <a:ext cx="980447" cy="594360"/>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FFFFF"/>
            </a:solidFill>
            <a:ln w="15875">
              <a:noFill/>
            </a:ln>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pic>
          <p:nvPicPr>
            <p:cNvPr id="170" name="Picture 169">
              <a:extLst>
                <a:ext uri="{FF2B5EF4-FFF2-40B4-BE49-F238E27FC236}">
                  <a16:creationId xmlns:a16="http://schemas.microsoft.com/office/drawing/2014/main" id="{E7FB4D7D-E36A-4C07-B958-20F7C318D4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7175" y="843035"/>
              <a:ext cx="524270" cy="367173"/>
            </a:xfrm>
            <a:prstGeom prst="rect">
              <a:avLst/>
            </a:prstGeom>
          </p:spPr>
        </p:pic>
      </p:grpSp>
      <p:cxnSp>
        <p:nvCxnSpPr>
          <p:cNvPr id="174" name="Straight Connector 173">
            <a:extLst>
              <a:ext uri="{FF2B5EF4-FFF2-40B4-BE49-F238E27FC236}">
                <a16:creationId xmlns:a16="http://schemas.microsoft.com/office/drawing/2014/main" id="{2564A8E7-B907-4052-ADB5-D813687F1B55}"/>
              </a:ext>
            </a:extLst>
          </p:cNvPr>
          <p:cNvCxnSpPr>
            <a:cxnSpLocks/>
          </p:cNvCxnSpPr>
          <p:nvPr/>
        </p:nvCxnSpPr>
        <p:spPr>
          <a:xfrm flipV="1">
            <a:off x="9665382" y="1445982"/>
            <a:ext cx="624572" cy="612069"/>
          </a:xfrm>
          <a:prstGeom prst="line">
            <a:avLst/>
          </a:prstGeom>
          <a:noFill/>
          <a:ln w="12700" cap="flat" cmpd="sng" algn="ctr">
            <a:solidFill>
              <a:srgbClr val="FFFFFF"/>
            </a:solidFill>
            <a:prstDash val="sysDot"/>
            <a:headEnd type="none"/>
            <a:tailEnd type="none"/>
          </a:ln>
          <a:effectLst/>
        </p:spPr>
      </p:cxnSp>
      <p:cxnSp>
        <p:nvCxnSpPr>
          <p:cNvPr id="175" name="Straight Connector 174">
            <a:extLst>
              <a:ext uri="{FF2B5EF4-FFF2-40B4-BE49-F238E27FC236}">
                <a16:creationId xmlns:a16="http://schemas.microsoft.com/office/drawing/2014/main" id="{2DB6B968-0ADA-456D-9FF1-5010BFBE886B}"/>
              </a:ext>
            </a:extLst>
          </p:cNvPr>
          <p:cNvCxnSpPr>
            <a:cxnSpLocks/>
            <a:endCxn id="145" idx="5"/>
          </p:cNvCxnSpPr>
          <p:nvPr/>
        </p:nvCxnSpPr>
        <p:spPr>
          <a:xfrm flipV="1">
            <a:off x="10222155" y="886589"/>
            <a:ext cx="817586" cy="472766"/>
          </a:xfrm>
          <a:prstGeom prst="line">
            <a:avLst/>
          </a:prstGeom>
          <a:noFill/>
          <a:ln w="12700" cap="flat" cmpd="sng" algn="ctr">
            <a:solidFill>
              <a:srgbClr val="FFFFFF"/>
            </a:solidFill>
            <a:prstDash val="sysDot"/>
            <a:headEnd type="none"/>
            <a:tailEnd type="none"/>
          </a:ln>
          <a:effectLst/>
        </p:spPr>
      </p:cxnSp>
      <p:grpSp>
        <p:nvGrpSpPr>
          <p:cNvPr id="15" name="Group 14">
            <a:extLst>
              <a:ext uri="{FF2B5EF4-FFF2-40B4-BE49-F238E27FC236}">
                <a16:creationId xmlns:a16="http://schemas.microsoft.com/office/drawing/2014/main" id="{FBC4C5D7-DF53-4CD5-A733-9399A315116C}"/>
              </a:ext>
            </a:extLst>
          </p:cNvPr>
          <p:cNvGrpSpPr/>
          <p:nvPr/>
        </p:nvGrpSpPr>
        <p:grpSpPr>
          <a:xfrm>
            <a:off x="10838035" y="1445191"/>
            <a:ext cx="961173" cy="582676"/>
            <a:chOff x="11055359" y="1473673"/>
            <a:chExt cx="980447" cy="594360"/>
          </a:xfrm>
        </p:grpSpPr>
        <p:sp>
          <p:nvSpPr>
            <p:cNvPr id="166" name="Freeform 5">
              <a:extLst>
                <a:ext uri="{FF2B5EF4-FFF2-40B4-BE49-F238E27FC236}">
                  <a16:creationId xmlns:a16="http://schemas.microsoft.com/office/drawing/2014/main" id="{26E22906-D429-4674-B0FD-5116D6F16EE6}"/>
                </a:ext>
              </a:extLst>
            </p:cNvPr>
            <p:cNvSpPr>
              <a:spLocks/>
            </p:cNvSpPr>
            <p:nvPr/>
          </p:nvSpPr>
          <p:spPr bwMode="auto">
            <a:xfrm>
              <a:off x="11055359" y="1473673"/>
              <a:ext cx="980447" cy="594360"/>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FFFFF"/>
            </a:solidFill>
            <a:ln w="15875">
              <a:noFill/>
            </a:ln>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pic>
          <p:nvPicPr>
            <p:cNvPr id="176" name="Picture 34" descr="https://az495088.vo.msecnd.net/app-logo/workday_215.png">
              <a:extLst>
                <a:ext uri="{FF2B5EF4-FFF2-40B4-BE49-F238E27FC236}">
                  <a16:creationId xmlns:a16="http://schemas.microsoft.com/office/drawing/2014/main" id="{273FF5B7-5F11-4BFF-AB82-D3BE2BDB4F3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312431" y="1562890"/>
              <a:ext cx="466302" cy="466302"/>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2D8E7028-7E14-4D87-BBEE-EE40C735AEE7}"/>
              </a:ext>
            </a:extLst>
          </p:cNvPr>
          <p:cNvGrpSpPr/>
          <p:nvPr/>
        </p:nvGrpSpPr>
        <p:grpSpPr>
          <a:xfrm>
            <a:off x="9728683" y="990477"/>
            <a:ext cx="961173" cy="582676"/>
            <a:chOff x="9923762" y="1009841"/>
            <a:chExt cx="980447" cy="594360"/>
          </a:xfrm>
        </p:grpSpPr>
        <p:sp>
          <p:nvSpPr>
            <p:cNvPr id="171" name="Freeform 5">
              <a:extLst>
                <a:ext uri="{FF2B5EF4-FFF2-40B4-BE49-F238E27FC236}">
                  <a16:creationId xmlns:a16="http://schemas.microsoft.com/office/drawing/2014/main" id="{E212C40D-1B8C-49ED-9E47-06BDE14C6446}"/>
                </a:ext>
              </a:extLst>
            </p:cNvPr>
            <p:cNvSpPr>
              <a:spLocks/>
            </p:cNvSpPr>
            <p:nvPr/>
          </p:nvSpPr>
          <p:spPr bwMode="auto">
            <a:xfrm>
              <a:off x="9923762" y="1009841"/>
              <a:ext cx="980447" cy="594360"/>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FFFFF"/>
            </a:solidFill>
            <a:ln w="15875">
              <a:noFill/>
            </a:ln>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pic>
          <p:nvPicPr>
            <p:cNvPr id="172" name="Picture 171">
              <a:extLst>
                <a:ext uri="{FF2B5EF4-FFF2-40B4-BE49-F238E27FC236}">
                  <a16:creationId xmlns:a16="http://schemas.microsoft.com/office/drawing/2014/main" id="{27085ADD-FADD-44E6-8772-CEC6587264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191" y="1110227"/>
              <a:ext cx="393588" cy="393588"/>
            </a:xfrm>
            <a:prstGeom prst="rect">
              <a:avLst/>
            </a:prstGeom>
          </p:spPr>
        </p:pic>
      </p:grpSp>
      <p:grpSp>
        <p:nvGrpSpPr>
          <p:cNvPr id="143" name="Group 142">
            <a:extLst>
              <a:ext uri="{FF2B5EF4-FFF2-40B4-BE49-F238E27FC236}">
                <a16:creationId xmlns:a16="http://schemas.microsoft.com/office/drawing/2014/main" id="{6344DF4F-9620-4B56-9A69-37ED44FFFF02}"/>
              </a:ext>
            </a:extLst>
          </p:cNvPr>
          <p:cNvGrpSpPr>
            <a:grpSpLocks noChangeAspect="1"/>
          </p:cNvGrpSpPr>
          <p:nvPr/>
        </p:nvGrpSpPr>
        <p:grpSpPr>
          <a:xfrm>
            <a:off x="10617337" y="544139"/>
            <a:ext cx="961173" cy="582676"/>
            <a:chOff x="7100061" y="1390395"/>
            <a:chExt cx="1157479" cy="701679"/>
          </a:xfrm>
        </p:grpSpPr>
        <p:sp>
          <p:nvSpPr>
            <p:cNvPr id="144" name="Freeform 5">
              <a:extLst>
                <a:ext uri="{FF2B5EF4-FFF2-40B4-BE49-F238E27FC236}">
                  <a16:creationId xmlns:a16="http://schemas.microsoft.com/office/drawing/2014/main" id="{BA9E1C77-0D96-4D55-8A54-D0D458BCCFC9}"/>
                </a:ext>
              </a:extLst>
            </p:cNvPr>
            <p:cNvSpPr>
              <a:spLocks/>
            </p:cNvSpPr>
            <p:nvPr/>
          </p:nvSpPr>
          <p:spPr bwMode="auto">
            <a:xfrm>
              <a:off x="7100061" y="1390395"/>
              <a:ext cx="1157479" cy="701679"/>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FFFFF"/>
            </a:solidFill>
            <a:ln w="15875">
              <a:noFill/>
            </a:ln>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sp>
          <p:nvSpPr>
            <p:cNvPr id="145" name="Freeform 22">
              <a:extLst>
                <a:ext uri="{FF2B5EF4-FFF2-40B4-BE49-F238E27FC236}">
                  <a16:creationId xmlns:a16="http://schemas.microsoft.com/office/drawing/2014/main" id="{DDA7D080-1E8F-4CC0-85AD-69DEB1057ACA}"/>
                </a:ext>
              </a:extLst>
            </p:cNvPr>
            <p:cNvSpPr>
              <a:spLocks noChangeAspect="1" noEditPoints="1"/>
            </p:cNvSpPr>
            <p:nvPr/>
          </p:nvSpPr>
          <p:spPr bwMode="black">
            <a:xfrm>
              <a:off x="7396733" y="1596729"/>
              <a:ext cx="581684" cy="362926"/>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rgbClr val="0078D7"/>
            </a:solidFill>
            <a:ln>
              <a:noFill/>
            </a:ln>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FFFFFF"/>
                </a:solidFill>
              </a:endParaRPr>
            </a:p>
          </p:txBody>
        </p:sp>
      </p:grpSp>
      <p:grpSp>
        <p:nvGrpSpPr>
          <p:cNvPr id="215" name="Group 214">
            <a:extLst>
              <a:ext uri="{FF2B5EF4-FFF2-40B4-BE49-F238E27FC236}">
                <a16:creationId xmlns:a16="http://schemas.microsoft.com/office/drawing/2014/main" id="{CEF1D307-9175-4318-982D-80FF3E66F5DF}"/>
              </a:ext>
            </a:extLst>
          </p:cNvPr>
          <p:cNvGrpSpPr/>
          <p:nvPr/>
        </p:nvGrpSpPr>
        <p:grpSpPr>
          <a:xfrm>
            <a:off x="5997507" y="2729206"/>
            <a:ext cx="6095999" cy="1695567"/>
            <a:chOff x="6117769" y="2783435"/>
            <a:chExt cx="6218236" cy="1729567"/>
          </a:xfrm>
        </p:grpSpPr>
        <p:sp>
          <p:nvSpPr>
            <p:cNvPr id="108" name="TextBox 107">
              <a:extLst>
                <a:ext uri="{FF2B5EF4-FFF2-40B4-BE49-F238E27FC236}">
                  <a16:creationId xmlns:a16="http://schemas.microsoft.com/office/drawing/2014/main" id="{2E97FD65-09A7-459E-A01A-DC30B7B8C7B2}"/>
                </a:ext>
              </a:extLst>
            </p:cNvPr>
            <p:cNvSpPr txBox="1"/>
            <p:nvPr/>
          </p:nvSpPr>
          <p:spPr>
            <a:xfrm>
              <a:off x="7974257" y="3363240"/>
              <a:ext cx="2807048" cy="661060"/>
            </a:xfrm>
            <a:prstGeom prst="rect">
              <a:avLst/>
            </a:prstGeom>
          </p:spPr>
          <p:txBody>
            <a:bodyPr spcFirstLastPara="1" wrap="square" lIns="143428" rIns="143428" numCol="1">
              <a:prstTxWarp prst="textArchUp">
                <a:avLst/>
              </a:prstTxWarp>
              <a:spAutoFit/>
            </a:bodyPr>
            <a:lstStyle>
              <a:defPPr>
                <a:defRPr lang="en-US"/>
              </a:defPPr>
              <a:lvl1pPr algn="ctr">
                <a:lnSpc>
                  <a:spcPts val="2120"/>
                </a:lnSpc>
                <a:defRPr b="1" spc="-50">
                  <a:solidFill>
                    <a:schemeClr val="bg1"/>
                  </a:solidFill>
                </a:defRPr>
              </a:lvl1pPr>
            </a:lstStyle>
            <a:p>
              <a:pPr defTabSz="896386">
                <a:lnSpc>
                  <a:spcPts val="2078"/>
                </a:lnSpc>
                <a:defRPr/>
              </a:pPr>
              <a:r>
                <a:rPr lang="en-US" sz="1765" b="0" kern="0" spc="294" dirty="0">
                  <a:solidFill>
                    <a:srgbClr val="FFFFFF"/>
                  </a:solidFill>
                  <a:latin typeface="Segoe UI Semibold" panose="020B0702040204020203" pitchFamily="34" charset="0"/>
                  <a:cs typeface="Segoe UI Semibold" panose="020B0702040204020203" pitchFamily="34" charset="0"/>
                </a:rPr>
                <a:t>ON PREMISES</a:t>
              </a:r>
            </a:p>
          </p:txBody>
        </p:sp>
        <p:sp>
          <p:nvSpPr>
            <p:cNvPr id="206" name="Freeform: Shape 205">
              <a:extLst>
                <a:ext uri="{FF2B5EF4-FFF2-40B4-BE49-F238E27FC236}">
                  <a16:creationId xmlns:a16="http://schemas.microsoft.com/office/drawing/2014/main" id="{0582E0DB-5935-411C-B8F3-DE21BD6BDCC2}"/>
                </a:ext>
              </a:extLst>
            </p:cNvPr>
            <p:cNvSpPr/>
            <p:nvPr/>
          </p:nvSpPr>
          <p:spPr bwMode="auto">
            <a:xfrm>
              <a:off x="6117769" y="2783435"/>
              <a:ext cx="6218236" cy="1729567"/>
            </a:xfrm>
            <a:custGeom>
              <a:avLst/>
              <a:gdLst>
                <a:gd name="connsiteX0" fmla="*/ 3110174 w 6218236"/>
                <a:gd name="connsiteY0" fmla="*/ 0 h 1729567"/>
                <a:gd name="connsiteX1" fmla="*/ 6105407 w 6218236"/>
                <a:gd name="connsiteY1" fmla="*/ 1282968 h 1729567"/>
                <a:gd name="connsiteX2" fmla="*/ 6218236 w 6218236"/>
                <a:gd name="connsiteY2" fmla="*/ 1410125 h 1729567"/>
                <a:gd name="connsiteX3" fmla="*/ 6218236 w 6218236"/>
                <a:gd name="connsiteY3" fmla="*/ 1721369 h 1729567"/>
                <a:gd name="connsiteX4" fmla="*/ 6056199 w 6218236"/>
                <a:gd name="connsiteY4" fmla="*/ 1525616 h 1729567"/>
                <a:gd name="connsiteX5" fmla="*/ 3110174 w 6218236"/>
                <a:gd name="connsiteY5" fmla="*/ 200518 h 1729567"/>
                <a:gd name="connsiteX6" fmla="*/ 71966 w 6218236"/>
                <a:gd name="connsiteY6" fmla="*/ 1633328 h 1729567"/>
                <a:gd name="connsiteX7" fmla="*/ 0 w 6218236"/>
                <a:gd name="connsiteY7" fmla="*/ 1729567 h 1729567"/>
                <a:gd name="connsiteX8" fmla="*/ 0 w 6218236"/>
                <a:gd name="connsiteY8" fmla="*/ 1414717 h 1729567"/>
                <a:gd name="connsiteX9" fmla="*/ 184298 w 6218236"/>
                <a:gd name="connsiteY9" fmla="*/ 1211937 h 1729567"/>
                <a:gd name="connsiteX10" fmla="*/ 3110174 w 6218236"/>
                <a:gd name="connsiteY10" fmla="*/ 0 h 172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236" h="1729567">
                  <a:moveTo>
                    <a:pt x="3110174" y="0"/>
                  </a:moveTo>
                  <a:cubicBezTo>
                    <a:pt x="4288506" y="0"/>
                    <a:pt x="5351800" y="492539"/>
                    <a:pt x="6105407" y="1282968"/>
                  </a:cubicBezTo>
                  <a:lnTo>
                    <a:pt x="6218236" y="1410125"/>
                  </a:lnTo>
                  <a:lnTo>
                    <a:pt x="6218236" y="1721369"/>
                  </a:lnTo>
                  <a:lnTo>
                    <a:pt x="6056199" y="1525616"/>
                  </a:lnTo>
                  <a:cubicBezTo>
                    <a:pt x="5334925" y="712763"/>
                    <a:pt x="4282370" y="200518"/>
                    <a:pt x="3110174" y="200518"/>
                  </a:cubicBezTo>
                  <a:cubicBezTo>
                    <a:pt x="1887013" y="200518"/>
                    <a:pt x="794124" y="758275"/>
                    <a:pt x="71966" y="1633328"/>
                  </a:cubicBezTo>
                  <a:lnTo>
                    <a:pt x="0" y="1729567"/>
                  </a:lnTo>
                  <a:lnTo>
                    <a:pt x="0" y="1414717"/>
                  </a:lnTo>
                  <a:lnTo>
                    <a:pt x="184298" y="1211937"/>
                  </a:lnTo>
                  <a:cubicBezTo>
                    <a:pt x="933095" y="463141"/>
                    <a:pt x="1967549" y="0"/>
                    <a:pt x="3110174" y="0"/>
                  </a:cubicBezTo>
                  <a:close/>
                </a:path>
              </a:pathLst>
            </a:custGeom>
            <a:solidFill>
              <a:schemeClr val="bg1">
                <a:alpha val="7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cs typeface="Segoe UI" pitchFamily="34" charset="0"/>
              </a:endParaRPr>
            </a:p>
          </p:txBody>
        </p:sp>
      </p:grpSp>
      <p:sp>
        <p:nvSpPr>
          <p:cNvPr id="209" name="TextBox 208">
            <a:extLst>
              <a:ext uri="{FF2B5EF4-FFF2-40B4-BE49-F238E27FC236}">
                <a16:creationId xmlns:a16="http://schemas.microsoft.com/office/drawing/2014/main" id="{6F900E7F-998C-409F-B843-178AD50DC2DA}"/>
              </a:ext>
            </a:extLst>
          </p:cNvPr>
          <p:cNvSpPr txBox="1"/>
          <p:nvPr/>
        </p:nvSpPr>
        <p:spPr>
          <a:xfrm>
            <a:off x="7787283" y="2405173"/>
            <a:ext cx="2751867" cy="648065"/>
          </a:xfrm>
          <a:prstGeom prst="rect">
            <a:avLst/>
          </a:prstGeom>
        </p:spPr>
        <p:txBody>
          <a:bodyPr spcFirstLastPara="1" wrap="square" lIns="143428" rIns="143428" numCol="1">
            <a:prstTxWarp prst="textArchUp">
              <a:avLst/>
            </a:prstTxWarp>
            <a:spAutoFit/>
          </a:bodyPr>
          <a:lstStyle>
            <a:defPPr>
              <a:defRPr lang="en-US"/>
            </a:defPPr>
            <a:lvl1pPr algn="ctr">
              <a:lnSpc>
                <a:spcPts val="2120"/>
              </a:lnSpc>
              <a:defRPr b="1" spc="-50">
                <a:solidFill>
                  <a:schemeClr val="bg1"/>
                </a:solidFill>
              </a:defRPr>
            </a:lvl1pPr>
          </a:lstStyle>
          <a:p>
            <a:pPr defTabSz="896386">
              <a:lnSpc>
                <a:spcPts val="2078"/>
              </a:lnSpc>
              <a:defRPr/>
            </a:pPr>
            <a:endParaRPr lang="en-US" sz="1765" b="0" kern="0" spc="294" dirty="0">
              <a:solidFill>
                <a:srgbClr val="FFFFFF"/>
              </a:solidFill>
              <a:latin typeface="Segoe UI Semibold" panose="020B0702040204020203" pitchFamily="34" charset="0"/>
              <a:cs typeface="Segoe UI Semibold" panose="020B0702040204020203" pitchFamily="34" charset="0"/>
            </a:endParaRPr>
          </a:p>
        </p:txBody>
      </p:sp>
      <p:sp>
        <p:nvSpPr>
          <p:cNvPr id="3" name="Rectangle 2">
            <a:extLst>
              <a:ext uri="{FF2B5EF4-FFF2-40B4-BE49-F238E27FC236}">
                <a16:creationId xmlns:a16="http://schemas.microsoft.com/office/drawing/2014/main" id="{1087EBA1-5DB5-4FCE-953F-641A19E91881}"/>
              </a:ext>
            </a:extLst>
          </p:cNvPr>
          <p:cNvSpPr/>
          <p:nvPr/>
        </p:nvSpPr>
        <p:spPr>
          <a:xfrm>
            <a:off x="1155852" y="3775232"/>
            <a:ext cx="4129908" cy="693970"/>
          </a:xfrm>
          <a:prstGeom prst="rect">
            <a:avLst/>
          </a:prstGeom>
        </p:spPr>
        <p:txBody>
          <a:bodyPr wrap="square">
            <a:spAutoFit/>
          </a:bodyPr>
          <a:lstStyle/>
          <a:p>
            <a:r>
              <a:rPr lang="en-US" sz="1961" dirty="0">
                <a:ln w="3175">
                  <a:noFill/>
                </a:ln>
                <a:gradFill>
                  <a:gsLst>
                    <a:gs pos="1250">
                      <a:schemeClr val="tx1"/>
                    </a:gs>
                    <a:gs pos="100000">
                      <a:schemeClr val="tx1"/>
                    </a:gs>
                  </a:gsLst>
                  <a:lin ang="5400000" scaled="0"/>
                </a:gradFill>
                <a:cs typeface="Segoe UI" pitchFamily="34" charset="0"/>
              </a:rPr>
              <a:t>No matter where it’s created, modified or shared</a:t>
            </a:r>
            <a:endParaRPr lang="en-US" sz="1961" dirty="0"/>
          </a:p>
        </p:txBody>
      </p:sp>
      <p:grpSp>
        <p:nvGrpSpPr>
          <p:cNvPr id="124" name="Group 123">
            <a:extLst>
              <a:ext uri="{FF2B5EF4-FFF2-40B4-BE49-F238E27FC236}">
                <a16:creationId xmlns:a16="http://schemas.microsoft.com/office/drawing/2014/main" id="{01E2A139-8A02-4527-AEE4-063089B04C99}"/>
              </a:ext>
            </a:extLst>
          </p:cNvPr>
          <p:cNvGrpSpPr/>
          <p:nvPr/>
        </p:nvGrpSpPr>
        <p:grpSpPr>
          <a:xfrm>
            <a:off x="8710572" y="1866434"/>
            <a:ext cx="1270586" cy="763237"/>
            <a:chOff x="8897850" y="1322952"/>
            <a:chExt cx="1045474" cy="621405"/>
          </a:xfrm>
        </p:grpSpPr>
        <p:sp>
          <p:nvSpPr>
            <p:cNvPr id="152" name="Freeform 5">
              <a:extLst>
                <a:ext uri="{FF2B5EF4-FFF2-40B4-BE49-F238E27FC236}">
                  <a16:creationId xmlns:a16="http://schemas.microsoft.com/office/drawing/2014/main" id="{422519C3-9C7F-4DFB-BBB8-39D92F185F14}"/>
                </a:ext>
              </a:extLst>
            </p:cNvPr>
            <p:cNvSpPr>
              <a:spLocks/>
            </p:cNvSpPr>
            <p:nvPr/>
          </p:nvSpPr>
          <p:spPr bwMode="auto">
            <a:xfrm>
              <a:off x="8897850" y="1322952"/>
              <a:ext cx="1045474" cy="621405"/>
            </a:xfrm>
            <a:custGeom>
              <a:avLst/>
              <a:gdLst>
                <a:gd name="T0" fmla="*/ 28 w 120"/>
                <a:gd name="T1" fmla="*/ 32 h 80"/>
                <a:gd name="T2" fmla="*/ 60 w 120"/>
                <a:gd name="T3" fmla="*/ 0 h 80"/>
                <a:gd name="T4" fmla="*/ 90 w 120"/>
                <a:gd name="T5" fmla="*/ 20 h 80"/>
                <a:gd name="T6" fmla="*/ 90 w 120"/>
                <a:gd name="T7" fmla="*/ 20 h 80"/>
                <a:gd name="T8" fmla="*/ 120 w 120"/>
                <a:gd name="T9" fmla="*/ 50 h 80"/>
                <a:gd name="T10" fmla="*/ 90 w 120"/>
                <a:gd name="T11" fmla="*/ 80 h 80"/>
                <a:gd name="T12" fmla="*/ 24 w 120"/>
                <a:gd name="T13" fmla="*/ 80 h 80"/>
                <a:gd name="T14" fmla="*/ 0 w 120"/>
                <a:gd name="T15" fmla="*/ 56 h 80"/>
                <a:gd name="T16" fmla="*/ 24 w 120"/>
                <a:gd name="T17" fmla="*/ 32 h 80"/>
                <a:gd name="T18" fmla="*/ 28 w 120"/>
                <a:gd name="T1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80">
                  <a:moveTo>
                    <a:pt x="28" y="32"/>
                  </a:moveTo>
                  <a:cubicBezTo>
                    <a:pt x="28" y="14"/>
                    <a:pt x="42" y="0"/>
                    <a:pt x="60" y="0"/>
                  </a:cubicBezTo>
                  <a:cubicBezTo>
                    <a:pt x="73" y="0"/>
                    <a:pt x="85" y="8"/>
                    <a:pt x="90" y="20"/>
                  </a:cubicBezTo>
                  <a:cubicBezTo>
                    <a:pt x="90" y="20"/>
                    <a:pt x="90" y="20"/>
                    <a:pt x="90" y="20"/>
                  </a:cubicBezTo>
                  <a:cubicBezTo>
                    <a:pt x="107" y="20"/>
                    <a:pt x="120" y="33"/>
                    <a:pt x="120" y="50"/>
                  </a:cubicBezTo>
                  <a:cubicBezTo>
                    <a:pt x="120" y="67"/>
                    <a:pt x="107" y="80"/>
                    <a:pt x="90" y="80"/>
                  </a:cubicBezTo>
                  <a:cubicBezTo>
                    <a:pt x="24" y="80"/>
                    <a:pt x="24" y="80"/>
                    <a:pt x="24" y="80"/>
                  </a:cubicBezTo>
                  <a:cubicBezTo>
                    <a:pt x="11" y="80"/>
                    <a:pt x="0" y="69"/>
                    <a:pt x="0" y="56"/>
                  </a:cubicBezTo>
                  <a:cubicBezTo>
                    <a:pt x="0" y="43"/>
                    <a:pt x="11" y="32"/>
                    <a:pt x="24" y="32"/>
                  </a:cubicBezTo>
                  <a:cubicBezTo>
                    <a:pt x="25" y="32"/>
                    <a:pt x="27" y="32"/>
                    <a:pt x="28" y="32"/>
                  </a:cubicBezTo>
                  <a:close/>
                </a:path>
              </a:pathLst>
            </a:custGeom>
            <a:solidFill>
              <a:srgbClr val="FFFFFF"/>
            </a:solidFill>
            <a:ln w="15875">
              <a:noFill/>
            </a:ln>
            <a:extLst/>
          </p:spPr>
          <p:txBody>
            <a:bodyPr vert="horz" wrap="square" lIns="91427" tIns="45713" rIns="91427" bIns="45713" numCol="1" anchor="t" anchorCtr="0" compatLnSpc="1">
              <a:prstTxWarp prst="textNoShape">
                <a:avLst/>
              </a:prstTxWarp>
            </a:bodyPr>
            <a:lstStyle/>
            <a:p>
              <a:pPr defTabSz="896386">
                <a:defRPr/>
              </a:pPr>
              <a:endParaRPr lang="en-US" kern="0">
                <a:solidFill>
                  <a:srgbClr val="505050"/>
                </a:solidFill>
              </a:endParaRPr>
            </a:p>
          </p:txBody>
        </p:sp>
        <p:pic>
          <p:nvPicPr>
            <p:cNvPr id="177" name="Picture 176">
              <a:extLst>
                <a:ext uri="{FF2B5EF4-FFF2-40B4-BE49-F238E27FC236}">
                  <a16:creationId xmlns:a16="http://schemas.microsoft.com/office/drawing/2014/main" id="{C3424623-6174-47D7-B19D-DD27372A2E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9257" y="1612690"/>
              <a:ext cx="813919" cy="171350"/>
            </a:xfrm>
            <a:prstGeom prst="rect">
              <a:avLst/>
            </a:prstGeom>
          </p:spPr>
        </p:pic>
      </p:grpSp>
    </p:spTree>
    <p:extLst>
      <p:ext uri="{BB962C8B-B14F-4D97-AF65-F5344CB8AC3E}">
        <p14:creationId xmlns:p14="http://schemas.microsoft.com/office/powerpoint/2010/main" val="2389661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750"/>
                                        <p:tgtEl>
                                          <p:spTgt spid="215"/>
                                        </p:tgtEl>
                                      </p:cBhvr>
                                    </p:animEffect>
                                    <p:anim calcmode="lin" valueType="num">
                                      <p:cBhvr>
                                        <p:cTn id="8" dur="750" fill="hold"/>
                                        <p:tgtEl>
                                          <p:spTgt spid="215"/>
                                        </p:tgtEl>
                                        <p:attrNameLst>
                                          <p:attrName>ppt_x</p:attrName>
                                        </p:attrNameLst>
                                      </p:cBhvr>
                                      <p:tavLst>
                                        <p:tav tm="0">
                                          <p:val>
                                            <p:strVal val="#ppt_x"/>
                                          </p:val>
                                        </p:tav>
                                        <p:tav tm="100000">
                                          <p:val>
                                            <p:strVal val="#ppt_x"/>
                                          </p:val>
                                        </p:tav>
                                      </p:tavLst>
                                    </p:anim>
                                    <p:anim calcmode="lin" valueType="num">
                                      <p:cBhvr>
                                        <p:cTn id="9" dur="750" fill="hold"/>
                                        <p:tgtEl>
                                          <p:spTgt spid="21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1250"/>
                            </p:stCondLst>
                            <p:childTnLst>
                              <p:par>
                                <p:cTn id="37" presetID="22" presetClass="entr" presetSubtype="4" fill="hold" nodeType="after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wipe(down)">
                                      <p:cBhvr>
                                        <p:cTn id="39" dur="500"/>
                                        <p:tgtEl>
                                          <p:spTgt spid="111"/>
                                        </p:tgtEl>
                                      </p:cBhvr>
                                    </p:animEffect>
                                  </p:childTnLst>
                                </p:cTn>
                              </p:par>
                              <p:par>
                                <p:cTn id="40" presetID="22" presetClass="entr" presetSubtype="4" fill="hold"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down)">
                                      <p:cBhvr>
                                        <p:cTn id="42" dur="500"/>
                                        <p:tgtEl>
                                          <p:spTgt spid="110"/>
                                        </p:tgtEl>
                                      </p:cBhvr>
                                    </p:animEffect>
                                  </p:childTnLst>
                                </p:cTn>
                              </p:par>
                              <p:par>
                                <p:cTn id="43" presetID="22" presetClass="entr" presetSubtype="4" fill="hold" nodeType="withEffect">
                                  <p:stCondLst>
                                    <p:cond delay="0"/>
                                  </p:stCondLst>
                                  <p:childTnLst>
                                    <p:set>
                                      <p:cBhvr>
                                        <p:cTn id="44" dur="1" fill="hold">
                                          <p:stCondLst>
                                            <p:cond delay="0"/>
                                          </p:stCondLst>
                                        </p:cTn>
                                        <p:tgtEl>
                                          <p:spTgt spid="114"/>
                                        </p:tgtEl>
                                        <p:attrNameLst>
                                          <p:attrName>style.visibility</p:attrName>
                                        </p:attrNameLst>
                                      </p:cBhvr>
                                      <p:to>
                                        <p:strVal val="visible"/>
                                      </p:to>
                                    </p:set>
                                    <p:animEffect transition="in" filter="wipe(down)">
                                      <p:cBhvr>
                                        <p:cTn id="45" dur="500"/>
                                        <p:tgtEl>
                                          <p:spTgt spid="114"/>
                                        </p:tgtEl>
                                      </p:cBhvr>
                                    </p:animEffect>
                                  </p:childTnLst>
                                </p:cTn>
                              </p:par>
                              <p:par>
                                <p:cTn id="46" presetID="22" presetClass="entr" presetSubtype="4" fill="hold"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wipe(down)">
                                      <p:cBhvr>
                                        <p:cTn id="48" dur="500"/>
                                        <p:tgtEl>
                                          <p:spTgt spid="112"/>
                                        </p:tgtEl>
                                      </p:cBhvr>
                                    </p:animEffect>
                                  </p:childTnLst>
                                </p:cTn>
                              </p:par>
                              <p:par>
                                <p:cTn id="49" presetID="22" presetClass="entr" presetSubtype="4"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wipe(down)">
                                      <p:cBhvr>
                                        <p:cTn id="51" dur="500"/>
                                        <p:tgtEl>
                                          <p:spTgt spid="113"/>
                                        </p:tgtEl>
                                      </p:cBhvr>
                                    </p:animEffect>
                                  </p:childTnLst>
                                </p:cTn>
                              </p:par>
                              <p:par>
                                <p:cTn id="52" presetID="22" presetClass="entr" presetSubtype="4" fill="hold"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down)">
                                      <p:cBhvr>
                                        <p:cTn id="54" dur="500"/>
                                        <p:tgtEl>
                                          <p:spTgt spid="115"/>
                                        </p:tgtEl>
                                      </p:cBhvr>
                                    </p:animEffect>
                                  </p:childTnLst>
                                </p:cTn>
                              </p:par>
                              <p:par>
                                <p:cTn id="55" presetID="22" presetClass="entr" presetSubtype="4"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wipe(down)">
                                      <p:cBhvr>
                                        <p:cTn id="57" dur="500"/>
                                        <p:tgtEl>
                                          <p:spTgt spid="138"/>
                                        </p:tgtEl>
                                      </p:cBhvr>
                                    </p:animEffect>
                                  </p:childTnLst>
                                </p:cTn>
                              </p:par>
                            </p:childTnLst>
                          </p:cTn>
                        </p:par>
                        <p:par>
                          <p:cTn id="58" fill="hold">
                            <p:stCondLst>
                              <p:cond delay="1750"/>
                            </p:stCondLst>
                            <p:childTnLst>
                              <p:par>
                                <p:cTn id="59" presetID="42" presetClass="entr" presetSubtype="0" fill="hold" grpId="0" nodeType="afterEffect">
                                  <p:stCondLst>
                                    <p:cond delay="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1000"/>
                                        <p:tgtEl>
                                          <p:spTgt spid="141"/>
                                        </p:tgtEl>
                                      </p:cBhvr>
                                    </p:animEffect>
                                    <p:anim calcmode="lin" valueType="num">
                                      <p:cBhvr>
                                        <p:cTn id="62" dur="1000" fill="hold"/>
                                        <p:tgtEl>
                                          <p:spTgt spid="141"/>
                                        </p:tgtEl>
                                        <p:attrNameLst>
                                          <p:attrName>ppt_x</p:attrName>
                                        </p:attrNameLst>
                                      </p:cBhvr>
                                      <p:tavLst>
                                        <p:tav tm="0">
                                          <p:val>
                                            <p:strVal val="#ppt_x"/>
                                          </p:val>
                                        </p:tav>
                                        <p:tav tm="100000">
                                          <p:val>
                                            <p:strVal val="#ppt_x"/>
                                          </p:val>
                                        </p:tav>
                                      </p:tavLst>
                                    </p:anim>
                                    <p:anim calcmode="lin" valueType="num">
                                      <p:cBhvr>
                                        <p:cTn id="63" dur="1000" fill="hold"/>
                                        <p:tgtEl>
                                          <p:spTgt spid="141"/>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53" presetClass="entr" presetSubtype="16"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nodeType="withEffect">
                                  <p:stCondLst>
                                    <p:cond delay="0"/>
                                  </p:stCondLst>
                                  <p:childTnLst>
                                    <p:set>
                                      <p:cBhvr>
                                        <p:cTn id="71" dur="1" fill="hold">
                                          <p:stCondLst>
                                            <p:cond delay="0"/>
                                          </p:stCondLst>
                                        </p:cTn>
                                        <p:tgtEl>
                                          <p:spTgt spid="162"/>
                                        </p:tgtEl>
                                        <p:attrNameLst>
                                          <p:attrName>style.visibility</p:attrName>
                                        </p:attrNameLst>
                                      </p:cBhvr>
                                      <p:to>
                                        <p:strVal val="visible"/>
                                      </p:to>
                                    </p:set>
                                    <p:anim calcmode="lin" valueType="num">
                                      <p:cBhvr>
                                        <p:cTn id="72" dur="500" fill="hold"/>
                                        <p:tgtEl>
                                          <p:spTgt spid="162"/>
                                        </p:tgtEl>
                                        <p:attrNameLst>
                                          <p:attrName>ppt_w</p:attrName>
                                        </p:attrNameLst>
                                      </p:cBhvr>
                                      <p:tavLst>
                                        <p:tav tm="0">
                                          <p:val>
                                            <p:fltVal val="0"/>
                                          </p:val>
                                        </p:tav>
                                        <p:tav tm="100000">
                                          <p:val>
                                            <p:strVal val="#ppt_w"/>
                                          </p:val>
                                        </p:tav>
                                      </p:tavLst>
                                    </p:anim>
                                    <p:anim calcmode="lin" valueType="num">
                                      <p:cBhvr>
                                        <p:cTn id="73" dur="500" fill="hold"/>
                                        <p:tgtEl>
                                          <p:spTgt spid="162"/>
                                        </p:tgtEl>
                                        <p:attrNameLst>
                                          <p:attrName>ppt_h</p:attrName>
                                        </p:attrNameLst>
                                      </p:cBhvr>
                                      <p:tavLst>
                                        <p:tav tm="0">
                                          <p:val>
                                            <p:fltVal val="0"/>
                                          </p:val>
                                        </p:tav>
                                        <p:tav tm="100000">
                                          <p:val>
                                            <p:strVal val="#ppt_h"/>
                                          </p:val>
                                        </p:tav>
                                      </p:tavLst>
                                    </p:anim>
                                    <p:animEffect transition="in" filter="fade">
                                      <p:cBhvr>
                                        <p:cTn id="74" dur="500"/>
                                        <p:tgtEl>
                                          <p:spTgt spid="162"/>
                                        </p:tgtEl>
                                      </p:cBhvr>
                                    </p:animEffect>
                                  </p:childTnLst>
                                </p:cTn>
                              </p:par>
                              <p:par>
                                <p:cTn id="75" presetID="53" presetClass="entr" presetSubtype="16"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par>
                                <p:cTn id="80" presetID="53" presetClass="entr" presetSubtype="16" fill="hold" nodeType="withEffect">
                                  <p:stCondLst>
                                    <p:cond delay="0"/>
                                  </p:stCondLst>
                                  <p:childTnLst>
                                    <p:set>
                                      <p:cBhvr>
                                        <p:cTn id="81" dur="1" fill="hold">
                                          <p:stCondLst>
                                            <p:cond delay="0"/>
                                          </p:stCondLst>
                                        </p:cTn>
                                        <p:tgtEl>
                                          <p:spTgt spid="143"/>
                                        </p:tgtEl>
                                        <p:attrNameLst>
                                          <p:attrName>style.visibility</p:attrName>
                                        </p:attrNameLst>
                                      </p:cBhvr>
                                      <p:to>
                                        <p:strVal val="visible"/>
                                      </p:to>
                                    </p:set>
                                    <p:anim calcmode="lin" valueType="num">
                                      <p:cBhvr>
                                        <p:cTn id="82" dur="500" fill="hold"/>
                                        <p:tgtEl>
                                          <p:spTgt spid="143"/>
                                        </p:tgtEl>
                                        <p:attrNameLst>
                                          <p:attrName>ppt_w</p:attrName>
                                        </p:attrNameLst>
                                      </p:cBhvr>
                                      <p:tavLst>
                                        <p:tav tm="0">
                                          <p:val>
                                            <p:fltVal val="0"/>
                                          </p:val>
                                        </p:tav>
                                        <p:tav tm="100000">
                                          <p:val>
                                            <p:strVal val="#ppt_w"/>
                                          </p:val>
                                        </p:tav>
                                      </p:tavLst>
                                    </p:anim>
                                    <p:anim calcmode="lin" valueType="num">
                                      <p:cBhvr>
                                        <p:cTn id="83" dur="500" fill="hold"/>
                                        <p:tgtEl>
                                          <p:spTgt spid="143"/>
                                        </p:tgtEl>
                                        <p:attrNameLst>
                                          <p:attrName>ppt_h</p:attrName>
                                        </p:attrNameLst>
                                      </p:cBhvr>
                                      <p:tavLst>
                                        <p:tav tm="0">
                                          <p:val>
                                            <p:fltVal val="0"/>
                                          </p:val>
                                        </p:tav>
                                        <p:tav tm="100000">
                                          <p:val>
                                            <p:strVal val="#ppt_h"/>
                                          </p:val>
                                        </p:tav>
                                      </p:tavLst>
                                    </p:anim>
                                    <p:animEffect transition="in" filter="fade">
                                      <p:cBhvr>
                                        <p:cTn id="84" dur="500"/>
                                        <p:tgtEl>
                                          <p:spTgt spid="143"/>
                                        </p:tgtEl>
                                      </p:cBhvr>
                                    </p:animEffect>
                                  </p:childTnLst>
                                </p:cTn>
                              </p:par>
                              <p:par>
                                <p:cTn id="85" presetID="53" presetClass="entr" presetSubtype="16"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Effect transition="in" filter="fade">
                                      <p:cBhvr>
                                        <p:cTn id="89" dur="500"/>
                                        <p:tgtEl>
                                          <p:spTgt spid="15"/>
                                        </p:tgtEl>
                                      </p:cBhvr>
                                    </p:animEffect>
                                  </p:childTnLst>
                                </p:cTn>
                              </p:par>
                            </p:childTnLst>
                          </p:cTn>
                        </p:par>
                        <p:par>
                          <p:cTn id="90" fill="hold">
                            <p:stCondLst>
                              <p:cond delay="3250"/>
                            </p:stCondLst>
                            <p:childTnLst>
                              <p:par>
                                <p:cTn id="91" presetID="22" presetClass="entr" presetSubtype="4" fill="hold" nodeType="afterEffect">
                                  <p:stCondLst>
                                    <p:cond delay="0"/>
                                  </p:stCondLst>
                                  <p:childTnLst>
                                    <p:set>
                                      <p:cBhvr>
                                        <p:cTn id="92" dur="1" fill="hold">
                                          <p:stCondLst>
                                            <p:cond delay="0"/>
                                          </p:stCondLst>
                                        </p:cTn>
                                        <p:tgtEl>
                                          <p:spTgt spid="149"/>
                                        </p:tgtEl>
                                        <p:attrNameLst>
                                          <p:attrName>style.visibility</p:attrName>
                                        </p:attrNameLst>
                                      </p:cBhvr>
                                      <p:to>
                                        <p:strVal val="visible"/>
                                      </p:to>
                                    </p:set>
                                    <p:animEffect transition="in" filter="wipe(down)">
                                      <p:cBhvr>
                                        <p:cTn id="93" dur="500"/>
                                        <p:tgtEl>
                                          <p:spTgt spid="149"/>
                                        </p:tgtEl>
                                      </p:cBhvr>
                                    </p:animEffect>
                                  </p:childTnLst>
                                </p:cTn>
                              </p:par>
                              <p:par>
                                <p:cTn id="94" presetID="22" presetClass="entr" presetSubtype="4" fill="hold" nodeType="withEffect">
                                  <p:stCondLst>
                                    <p:cond delay="0"/>
                                  </p:stCondLst>
                                  <p:childTnLst>
                                    <p:set>
                                      <p:cBhvr>
                                        <p:cTn id="95" dur="1" fill="hold">
                                          <p:stCondLst>
                                            <p:cond delay="0"/>
                                          </p:stCondLst>
                                        </p:cTn>
                                        <p:tgtEl>
                                          <p:spTgt spid="148"/>
                                        </p:tgtEl>
                                        <p:attrNameLst>
                                          <p:attrName>style.visibility</p:attrName>
                                        </p:attrNameLst>
                                      </p:cBhvr>
                                      <p:to>
                                        <p:strVal val="visible"/>
                                      </p:to>
                                    </p:set>
                                    <p:animEffect transition="in" filter="wipe(down)">
                                      <p:cBhvr>
                                        <p:cTn id="96" dur="500"/>
                                        <p:tgtEl>
                                          <p:spTgt spid="148"/>
                                        </p:tgtEl>
                                      </p:cBhvr>
                                    </p:animEffect>
                                  </p:childTnLst>
                                </p:cTn>
                              </p:par>
                              <p:par>
                                <p:cTn id="97" presetID="22" presetClass="entr" presetSubtype="4" fill="hold" nodeType="withEffect">
                                  <p:stCondLst>
                                    <p:cond delay="0"/>
                                  </p:stCondLst>
                                  <p:childTnLst>
                                    <p:set>
                                      <p:cBhvr>
                                        <p:cTn id="98" dur="1" fill="hold">
                                          <p:stCondLst>
                                            <p:cond delay="0"/>
                                          </p:stCondLst>
                                        </p:cTn>
                                        <p:tgtEl>
                                          <p:spTgt spid="147"/>
                                        </p:tgtEl>
                                        <p:attrNameLst>
                                          <p:attrName>style.visibility</p:attrName>
                                        </p:attrNameLst>
                                      </p:cBhvr>
                                      <p:to>
                                        <p:strVal val="visible"/>
                                      </p:to>
                                    </p:set>
                                    <p:animEffect transition="in" filter="wipe(down)">
                                      <p:cBhvr>
                                        <p:cTn id="99" dur="500"/>
                                        <p:tgtEl>
                                          <p:spTgt spid="147"/>
                                        </p:tgtEl>
                                      </p:cBhvr>
                                    </p:animEffect>
                                  </p:childTnLst>
                                </p:cTn>
                              </p:par>
                              <p:par>
                                <p:cTn id="100" presetID="22" presetClass="entr" presetSubtype="4" fill="hold"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wipe(down)">
                                      <p:cBhvr>
                                        <p:cTn id="102" dur="500"/>
                                        <p:tgtEl>
                                          <p:spTgt spid="146"/>
                                        </p:tgtEl>
                                      </p:cBhvr>
                                    </p:animEffect>
                                  </p:childTnLst>
                                </p:cTn>
                              </p:par>
                              <p:par>
                                <p:cTn id="103" presetID="22" presetClass="entr" presetSubtype="4" fill="hold" nodeType="withEffect">
                                  <p:stCondLst>
                                    <p:cond delay="0"/>
                                  </p:stCondLst>
                                  <p:childTnLst>
                                    <p:set>
                                      <p:cBhvr>
                                        <p:cTn id="104" dur="1" fill="hold">
                                          <p:stCondLst>
                                            <p:cond delay="0"/>
                                          </p:stCondLst>
                                        </p:cTn>
                                        <p:tgtEl>
                                          <p:spTgt spid="165"/>
                                        </p:tgtEl>
                                        <p:attrNameLst>
                                          <p:attrName>style.visibility</p:attrName>
                                        </p:attrNameLst>
                                      </p:cBhvr>
                                      <p:to>
                                        <p:strVal val="visible"/>
                                      </p:to>
                                    </p:set>
                                    <p:animEffect transition="in" filter="wipe(down)">
                                      <p:cBhvr>
                                        <p:cTn id="105" dur="500"/>
                                        <p:tgtEl>
                                          <p:spTgt spid="165"/>
                                        </p:tgtEl>
                                      </p:cBhvr>
                                    </p:animEffect>
                                  </p:childTnLst>
                                </p:cTn>
                              </p:par>
                              <p:par>
                                <p:cTn id="106" presetID="22" presetClass="entr" presetSubtype="4" fill="hold" nodeType="withEffect">
                                  <p:stCondLst>
                                    <p:cond delay="0"/>
                                  </p:stCondLst>
                                  <p:childTnLst>
                                    <p:set>
                                      <p:cBhvr>
                                        <p:cTn id="107" dur="1" fill="hold">
                                          <p:stCondLst>
                                            <p:cond delay="0"/>
                                          </p:stCondLst>
                                        </p:cTn>
                                        <p:tgtEl>
                                          <p:spTgt spid="174"/>
                                        </p:tgtEl>
                                        <p:attrNameLst>
                                          <p:attrName>style.visibility</p:attrName>
                                        </p:attrNameLst>
                                      </p:cBhvr>
                                      <p:to>
                                        <p:strVal val="visible"/>
                                      </p:to>
                                    </p:set>
                                    <p:animEffect transition="in" filter="wipe(down)">
                                      <p:cBhvr>
                                        <p:cTn id="108" dur="500"/>
                                        <p:tgtEl>
                                          <p:spTgt spid="174"/>
                                        </p:tgtEl>
                                      </p:cBhvr>
                                    </p:animEffect>
                                  </p:childTnLst>
                                </p:cTn>
                              </p:par>
                              <p:par>
                                <p:cTn id="109" presetID="22" presetClass="entr" presetSubtype="4" fill="hold" nodeType="withEffect">
                                  <p:stCondLst>
                                    <p:cond delay="0"/>
                                  </p:stCondLst>
                                  <p:childTnLst>
                                    <p:set>
                                      <p:cBhvr>
                                        <p:cTn id="110" dur="1" fill="hold">
                                          <p:stCondLst>
                                            <p:cond delay="0"/>
                                          </p:stCondLst>
                                        </p:cTn>
                                        <p:tgtEl>
                                          <p:spTgt spid="175"/>
                                        </p:tgtEl>
                                        <p:attrNameLst>
                                          <p:attrName>style.visibility</p:attrName>
                                        </p:attrNameLst>
                                      </p:cBhvr>
                                      <p:to>
                                        <p:strVal val="visible"/>
                                      </p:to>
                                    </p:set>
                                    <p:animEffect transition="in" filter="wipe(down)">
                                      <p:cBhvr>
                                        <p:cTn id="111" dur="500"/>
                                        <p:tgtEl>
                                          <p:spTgt spid="175"/>
                                        </p:tgtEl>
                                      </p:cBhvr>
                                    </p:animEffect>
                                  </p:childTnLst>
                                </p:cTn>
                              </p:par>
                              <p:par>
                                <p:cTn id="112" presetID="22" presetClass="entr" presetSubtype="4" fill="hold" nodeType="withEffect">
                                  <p:stCondLst>
                                    <p:cond delay="0"/>
                                  </p:stCondLst>
                                  <p:childTnLst>
                                    <p:set>
                                      <p:cBhvr>
                                        <p:cTn id="113" dur="1" fill="hold">
                                          <p:stCondLst>
                                            <p:cond delay="0"/>
                                          </p:stCondLst>
                                        </p:cTn>
                                        <p:tgtEl>
                                          <p:spTgt spid="150"/>
                                        </p:tgtEl>
                                        <p:attrNameLst>
                                          <p:attrName>style.visibility</p:attrName>
                                        </p:attrNameLst>
                                      </p:cBhvr>
                                      <p:to>
                                        <p:strVal val="visible"/>
                                      </p:to>
                                    </p:set>
                                    <p:animEffect transition="in" filter="wipe(down)">
                                      <p:cBhvr>
                                        <p:cTn id="114" dur="500"/>
                                        <p:tgtEl>
                                          <p:spTgt spid="150"/>
                                        </p:tgtEl>
                                      </p:cBhvr>
                                    </p:animEffect>
                                  </p:childTnLst>
                                </p:cTn>
                              </p:par>
                              <p:par>
                                <p:cTn id="115" presetID="22" presetClass="entr" presetSubtype="4" fill="hold" nodeType="withEffect">
                                  <p:stCondLst>
                                    <p:cond delay="0"/>
                                  </p:stCondLst>
                                  <p:childTnLst>
                                    <p:set>
                                      <p:cBhvr>
                                        <p:cTn id="116" dur="1" fill="hold">
                                          <p:stCondLst>
                                            <p:cond delay="0"/>
                                          </p:stCondLst>
                                        </p:cTn>
                                        <p:tgtEl>
                                          <p:spTgt spid="151"/>
                                        </p:tgtEl>
                                        <p:attrNameLst>
                                          <p:attrName>style.visibility</p:attrName>
                                        </p:attrNameLst>
                                      </p:cBhvr>
                                      <p:to>
                                        <p:strVal val="visible"/>
                                      </p:to>
                                    </p:set>
                                    <p:animEffect transition="in" filter="wipe(down)">
                                      <p:cBhvr>
                                        <p:cTn id="117" dur="500"/>
                                        <p:tgtEl>
                                          <p:spTgt spid="151"/>
                                        </p:tgtEl>
                                      </p:cBhvr>
                                    </p:animEffect>
                                  </p:childTnLst>
                                </p:cTn>
                              </p:par>
                              <p:par>
                                <p:cTn id="118" presetID="53" presetClass="entr" presetSubtype="16" fill="hold" nodeType="withEffect">
                                  <p:stCondLst>
                                    <p:cond delay="0"/>
                                  </p:stCondLst>
                                  <p:childTnLst>
                                    <p:set>
                                      <p:cBhvr>
                                        <p:cTn id="119" dur="1" fill="hold">
                                          <p:stCondLst>
                                            <p:cond delay="0"/>
                                          </p:stCondLst>
                                        </p:cTn>
                                        <p:tgtEl>
                                          <p:spTgt spid="124"/>
                                        </p:tgtEl>
                                        <p:attrNameLst>
                                          <p:attrName>style.visibility</p:attrName>
                                        </p:attrNameLst>
                                      </p:cBhvr>
                                      <p:to>
                                        <p:strVal val="visible"/>
                                      </p:to>
                                    </p:set>
                                    <p:anim calcmode="lin" valueType="num">
                                      <p:cBhvr>
                                        <p:cTn id="120" dur="500" fill="hold"/>
                                        <p:tgtEl>
                                          <p:spTgt spid="124"/>
                                        </p:tgtEl>
                                        <p:attrNameLst>
                                          <p:attrName>ppt_w</p:attrName>
                                        </p:attrNameLst>
                                      </p:cBhvr>
                                      <p:tavLst>
                                        <p:tav tm="0">
                                          <p:val>
                                            <p:fltVal val="0"/>
                                          </p:val>
                                        </p:tav>
                                        <p:tav tm="100000">
                                          <p:val>
                                            <p:strVal val="#ppt_w"/>
                                          </p:val>
                                        </p:tav>
                                      </p:tavLst>
                                    </p:anim>
                                    <p:anim calcmode="lin" valueType="num">
                                      <p:cBhvr>
                                        <p:cTn id="121" dur="500" fill="hold"/>
                                        <p:tgtEl>
                                          <p:spTgt spid="124"/>
                                        </p:tgtEl>
                                        <p:attrNameLst>
                                          <p:attrName>ppt_h</p:attrName>
                                        </p:attrNameLst>
                                      </p:cBhvr>
                                      <p:tavLst>
                                        <p:tav tm="0">
                                          <p:val>
                                            <p:fltVal val="0"/>
                                          </p:val>
                                        </p:tav>
                                        <p:tav tm="100000">
                                          <p:val>
                                            <p:strVal val="#ppt_h"/>
                                          </p:val>
                                        </p:tav>
                                      </p:tavLst>
                                    </p:anim>
                                    <p:animEffect transition="in" filter="fade">
                                      <p:cBhvr>
                                        <p:cTn id="12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theme/theme1.xml><?xml version="1.0" encoding="utf-8"?>
<a:theme xmlns:a="http://schemas.openxmlformats.org/drawingml/2006/main" name="Motiv Office">
  <a:themeElements>
    <a:clrScheme name="KPCS">
      <a:dk1>
        <a:srgbClr val="FFFFFF"/>
      </a:dk1>
      <a:lt1>
        <a:srgbClr val="FFFFFF"/>
      </a:lt1>
      <a:dk2>
        <a:srgbClr val="000000"/>
      </a:dk2>
      <a:lt2>
        <a:srgbClr val="000000"/>
      </a:lt2>
      <a:accent1>
        <a:srgbClr val="376ABB"/>
      </a:accent1>
      <a:accent2>
        <a:srgbClr val="DF4F2F"/>
      </a:accent2>
      <a:accent3>
        <a:srgbClr val="4FA702"/>
      </a:accent3>
      <a:accent4>
        <a:srgbClr val="E97F61"/>
      </a:accent4>
      <a:accent5>
        <a:srgbClr val="7196D0"/>
      </a:accent5>
      <a:accent6>
        <a:srgbClr val="5CBF14"/>
      </a:accent6>
      <a:hlink>
        <a:srgbClr val="E55A45"/>
      </a:hlink>
      <a:folHlink>
        <a:srgbClr val="339A00"/>
      </a:folHlink>
    </a:clrScheme>
    <a:fontScheme name="KPCSFonts">
      <a:majorFont>
        <a:latin typeface="Segoe UI Semilight 8"/>
        <a:ea typeface=""/>
        <a:cs typeface=""/>
      </a:majorFont>
      <a:minorFont>
        <a:latin typeface="Segoe UI Semilight 8"/>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05FF20C2-C179-4522-8ABE-809BF012BB69}" vid="{5BBEBC2F-41FD-4550-8F2C-EDE589ACCA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1</_ip_UnifiedCompliancePolicyUIAction>
    <_ip_UnifiedCompliancePolicyProperties xmlns="http://schemas.microsoft.com/sharepoint/v3">{"__type":"ComplianceItemProperties:#Microsoft.Office.CompliancePolicy.ComplianceData","LastPolicyEvaluatedTimeUtc":"\/Date(1430522149907)\/","Rules":{"b0933741-900c-4766-81e8-e222103e2c8b":{"Actions":{"NotifyUser":{"ActionName":"NotifyUser","CodeVersion":"1.0.2.0","LastAppliedTimeUTC":"\/Date(1430522149860)\/","Properties":{},"RuleVersion":"0"},"TagShowPolicyTip":{"ActionName":"TagShowPolicyTip","CodeVersion":"1.0.2.0","LastAppliedTimeUTC":"\/Date(1430522149860)\/","Properties":{},"RuleVersion":"0"},"TagReporting":{"ActionName":"TagReporting","CodeVersion":"1.00.0002.000","LastAppliedTimeUTC":"\/Date(1430522149907)\/","Properties":{},"RuleVersion":"0"}},"Properties":{},"RuleId":"b0933741-900c-4766-81e8-e222103e2c8b","Scenario":0}},"UniqueId":"c85b9394-45f5-4a89-8c0c-590b72c629eb"}</_ip_UnifiedCompliancePolicyProperties>
    <_dlc_DocId xmlns="321af7bb-23e7-429a-ae2b-28e152fe86e0">DVUJ5NCNZPH2-2-2320</_dlc_DocId>
    <_dlc_DocIdUrl xmlns="321af7bb-23e7-429a-ae2b-28e152fe86e0">
      <Url>https://msft.spoppe.com/teams/IPtdlp/_layouts/15/DocIdRedir.aspx?ID=DVUJ5NCNZPH2-2-2320</Url>
      <Description>DVUJ5NCNZPH2-2-2320</Description>
    </_dlc_DocIdUrl>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1</_ip_UnifiedCompliancePolicyUIAction>
    <_ip_UnifiedCompliancePolicyProperties xmlns="http://schemas.microsoft.com/sharepoint/v3">{"__type":"ComplianceItemProperties:#Microsoft.Office.CompliancePolicy.ComplianceData","LastPolicyEvaluatedTimeUtc":"\/Date(1430522149907)\/","Rules":{"b0933741-900c-4766-81e8-e222103e2c8b":{"Actions":{"NotifyUser":{"ActionName":"NotifyUser","CodeVersion":"1.0.2.0","LastAppliedTimeUTC":"\/Date(1430522149860)\/","Properties":{},"RuleVersion":"0"},"TagShowPolicyTip":{"ActionName":"TagShowPolicyTip","CodeVersion":"1.0.2.0","LastAppliedTimeUTC":"\/Date(1430522149860)\/","Properties":{},"RuleVersion":"0"},"TagReporting":{"ActionName":"TagReporting","CodeVersion":"1.00.0002.000","LastAppliedTimeUTC":"\/Date(1430522149907)\/","Properties":{},"RuleVersion":"0"}},"Properties":{},"RuleId":"b0933741-900c-4766-81e8-e222103e2c8b","Scenario":0}},"UniqueId":"c85b9394-45f5-4a89-8c0c-590b72c629eb"}</_ip_UnifiedCompliancePolicyProperties>
    <_dlc_DocId xmlns="321af7bb-23e7-429a-ae2b-28e152fe86e0">DVUJ5NCNZPH2-2-2320</_dlc_DocId>
    <_dlc_DocIdUrl xmlns="321af7bb-23e7-429a-ae2b-28e152fe86e0">
      <Url>https://msft.spoppe.com/teams/IPtdlp/_layouts/15/DocIdRedir.aspx?ID=DVUJ5NCNZPH2-2-2320</Url>
      <Description>DVUJ5NCNZPH2-2-2320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Šablona Objednávka CZ" ma:contentTypeID="0x01010023D4738BC978B2469A66F20DC3B3FE0A00488FFB506A0C4F4DA731E054F1CC5796" ma:contentTypeVersion="1" ma:contentTypeDescription="" ma:contentTypeScope="" ma:versionID="f5face2e8d146da28befe80fb357d106">
  <xsd:schema xmlns:xsd="http://www.w3.org/2001/XMLSchema" xmlns:xs="http://www.w3.org/2001/XMLSchema" xmlns:p="http://schemas.microsoft.com/office/2006/metadata/properties" xmlns:ns2="7ac55d11-5d9c-4750-b71d-497262cd9a18" targetNamespace="http://schemas.microsoft.com/office/2006/metadata/properties" ma:root="true" ma:fieldsID="75714b111fecdc42ff031dac142dd654" ns2:_="">
    <xsd:import namespace="7ac55d11-5d9c-4750-b71d-497262cd9a1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55d11-5d9c-4750-b71d-497262cd9a18" elementFormDefault="qualified">
    <xsd:import namespace="http://schemas.microsoft.com/office/2006/documentManagement/types"/>
    <xsd:import namespace="http://schemas.microsoft.com/office/infopath/2007/PartnerControls"/>
    <xsd:element name="_dlc_DocId" ma:index="8" nillable="true" ma:displayName="Hodnota ID dokumentu" ma:description="Hodnota ID dokumentu přiřazená této položce" ma:internalName="_dlc_DocId" ma:readOnly="true">
      <xsd:simpleType>
        <xsd:restriction base="dms:Text"/>
      </xsd:simpleType>
    </xsd:element>
    <xsd:element name="_dlc_DocIdUrl" ma:index="9" nillable="true" ma:displayName="ID dokumentu" ma:description="Trvalý odkaz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_dlc_DocId xmlns="7ac55d11-5d9c-4750-b71d-497262cd9a18">7TM3EDK4Q3E4-9-85512</_dlc_DocId>
    <_dlc_DocIdUrl xmlns="7ac55d11-5d9c-4750-b71d-497262cd9a18">
      <Url>https://kpcs.sharepoint.com/_layouts/15/DocIdRedir.aspx?ID=7TM3EDK4Q3E4-9-85512</Url>
      <Description>7TM3EDK4Q3E4-9-85512</Description>
    </_dlc_DocIdUrl>
  </documentManagement>
</p:properties>
</file>

<file path=customXml/itemProps1.xml><?xml version="1.0" encoding="utf-8"?>
<ds:datastoreItem xmlns:ds="http://schemas.openxmlformats.org/officeDocument/2006/customXml" ds:itemID="{FCAE7582-9E35-4028-801C-46A8997BD59C}">
  <ds:schemaRefs>
    <ds:schemaRef ds:uri="http://schemas.microsoft.com/sharepoint/events"/>
  </ds:schemaRefs>
</ds:datastoreItem>
</file>

<file path=customXml/itemProps2.xml><?xml version="1.0" encoding="utf-8"?>
<ds:datastoreItem xmlns:ds="http://schemas.openxmlformats.org/officeDocument/2006/customXml" ds:itemID="{FE15EC0E-A71F-4CE0-B6E0-4178200C94E3}">
  <ds:schemaRefs>
    <ds:schemaRef ds:uri="http://schemas.microsoft.com/office/2006/metadata/properties"/>
    <ds:schemaRef ds:uri="http://schemas.microsoft.com/office/infopath/2007/PartnerControls"/>
    <ds:schemaRef ds:uri="http://schemas.microsoft.com/sharepoint/v3"/>
    <ds:schemaRef ds:uri="321af7bb-23e7-429a-ae2b-28e152fe86e0"/>
  </ds:schemaRefs>
</ds:datastoreItem>
</file>

<file path=customXml/itemProps3.xml><?xml version="1.0" encoding="utf-8"?>
<ds:datastoreItem xmlns:ds="http://schemas.openxmlformats.org/officeDocument/2006/customXml" ds:itemID="{B115D1A8-37EF-4324-B6B8-50491A75C6C8}">
  <ds:schemaRefs>
    <ds:schemaRef ds:uri="http://schemas.microsoft.com/office/2006/metadata/properties"/>
    <ds:schemaRef ds:uri="http://schemas.microsoft.com/office/infopath/2007/PartnerControls"/>
    <ds:schemaRef ds:uri="http://schemas.microsoft.com/sharepoint/v3"/>
    <ds:schemaRef ds:uri="321af7bb-23e7-429a-ae2b-28e152fe86e0"/>
  </ds:schemaRefs>
</ds:datastoreItem>
</file>

<file path=customXml/itemProps4.xml><?xml version="1.0" encoding="utf-8"?>
<ds:datastoreItem xmlns:ds="http://schemas.openxmlformats.org/officeDocument/2006/customXml" ds:itemID="{FBBD19CB-8A2E-455C-9D7A-0673AD392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55d11-5d9c-4750-b71d-497262cd9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07A8B4B-B7D8-4FDE-BF4E-8D8899974F5C}">
  <ds:schemaRefs>
    <ds:schemaRef ds:uri="http://schemas.microsoft.com/sharepoint/v3/contenttype/forms"/>
  </ds:schemaRefs>
</ds:datastoreItem>
</file>

<file path=customXml/itemProps6.xml><?xml version="1.0" encoding="utf-8"?>
<ds:datastoreItem xmlns:ds="http://schemas.openxmlformats.org/officeDocument/2006/customXml" ds:itemID="{1C24BF11-B9A3-4F06-A0ED-C467E0288C96}">
  <ds:schemaRefs>
    <ds:schemaRef ds:uri="http://schemas.microsoft.com/office/2006/metadata/properties"/>
    <ds:schemaRef ds:uri="http://schemas.microsoft.com/office/infopath/2007/PartnerControls"/>
    <ds:schemaRef ds:uri="7ac55d11-5d9c-4750-b71d-497262cd9a18"/>
  </ds:schemaRefs>
</ds:datastoreItem>
</file>

<file path=docProps/app.xml><?xml version="1.0" encoding="utf-8"?>
<Properties xmlns="http://schemas.openxmlformats.org/officeDocument/2006/extended-properties" xmlns:vt="http://schemas.openxmlformats.org/officeDocument/2006/docPropsVTypes">
  <Template>KPCS_CZ-Template_CZ</Template>
  <TotalTime>5975</TotalTime>
  <Words>2470</Words>
  <Application>Microsoft Office PowerPoint</Application>
  <PresentationFormat>Širokoúhlá obrazovka</PresentationFormat>
  <Paragraphs>362</Paragraphs>
  <Slides>30</Slides>
  <Notes>27</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30</vt:i4>
      </vt:variant>
    </vt:vector>
  </HeadingPairs>
  <TitlesOfParts>
    <vt:vector size="42" baseType="lpstr">
      <vt:lpstr>ＭＳ Ｐゴシック</vt:lpstr>
      <vt:lpstr>Arial</vt:lpstr>
      <vt:lpstr>Calibri</vt:lpstr>
      <vt:lpstr>Consolas</vt:lpstr>
      <vt:lpstr>Segoe UI</vt:lpstr>
      <vt:lpstr>Segoe UI Black</vt:lpstr>
      <vt:lpstr>Segoe UI Light</vt:lpstr>
      <vt:lpstr>Segoe UI Semibold</vt:lpstr>
      <vt:lpstr>Segoe UI Semilight</vt:lpstr>
      <vt:lpstr>Segoe UI Semilight 8</vt:lpstr>
      <vt:lpstr>Times New Roman</vt:lpstr>
      <vt:lpstr>Motiv Office</vt:lpstr>
      <vt:lpstr>Ochrana (nejen) poštovních zpráv pomocí AIP (Azure Information Protection)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Demo: Azure Information Protection </vt:lpstr>
      <vt:lpstr>Prezentace aplikace PowerPoint</vt:lpstr>
      <vt:lpstr>Prezentace aplikace PowerPoint</vt:lpstr>
      <vt:lpstr>Prezentace aplikace PowerPoint</vt:lpstr>
      <vt:lpstr>Prezentace aplikace PowerPoint</vt:lpstr>
      <vt:lpstr>Keys</vt:lpstr>
      <vt:lpstr>Prezentace aplikace PowerPoint</vt:lpstr>
      <vt:lpstr>Prezentace aplikace PowerPoint</vt:lpstr>
      <vt:lpstr>Monitor data access</vt:lpstr>
      <vt:lpstr>Prezentace aplikace PowerPoint</vt:lpstr>
      <vt:lpstr>Existing solutions</vt:lpstr>
      <vt:lpstr>Prezentace aplikace PowerPoint</vt:lpstr>
      <vt:lpstr>Prezentace aplikace PowerPoint</vt:lpstr>
      <vt:lpstr>Demo: user workflow</vt:lpstr>
      <vt:lpstr>Office Message Encryption</vt:lpstr>
      <vt:lpstr>Admin experience &amp; Policy based protection</vt:lpstr>
      <vt:lpstr>Enable using cmdlet… </vt:lpstr>
      <vt:lpstr>But coming soon…</vt:lpstr>
      <vt:lpstr>Office Message Encryption</vt:lpstr>
      <vt:lpstr>EXO + Your Keys</vt:lpstr>
      <vt:lpstr>Office Message Encryption</vt:lpstr>
      <vt:lpstr>Why Office 365 Message Encryption?</vt:lpstr>
      <vt:lpstr>Prezentace aplikace PowerPoint</vt:lpstr>
    </vt:vector>
  </TitlesOfParts>
  <Company>KPCS CZ,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Server 2016: Novinky</dc:title>
  <dc:creator>Miroslav Knotek</dc:creator>
  <cp:lastModifiedBy>Knotek, Miroslav (KPCS CZ)</cp:lastModifiedBy>
  <cp:revision>76</cp:revision>
  <dcterms:created xsi:type="dcterms:W3CDTF">2015-10-07T15:38:55Z</dcterms:created>
  <dcterms:modified xsi:type="dcterms:W3CDTF">2018-03-24T22:34:43Z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0x01010023D4738BC978B2469A66F20DC3B3FE0A00488FFB506A0C4F4DA731E054F1CC5796</vt:lpwstr>
  </property>
  <property fmtid="{D5CDD505-2E9C-101B-9397-08002B2CF9AE}" pid="3" name="IsMyDocuments">
    <vt:bool>true</vt:bool>
  </property>
  <property fmtid="{D5CDD505-2E9C-101B-9397-08002B2CF9AE}" pid="4" name="_dlc_DocIdItemGuid">
    <vt:lpwstr>b324108e-28c6-48cc-8432-f547c56e1d60</vt:lpwstr>
  </property>
  <property fmtid="{D5CDD505-2E9C-101B-9397-08002B2CF9AE}" pid="5" name="SharedWithUsers">
    <vt:lpwstr/>
  </property>
</Properties>
</file>