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4"/>
  </p:sldMasterIdLst>
  <p:notesMasterIdLst>
    <p:notesMasterId r:id="rId44"/>
  </p:notesMasterIdLst>
  <p:handoutMasterIdLst>
    <p:handoutMasterId r:id="rId45"/>
  </p:handoutMasterIdLst>
  <p:sldIdLst>
    <p:sldId id="522" r:id="rId5"/>
    <p:sldId id="552" r:id="rId6"/>
    <p:sldId id="523" r:id="rId7"/>
    <p:sldId id="466" r:id="rId8"/>
    <p:sldId id="527" r:id="rId9"/>
    <p:sldId id="490" r:id="rId10"/>
    <p:sldId id="491" r:id="rId11"/>
    <p:sldId id="492" r:id="rId12"/>
    <p:sldId id="493" r:id="rId13"/>
    <p:sldId id="545" r:id="rId14"/>
    <p:sldId id="547" r:id="rId15"/>
    <p:sldId id="548" r:id="rId16"/>
    <p:sldId id="481" r:id="rId17"/>
    <p:sldId id="566" r:id="rId18"/>
    <p:sldId id="477" r:id="rId19"/>
    <p:sldId id="476" r:id="rId20"/>
    <p:sldId id="480" r:id="rId21"/>
    <p:sldId id="571" r:id="rId22"/>
    <p:sldId id="572" r:id="rId23"/>
    <p:sldId id="567" r:id="rId24"/>
    <p:sldId id="535" r:id="rId25"/>
    <p:sldId id="541" r:id="rId26"/>
    <p:sldId id="538" r:id="rId27"/>
    <p:sldId id="542" r:id="rId28"/>
    <p:sldId id="543" r:id="rId29"/>
    <p:sldId id="544" r:id="rId30"/>
    <p:sldId id="568" r:id="rId31"/>
    <p:sldId id="558" r:id="rId32"/>
    <p:sldId id="559" r:id="rId33"/>
    <p:sldId id="560" r:id="rId34"/>
    <p:sldId id="561" r:id="rId35"/>
    <p:sldId id="562" r:id="rId36"/>
    <p:sldId id="569" r:id="rId37"/>
    <p:sldId id="482" r:id="rId38"/>
    <p:sldId id="489" r:id="rId39"/>
    <p:sldId id="570" r:id="rId40"/>
    <p:sldId id="478" r:id="rId41"/>
    <p:sldId id="565" r:id="rId42"/>
    <p:sldId id="526" r:id="rId43"/>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51DCEB1-EA30-4342-9FD9-3B8FC1C5D5D3}">
          <p14:sldIdLst>
            <p14:sldId id="522"/>
            <p14:sldId id="552"/>
            <p14:sldId id="523"/>
            <p14:sldId id="466"/>
            <p14:sldId id="527"/>
            <p14:sldId id="490"/>
            <p14:sldId id="491"/>
            <p14:sldId id="492"/>
            <p14:sldId id="493"/>
            <p14:sldId id="545"/>
            <p14:sldId id="547"/>
            <p14:sldId id="548"/>
            <p14:sldId id="481"/>
            <p14:sldId id="566"/>
            <p14:sldId id="477"/>
            <p14:sldId id="476"/>
            <p14:sldId id="480"/>
            <p14:sldId id="571"/>
            <p14:sldId id="572"/>
            <p14:sldId id="567"/>
            <p14:sldId id="535"/>
            <p14:sldId id="541"/>
            <p14:sldId id="538"/>
            <p14:sldId id="542"/>
            <p14:sldId id="543"/>
            <p14:sldId id="544"/>
            <p14:sldId id="568"/>
            <p14:sldId id="558"/>
            <p14:sldId id="559"/>
            <p14:sldId id="560"/>
            <p14:sldId id="561"/>
            <p14:sldId id="562"/>
            <p14:sldId id="569"/>
            <p14:sldId id="482"/>
            <p14:sldId id="489"/>
            <p14:sldId id="570"/>
            <p14:sldId id="478"/>
            <p14:sldId id="565"/>
            <p14:sldId id="526"/>
          </p14:sldIdLst>
        </p14:section>
        <p14:section name="Untitled Section" id="{CD077D7C-B30D-4BF7-B7C7-FB3D2574BADC}">
          <p14:sldIdLst/>
        </p14:section>
      </p14:sectionLst>
    </p:ext>
    <p:ext uri="{EFAFB233-063F-42B5-8137-9DF3F51BA10A}">
      <p15:sldGuideLst xmlns:p15="http://schemas.microsoft.com/office/powerpoint/2012/main">
        <p15:guide id="3" orient="horz" pos="1366" userDrawn="1">
          <p15:clr>
            <a:srgbClr val="A4A3A4"/>
          </p15:clr>
        </p15:guide>
        <p15:guide id="4" orient="horz" pos="1275" userDrawn="1">
          <p15:clr>
            <a:srgbClr val="A4A3A4"/>
          </p15:clr>
        </p15:guide>
        <p15:guide id="7" orient="horz" pos="2160" userDrawn="1">
          <p15:clr>
            <a:srgbClr val="A4A3A4"/>
          </p15:clr>
        </p15:guide>
        <p15:guide id="8" orient="horz" pos="3861" userDrawn="1">
          <p15:clr>
            <a:srgbClr val="A4A3A4"/>
          </p15:clr>
        </p15:guide>
        <p15:guide id="9" orient="horz" pos="3589" userDrawn="1">
          <p15:clr>
            <a:srgbClr val="A4A3A4"/>
          </p15:clr>
        </p15:guide>
        <p15:guide id="10" pos="165" userDrawn="1">
          <p15:clr>
            <a:srgbClr val="A4A3A4"/>
          </p15:clr>
        </p15:guide>
        <p15:guide id="12" pos="7515" userDrawn="1">
          <p15:clr>
            <a:srgbClr val="A4A3A4"/>
          </p15:clr>
        </p15:guide>
        <p15:guide id="13" pos="324" userDrawn="1">
          <p15:clr>
            <a:srgbClr val="A4A3A4"/>
          </p15:clr>
        </p15:guide>
        <p15:guide id="15" pos="596" userDrawn="1">
          <p15:clr>
            <a:srgbClr val="A4A3A4"/>
          </p15:clr>
        </p15:guide>
        <p15:guide id="16" pos="7039" userDrawn="1">
          <p15:clr>
            <a:srgbClr val="A4A3A4"/>
          </p15:clr>
        </p15:guide>
        <p15:guide id="17" pos="3840" userDrawn="1">
          <p15:clr>
            <a:srgbClr val="A4A3A4"/>
          </p15:clr>
        </p15:guide>
        <p15:guide id="18" pos="3024" userDrawn="1">
          <p15:clr>
            <a:srgbClr val="A4A3A4"/>
          </p15:clr>
        </p15:guide>
        <p15:guide id="21" orient="horz" pos="618" userDrawn="1">
          <p15:clr>
            <a:srgbClr val="A4A3A4"/>
          </p15:clr>
        </p15:guide>
        <p15:guide id="23" pos="5428" userDrawn="1">
          <p15:clr>
            <a:srgbClr val="A4A3A4"/>
          </p15:clr>
        </p15:guide>
        <p15:guide id="24" pos="737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99FF"/>
    <a:srgbClr val="854A86"/>
    <a:srgbClr val="77457B"/>
    <a:srgbClr val="0071BC"/>
    <a:srgbClr val="5F4761"/>
    <a:srgbClr val="CC9900"/>
    <a:srgbClr val="473649"/>
    <a:srgbClr val="3E3042"/>
    <a:srgbClr val="282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605" autoAdjust="0"/>
    <p:restoredTop sz="96939" autoAdjust="0"/>
  </p:normalViewPr>
  <p:slideViewPr>
    <p:cSldViewPr snapToGrid="0">
      <p:cViewPr varScale="1">
        <p:scale>
          <a:sx n="129" d="100"/>
          <a:sy n="129" d="100"/>
        </p:scale>
        <p:origin x="596" y="84"/>
      </p:cViewPr>
      <p:guideLst>
        <p:guide orient="horz" pos="1366"/>
        <p:guide orient="horz" pos="1275"/>
        <p:guide orient="horz" pos="2160"/>
        <p:guide orient="horz" pos="3861"/>
        <p:guide orient="horz" pos="3589"/>
        <p:guide pos="165"/>
        <p:guide pos="7515"/>
        <p:guide pos="324"/>
        <p:guide pos="596"/>
        <p:guide pos="7039"/>
        <p:guide pos="3840"/>
        <p:guide pos="3024"/>
        <p:guide orient="horz" pos="618"/>
        <p:guide pos="5428"/>
        <p:guide pos="7379"/>
      </p:guideLst>
    </p:cSldViewPr>
  </p:slideViewPr>
  <p:notesTextViewPr>
    <p:cViewPr>
      <p:scale>
        <a:sx n="150" d="100"/>
        <a:sy n="150" d="100"/>
      </p:scale>
      <p:origin x="0" y="0"/>
    </p:cViewPr>
  </p:notesTextViewPr>
  <p:sorterViewPr>
    <p:cViewPr varScale="1">
      <p:scale>
        <a:sx n="100" d="100"/>
        <a:sy n="100" d="100"/>
      </p:scale>
      <p:origin x="0" y="0"/>
    </p:cViewPr>
  </p:sorterViewPr>
  <p:notesViewPr>
    <p:cSldViewPr snapToGrid="0" showGuides="1">
      <p:cViewPr varScale="1">
        <p:scale>
          <a:sx n="60" d="100"/>
          <a:sy n="60" d="100"/>
        </p:scale>
        <p:origin x="3043"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Read notes!</a:t>
            </a:r>
          </a:p>
        </p:txBody>
      </p:sp>
      <p:sp>
        <p:nvSpPr>
          <p:cNvPr id="4" name="Slide Number Placeholder 3"/>
          <p:cNvSpPr>
            <a:spLocks noGrp="1"/>
          </p:cNvSpPr>
          <p:nvPr>
            <p:ph type="sldNum" sz="quarter" idx="10"/>
          </p:nvPr>
        </p:nvSpPr>
        <p:spPr/>
        <p:txBody>
          <a:bodyPr/>
          <a:lstStyle/>
          <a:p>
            <a:fld id="{675416BA-65F7-274A-AD61-D0FA78F3AA6E}" type="slidenum">
              <a:rPr lang="en-US" smtClean="0"/>
              <a:pPr/>
              <a:t>1</a:t>
            </a:fld>
            <a:endParaRPr lang="en-US"/>
          </a:p>
        </p:txBody>
      </p:sp>
    </p:spTree>
    <p:extLst>
      <p:ext uri="{BB962C8B-B14F-4D97-AF65-F5344CB8AC3E}">
        <p14:creationId xmlns:p14="http://schemas.microsoft.com/office/powerpoint/2010/main" val="1686610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10</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7770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11</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4103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12</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0501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13</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7442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14</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2110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sz="800" dirty="0"/>
              <a:t>Najít, klasifikovat, sdílet, schránit</a:t>
            </a:r>
            <a:r>
              <a:rPr lang="cs-CZ" sz="800" baseline="0" dirty="0"/>
              <a:t> a archivovat.</a:t>
            </a:r>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15</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5984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sz="900" b="0" i="0" kern="1200" dirty="0">
                <a:solidFill>
                  <a:schemeClr val="tx1"/>
                </a:solidFill>
                <a:effectLst/>
                <a:latin typeface="Segoe UI Light" pitchFamily="34" charset="0"/>
                <a:ea typeface="+mn-ea"/>
                <a:cs typeface="+mn-cs"/>
              </a:rPr>
              <a:t>Jednoduše řečeno detekce koncového zařízení a jeho politik a omezení funkcionality pro uživatele z něj pracujícího.</a:t>
            </a:r>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16</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21061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17</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53638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18</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65242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sz="800" dirty="0"/>
              <a:t>Najít, klasifikovat, sdílet, schránit</a:t>
            </a:r>
            <a:r>
              <a:rPr lang="cs-CZ" sz="800" baseline="0" dirty="0"/>
              <a:t> a archivovat.</a:t>
            </a:r>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19</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6230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7294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20</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9895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F2FDB35A-4E34-4D3A-93C6-BE38A925862B}" type="slidenum">
              <a:rPr lang="fr-FR" smtClean="0"/>
              <a:t>21</a:t>
            </a:fld>
            <a:endParaRPr lang="fr-FR"/>
          </a:p>
        </p:txBody>
      </p:sp>
    </p:spTree>
    <p:extLst>
      <p:ext uri="{BB962C8B-B14F-4D97-AF65-F5344CB8AC3E}">
        <p14:creationId xmlns:p14="http://schemas.microsoft.com/office/powerpoint/2010/main" val="23434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22</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3279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sz="800" dirty="0"/>
              <a:t>Jarka: tady mám kolekci, starou kolekci, která je</a:t>
            </a:r>
            <a:r>
              <a:rPr lang="cs-CZ" sz="800" baseline="0" dirty="0"/>
              <a:t> ve starém designu, web</a:t>
            </a:r>
            <a:r>
              <a:rPr lang="cs-CZ" sz="800" dirty="0"/>
              <a:t>, kde mám ale nový design. </a:t>
            </a:r>
            <a:r>
              <a:rPr lang="cs-CZ" sz="800" dirty="0">
                <a:sym typeface="Wingdings" panose="05000000000000000000" pitchFamily="2" charset="2"/>
              </a:rPr>
              <a:t></a:t>
            </a:r>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23</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8805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24</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69656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25</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36673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26</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22735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27</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33884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28</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6582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29</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9959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5552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30</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9935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31</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61826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32</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01663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33</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63049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34</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5014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35</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86896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36</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96642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37</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752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38</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71395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4008EB6-D09E-4580-8CD6-DDB14511944F}" type="slidenum">
              <a:rPr lang="en-US" smtClean="0"/>
              <a:t>39</a:t>
            </a:fld>
            <a:endParaRPr lang="en-US" dirty="0"/>
          </a:p>
        </p:txBody>
      </p:sp>
      <p:sp>
        <p:nvSpPr>
          <p:cNvPr id="5" name="Zástupný symbol pro záhlaví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Zástupný symbol pro zápatí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3811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4</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3850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5</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2038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6</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3382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7</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2188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8</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1893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cs-CZ" sz="800" dirty="0"/>
          </a:p>
        </p:txBody>
      </p:sp>
      <p:sp>
        <p:nvSpPr>
          <p:cNvPr id="4" name="Slide Number Placeholder 3"/>
          <p:cNvSpPr>
            <a:spLocks noGrp="1"/>
          </p:cNvSpPr>
          <p:nvPr>
            <p:ph type="sldNum" sz="quarter" idx="10"/>
          </p:nvPr>
        </p:nvSpPr>
        <p:spPr/>
        <p:txBody>
          <a:bodyPr/>
          <a:lstStyle/>
          <a:p>
            <a:fld id="{B4008EB6-D09E-4580-8CD6-DDB14511944F}" type="slidenum">
              <a:rPr lang="en-US" smtClean="0"/>
              <a:t>9</a:t>
            </a:fld>
            <a:endParaRPr lang="en-US" dirty="0"/>
          </a:p>
        </p:txBody>
      </p:sp>
      <p:sp>
        <p:nvSpPr>
          <p:cNvPr id="5" name="Header Placeholder 4"/>
          <p:cNvSpPr>
            <a:spLocks noGrp="1"/>
          </p:cNvSpPr>
          <p:nvPr>
            <p:ph type="hdr" sz="quarter" idx="11"/>
          </p:nvPr>
        </p:nvSpPr>
        <p:spPr>
          <a:xfrm>
            <a:off x="0" y="0"/>
            <a:ext cx="2971800" cy="457200"/>
          </a:xfrm>
          <a:prstGeom prst="rect">
            <a:avLst/>
          </a:prstGeom>
        </p:spPr>
        <p:txBody>
          <a:bodyPr/>
          <a:lstStyle/>
          <a:p>
            <a:r>
              <a:rPr lang="en-US"/>
              <a:t>Microsoft SharePoint Server 2013</a:t>
            </a:r>
            <a:endParaRPr lang="en-US" dirty="0"/>
          </a:p>
        </p:txBody>
      </p:sp>
      <p:sp>
        <p:nvSpPr>
          <p:cNvPr id="6" name="Footer Placeholder 5"/>
          <p:cNvSpPr>
            <a:spLocks noGrp="1"/>
          </p:cNvSpPr>
          <p:nvPr>
            <p:ph type="ftr" sz="quarter" idx="12"/>
          </p:nvPr>
        </p:nvSpPr>
        <p:spPr>
          <a:xfrm>
            <a:off x="-1" y="8685212"/>
            <a:ext cx="5909309" cy="457201"/>
          </a:xfrm>
          <a:prstGeom prst="rect">
            <a:avLst/>
          </a:prstGeom>
        </p:spPr>
        <p:txBody>
          <a:bodyPr/>
          <a:lstStyle/>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0222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gif"/><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2" name="Text Placeholder 12"/>
          <p:cNvSpPr>
            <a:spLocks noGrp="1"/>
          </p:cNvSpPr>
          <p:nvPr>
            <p:ph type="body" sz="quarter" idx="21"/>
          </p:nvPr>
        </p:nvSpPr>
        <p:spPr>
          <a:xfrm>
            <a:off x="7223873" y="2144694"/>
            <a:ext cx="3860800" cy="1693184"/>
          </a:xfrm>
          <a:prstGeom prst="rect">
            <a:avLst/>
          </a:prstGeom>
        </p:spPr>
        <p:txBody>
          <a:bodyPr anchor="t">
            <a:noAutofit/>
          </a:bodyPr>
          <a:lstStyle>
            <a:lvl1pPr marL="0" indent="0">
              <a:buNone/>
              <a:defRPr/>
            </a:lvl1pPr>
          </a:lstStyle>
          <a:p>
            <a:pPr>
              <a:lnSpc>
                <a:spcPct val="150000"/>
              </a:lnSpc>
            </a:pPr>
            <a:endParaRPr lang="en-US" sz="1400" dirty="0"/>
          </a:p>
        </p:txBody>
      </p:sp>
      <p:sp>
        <p:nvSpPr>
          <p:cNvPr id="14" name="Text Placeholder 2"/>
          <p:cNvSpPr>
            <a:spLocks noGrp="1"/>
          </p:cNvSpPr>
          <p:nvPr>
            <p:ph type="body" idx="1" hasCustomPrompt="1"/>
          </p:nvPr>
        </p:nvSpPr>
        <p:spPr>
          <a:xfrm>
            <a:off x="7223875" y="1403197"/>
            <a:ext cx="3860800" cy="548267"/>
          </a:xfrm>
          <a:prstGeom prst="rect">
            <a:avLst/>
          </a:prstGeom>
        </p:spPr>
        <p:txBody>
          <a:bodyPr anchor="ctr">
            <a:noAutofit/>
          </a:bodyPr>
          <a:lstStyle>
            <a:lvl1pPr marL="0" indent="0">
              <a:buNone/>
              <a:defRPr sz="2000" b="0" cap="none" baseline="0">
                <a:solidFill>
                  <a:srgbClr val="77457B"/>
                </a:soli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HEADING</a:t>
            </a:r>
          </a:p>
        </p:txBody>
      </p:sp>
      <p:sp>
        <p:nvSpPr>
          <p:cNvPr id="7" name="Shape 626"/>
          <p:cNvSpPr/>
          <p:nvPr userDrawn="1"/>
        </p:nvSpPr>
        <p:spPr>
          <a:xfrm>
            <a:off x="5681741" y="1359829"/>
            <a:ext cx="846447" cy="635001"/>
          </a:xfrm>
          <a:prstGeom prst="rect">
            <a:avLst/>
          </a:prstGeom>
          <a:solidFill>
            <a:schemeClr val="bg1">
              <a:lumMod val="50000"/>
            </a:schemeClr>
          </a:solidFill>
          <a:ln w="12700">
            <a:noFill/>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p>
        </p:txBody>
      </p:sp>
      <p:sp>
        <p:nvSpPr>
          <p:cNvPr id="4" name="Obdélník 3"/>
          <p:cNvSpPr/>
          <p:nvPr userDrawn="1"/>
        </p:nvSpPr>
        <p:spPr bwMode="auto">
          <a:xfrm>
            <a:off x="0" y="0"/>
            <a:ext cx="6096000" cy="6858000"/>
          </a:xfrm>
          <a:prstGeom prst="rect">
            <a:avLst/>
          </a:prstGeom>
          <a:solidFill>
            <a:srgbClr val="5F476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9267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dissolve">
                      <p:cBhvr>
                        <p:cTn dur="500"/>
                        <p:tgtEl>
                          <p:spTgt spid="12"/>
                        </p:tgtEl>
                      </p:cBhvr>
                    </p:animEffect>
                  </p:childTnLst>
                </p:cTn>
              </p:par>
            </p:tnLst>
          </p:tmpl>
        </p:tmplLst>
      </p:bldP>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ne image">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4" name="TextBox 3"/>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6.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8</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11.</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2017 </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Kamil Juřík</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CZ</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#CZSPC2017</a:t>
            </a:r>
            <a:endPar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5" name="Zástupný symbol obrázku 4"/>
          <p:cNvSpPr>
            <a:spLocks noGrp="1"/>
          </p:cNvSpPr>
          <p:nvPr>
            <p:ph type="pic" sz="quarter" idx="10"/>
          </p:nvPr>
        </p:nvSpPr>
        <p:spPr>
          <a:xfrm>
            <a:off x="438152" y="1582271"/>
            <a:ext cx="7175872" cy="4603376"/>
          </a:xfrm>
          <a:prstGeom prst="rect">
            <a:avLst/>
          </a:prstGeom>
        </p:spPr>
        <p:txBody>
          <a:bodyPr/>
          <a:lstStyle/>
          <a:p>
            <a:endParaRPr lang="cs-CZ"/>
          </a:p>
        </p:txBody>
      </p:sp>
      <p:sp>
        <p:nvSpPr>
          <p:cNvPr id="7" name="Zástupný symbol obrázku 4"/>
          <p:cNvSpPr>
            <a:spLocks noGrp="1"/>
          </p:cNvSpPr>
          <p:nvPr>
            <p:ph type="pic" sz="quarter" idx="11"/>
          </p:nvPr>
        </p:nvSpPr>
        <p:spPr>
          <a:xfrm>
            <a:off x="8056283" y="1582271"/>
            <a:ext cx="3597835" cy="4603376"/>
          </a:xfrm>
          <a:prstGeom prst="rect">
            <a:avLst/>
          </a:prstGeom>
        </p:spPr>
        <p:txBody>
          <a:bodyPr/>
          <a:lstStyle/>
          <a:p>
            <a:endParaRPr lang="cs-CZ"/>
          </a:p>
        </p:txBody>
      </p:sp>
    </p:spTree>
    <p:extLst>
      <p:ext uri="{BB962C8B-B14F-4D97-AF65-F5344CB8AC3E}">
        <p14:creationId xmlns:p14="http://schemas.microsoft.com/office/powerpoint/2010/main" val="8521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ne image">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4" name="TextBox 3"/>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6.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8</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11.</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2017 </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Kamil Juřík</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CZ</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#CZSPC2017</a:t>
            </a:r>
            <a:endPar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5" name="Zástupný symbol obrázku 4"/>
          <p:cNvSpPr>
            <a:spLocks noGrp="1"/>
          </p:cNvSpPr>
          <p:nvPr>
            <p:ph type="pic" sz="quarter" idx="10"/>
          </p:nvPr>
        </p:nvSpPr>
        <p:spPr>
          <a:xfrm>
            <a:off x="438152" y="1582271"/>
            <a:ext cx="3123824" cy="4603376"/>
          </a:xfrm>
          <a:prstGeom prst="rect">
            <a:avLst/>
          </a:prstGeom>
        </p:spPr>
        <p:txBody>
          <a:bodyPr/>
          <a:lstStyle/>
          <a:p>
            <a:endParaRPr lang="cs-CZ"/>
          </a:p>
        </p:txBody>
      </p:sp>
      <p:sp>
        <p:nvSpPr>
          <p:cNvPr id="7" name="Zástupný symbol obrázku 4"/>
          <p:cNvSpPr>
            <a:spLocks noGrp="1"/>
          </p:cNvSpPr>
          <p:nvPr>
            <p:ph type="pic" sz="quarter" idx="11"/>
          </p:nvPr>
        </p:nvSpPr>
        <p:spPr>
          <a:xfrm>
            <a:off x="3980330" y="1582271"/>
            <a:ext cx="7673788" cy="4603376"/>
          </a:xfrm>
          <a:prstGeom prst="rect">
            <a:avLst/>
          </a:prstGeom>
        </p:spPr>
        <p:txBody>
          <a:bodyPr/>
          <a:lstStyle/>
          <a:p>
            <a:endParaRPr lang="cs-CZ"/>
          </a:p>
        </p:txBody>
      </p:sp>
    </p:spTree>
    <p:extLst>
      <p:ext uri="{BB962C8B-B14F-4D97-AF65-F5344CB8AC3E}">
        <p14:creationId xmlns:p14="http://schemas.microsoft.com/office/powerpoint/2010/main" val="41213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7" name="Zástupný symbol obrázku 6"/>
          <p:cNvSpPr>
            <a:spLocks noGrp="1"/>
          </p:cNvSpPr>
          <p:nvPr>
            <p:ph type="pic" sz="quarter" idx="10"/>
          </p:nvPr>
        </p:nvSpPr>
        <p:spPr>
          <a:xfrm>
            <a:off x="581088" y="1810604"/>
            <a:ext cx="3360000" cy="1800000"/>
          </a:xfrm>
          <a:prstGeom prst="rect">
            <a:avLst/>
          </a:prstGeom>
        </p:spPr>
        <p:txBody>
          <a:bodyPr/>
          <a:lstStyle/>
          <a:p>
            <a:endParaRPr lang="cs-CZ"/>
          </a:p>
        </p:txBody>
      </p:sp>
      <p:sp>
        <p:nvSpPr>
          <p:cNvPr id="21" name="Zástupný symbol obrázku 6"/>
          <p:cNvSpPr>
            <a:spLocks noGrp="1"/>
          </p:cNvSpPr>
          <p:nvPr>
            <p:ph type="pic" sz="quarter" idx="13"/>
          </p:nvPr>
        </p:nvSpPr>
        <p:spPr>
          <a:xfrm>
            <a:off x="581088" y="3870935"/>
            <a:ext cx="3360000" cy="1800000"/>
          </a:xfrm>
          <a:prstGeom prst="rect">
            <a:avLst/>
          </a:prstGeom>
        </p:spPr>
        <p:txBody>
          <a:bodyPr/>
          <a:lstStyle/>
          <a:p>
            <a:endParaRPr lang="cs-CZ"/>
          </a:p>
        </p:txBody>
      </p:sp>
      <p:sp>
        <p:nvSpPr>
          <p:cNvPr id="5" name="Zástupný symbol pro text 4"/>
          <p:cNvSpPr>
            <a:spLocks noGrp="1"/>
          </p:cNvSpPr>
          <p:nvPr>
            <p:ph type="body" sz="quarter" idx="14"/>
          </p:nvPr>
        </p:nvSpPr>
        <p:spPr>
          <a:xfrm>
            <a:off x="4281350" y="1811339"/>
            <a:ext cx="5425831" cy="1798637"/>
          </a:xfrm>
          <a:prstGeom prst="rect">
            <a:avLst/>
          </a:prstGeom>
        </p:spPr>
        <p:txBody>
          <a:bodyPr/>
          <a:lstStyle>
            <a:lvl1pPr marL="0" indent="0">
              <a:lnSpc>
                <a:spcPct val="100000"/>
              </a:lnSpc>
              <a:buNone/>
              <a:defRPr sz="1400">
                <a:latin typeface="+mj-lt"/>
              </a:defRPr>
            </a:lvl1pPr>
            <a:lvl2pPr marL="254862" indent="0">
              <a:buNone/>
              <a:defRPr sz="1400">
                <a:latin typeface="+mj-lt"/>
              </a:defRPr>
            </a:lvl2pPr>
            <a:lvl3pPr marL="429930" indent="0">
              <a:buNone/>
              <a:defRPr sz="1400">
                <a:latin typeface="+mj-lt"/>
              </a:defRPr>
            </a:lvl3pPr>
            <a:lvl4pPr marL="599044" indent="0">
              <a:buNone/>
              <a:defRPr sz="1400">
                <a:latin typeface="+mj-lt"/>
              </a:defRPr>
            </a:lvl4pPr>
            <a:lvl5pPr marL="772922" indent="0">
              <a:buNone/>
              <a:defRPr sz="1400">
                <a:latin typeface="+mj-lt"/>
              </a:defRPr>
            </a:lvl5pPr>
          </a:lstStyle>
          <a:p>
            <a:pPr lvl="0"/>
            <a:r>
              <a:rPr lang="cs-CZ" dirty="0"/>
              <a:t>Upravte styly předlohy textu</a:t>
            </a:r>
          </a:p>
        </p:txBody>
      </p:sp>
      <p:sp>
        <p:nvSpPr>
          <p:cNvPr id="13" name="Zástupný symbol pro text 4"/>
          <p:cNvSpPr>
            <a:spLocks noGrp="1"/>
          </p:cNvSpPr>
          <p:nvPr>
            <p:ph type="body" sz="quarter" idx="15"/>
          </p:nvPr>
        </p:nvSpPr>
        <p:spPr>
          <a:xfrm>
            <a:off x="4281350" y="3871617"/>
            <a:ext cx="5425831" cy="1798637"/>
          </a:xfrm>
          <a:prstGeom prst="rect">
            <a:avLst/>
          </a:prstGeom>
        </p:spPr>
        <p:txBody>
          <a:bodyPr/>
          <a:lstStyle>
            <a:lvl1pPr marL="0" indent="0">
              <a:lnSpc>
                <a:spcPct val="100000"/>
              </a:lnSpc>
              <a:buNone/>
              <a:defRPr sz="1400">
                <a:latin typeface="+mj-lt"/>
              </a:defRPr>
            </a:lvl1pPr>
            <a:lvl2pPr marL="254862" indent="0">
              <a:buNone/>
              <a:defRPr sz="1400">
                <a:latin typeface="+mj-lt"/>
              </a:defRPr>
            </a:lvl2pPr>
            <a:lvl3pPr marL="429930" indent="0">
              <a:buNone/>
              <a:defRPr sz="1400">
                <a:latin typeface="+mj-lt"/>
              </a:defRPr>
            </a:lvl3pPr>
            <a:lvl4pPr marL="599044" indent="0">
              <a:buNone/>
              <a:defRPr sz="1400">
                <a:latin typeface="+mj-lt"/>
              </a:defRPr>
            </a:lvl4pPr>
            <a:lvl5pPr marL="772922" indent="0">
              <a:buNone/>
              <a:defRPr sz="1400">
                <a:latin typeface="+mj-lt"/>
              </a:defRPr>
            </a:lvl5pPr>
          </a:lstStyle>
          <a:p>
            <a:pPr lvl="0"/>
            <a:r>
              <a:rPr lang="cs-CZ" dirty="0"/>
              <a:t>Upravte styly předlohy textu</a:t>
            </a:r>
          </a:p>
        </p:txBody>
      </p:sp>
      <p:sp>
        <p:nvSpPr>
          <p:cNvPr id="9" name="TextBox 3">
            <a:extLst>
              <a:ext uri="{FF2B5EF4-FFF2-40B4-BE49-F238E27FC236}">
                <a16:creationId xmlns:a16="http://schemas.microsoft.com/office/drawing/2014/main" id="{83B547AE-EE81-4061-8F48-0F64FDF9FFF3}"/>
              </a:ext>
            </a:extLst>
          </p:cNvPr>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6.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8</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11.</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2017 </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Kamil Juřík</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CZ</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#CZSPC2017</a:t>
            </a:r>
            <a:endPar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endParaRPr>
          </a:p>
        </p:txBody>
      </p:sp>
    </p:spTree>
    <p:extLst>
      <p:ext uri="{BB962C8B-B14F-4D97-AF65-F5344CB8AC3E}">
        <p14:creationId xmlns:p14="http://schemas.microsoft.com/office/powerpoint/2010/main" val="11025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amp; text">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4" name="TextBox 3"/>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6.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8</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11.</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2017 </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Kamil Juřík</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CZ</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#CZSPC2017</a:t>
            </a:r>
            <a:endPar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7" name="Zástupný symbol obrázku 6"/>
          <p:cNvSpPr>
            <a:spLocks noGrp="1"/>
          </p:cNvSpPr>
          <p:nvPr>
            <p:ph type="pic" sz="quarter" idx="10"/>
          </p:nvPr>
        </p:nvSpPr>
        <p:spPr>
          <a:xfrm>
            <a:off x="570578" y="1810604"/>
            <a:ext cx="3360000" cy="1800000"/>
          </a:xfrm>
          <a:prstGeom prst="rect">
            <a:avLst/>
          </a:prstGeom>
        </p:spPr>
        <p:txBody>
          <a:bodyPr/>
          <a:lstStyle/>
          <a:p>
            <a:endParaRPr lang="cs-CZ"/>
          </a:p>
        </p:txBody>
      </p:sp>
      <p:sp>
        <p:nvSpPr>
          <p:cNvPr id="21" name="Zástupný symbol obrázku 6"/>
          <p:cNvSpPr>
            <a:spLocks noGrp="1"/>
          </p:cNvSpPr>
          <p:nvPr>
            <p:ph type="pic" sz="quarter" idx="13"/>
          </p:nvPr>
        </p:nvSpPr>
        <p:spPr>
          <a:xfrm>
            <a:off x="570578" y="3870935"/>
            <a:ext cx="3360000" cy="1800000"/>
          </a:xfrm>
          <a:prstGeom prst="rect">
            <a:avLst/>
          </a:prstGeom>
        </p:spPr>
        <p:txBody>
          <a:bodyPr/>
          <a:lstStyle/>
          <a:p>
            <a:endParaRPr lang="cs-CZ"/>
          </a:p>
        </p:txBody>
      </p:sp>
      <p:sp>
        <p:nvSpPr>
          <p:cNvPr id="9" name="Zástupný symbol obrázku 6"/>
          <p:cNvSpPr>
            <a:spLocks noGrp="1"/>
          </p:cNvSpPr>
          <p:nvPr>
            <p:ph type="pic" sz="quarter" idx="14"/>
          </p:nvPr>
        </p:nvSpPr>
        <p:spPr>
          <a:xfrm>
            <a:off x="4285985" y="1810604"/>
            <a:ext cx="3360000" cy="1800000"/>
          </a:xfrm>
          <a:prstGeom prst="rect">
            <a:avLst/>
          </a:prstGeom>
        </p:spPr>
        <p:txBody>
          <a:bodyPr/>
          <a:lstStyle/>
          <a:p>
            <a:endParaRPr lang="cs-CZ"/>
          </a:p>
        </p:txBody>
      </p:sp>
      <p:sp>
        <p:nvSpPr>
          <p:cNvPr id="10" name="Zástupný symbol obrázku 6"/>
          <p:cNvSpPr>
            <a:spLocks noGrp="1"/>
          </p:cNvSpPr>
          <p:nvPr>
            <p:ph type="pic" sz="quarter" idx="15"/>
          </p:nvPr>
        </p:nvSpPr>
        <p:spPr>
          <a:xfrm>
            <a:off x="4285985" y="3870935"/>
            <a:ext cx="3360000" cy="1800000"/>
          </a:xfrm>
          <a:prstGeom prst="rect">
            <a:avLst/>
          </a:prstGeom>
        </p:spPr>
        <p:txBody>
          <a:bodyPr/>
          <a:lstStyle/>
          <a:p>
            <a:endParaRPr lang="cs-CZ"/>
          </a:p>
        </p:txBody>
      </p:sp>
      <p:sp>
        <p:nvSpPr>
          <p:cNvPr id="11" name="Zástupný symbol obrázku 6"/>
          <p:cNvSpPr>
            <a:spLocks noGrp="1"/>
          </p:cNvSpPr>
          <p:nvPr>
            <p:ph type="pic" sz="quarter" idx="16"/>
          </p:nvPr>
        </p:nvSpPr>
        <p:spPr>
          <a:xfrm>
            <a:off x="8001392" y="1810604"/>
            <a:ext cx="3360000" cy="1800000"/>
          </a:xfrm>
          <a:prstGeom prst="rect">
            <a:avLst/>
          </a:prstGeom>
        </p:spPr>
        <p:txBody>
          <a:bodyPr/>
          <a:lstStyle/>
          <a:p>
            <a:endParaRPr lang="cs-CZ"/>
          </a:p>
        </p:txBody>
      </p:sp>
      <p:sp>
        <p:nvSpPr>
          <p:cNvPr id="12" name="Zástupný symbol obrázku 6"/>
          <p:cNvSpPr>
            <a:spLocks noGrp="1"/>
          </p:cNvSpPr>
          <p:nvPr>
            <p:ph type="pic" sz="quarter" idx="17"/>
          </p:nvPr>
        </p:nvSpPr>
        <p:spPr>
          <a:xfrm>
            <a:off x="8001392" y="3870935"/>
            <a:ext cx="3360000" cy="1800000"/>
          </a:xfrm>
          <a:prstGeom prst="rect">
            <a:avLst/>
          </a:prstGeom>
        </p:spPr>
        <p:txBody>
          <a:bodyPr/>
          <a:lstStyle/>
          <a:p>
            <a:endParaRPr lang="cs-CZ"/>
          </a:p>
        </p:txBody>
      </p:sp>
    </p:spTree>
    <p:extLst>
      <p:ext uri="{BB962C8B-B14F-4D97-AF65-F5344CB8AC3E}">
        <p14:creationId xmlns:p14="http://schemas.microsoft.com/office/powerpoint/2010/main" val="19795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9" grpId="0"/>
      <p:bldP spid="10" grpId="0"/>
      <p:bldP spid="11" grpId="0"/>
      <p:bldP spid="1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99723" y="2084851"/>
            <a:ext cx="7680853" cy="4773149"/>
          </a:xfrm>
          <a:prstGeom prst="rect">
            <a:avLst/>
          </a:prstGeom>
        </p:spPr>
      </p:pic>
      <p:sp>
        <p:nvSpPr>
          <p:cNvPr id="5" name="Rectangle 4"/>
          <p:cNvSpPr/>
          <p:nvPr userDrawn="1"/>
        </p:nvSpPr>
        <p:spPr>
          <a:xfrm>
            <a:off x="9985143" y="279288"/>
            <a:ext cx="60959" cy="812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85000"/>
                  <a:lumOff val="15000"/>
                </a:schemeClr>
              </a:solidFill>
              <a:latin typeface="+mj-lt"/>
            </a:endParaRPr>
          </a:p>
        </p:txBody>
      </p:sp>
      <p:grpSp>
        <p:nvGrpSpPr>
          <p:cNvPr id="7" name="Group 6"/>
          <p:cNvGrpSpPr/>
          <p:nvPr userDrawn="1"/>
        </p:nvGrpSpPr>
        <p:grpSpPr>
          <a:xfrm>
            <a:off x="-15874" y="6420225"/>
            <a:ext cx="404391" cy="405971"/>
            <a:chOff x="-11906" y="4815168"/>
            <a:chExt cx="303293" cy="304478"/>
          </a:xfrm>
        </p:grpSpPr>
        <p:sp>
          <p:nvSpPr>
            <p:cNvPr id="8" name="Round Same Side Corner Rectangle 7"/>
            <p:cNvSpPr/>
            <p:nvPr userDrawn="1"/>
          </p:nvSpPr>
          <p:spPr>
            <a:xfrm rot="5400000">
              <a:off x="-12498" y="4815760"/>
              <a:ext cx="304478" cy="303293"/>
            </a:xfrm>
            <a:prstGeom prst="round2SameRect">
              <a:avLst>
                <a:gd name="adj1" fmla="val 9226"/>
                <a:gd name="adj2" fmla="val 0"/>
              </a:avLst>
            </a:prstGeom>
            <a:solidFill>
              <a:srgbClr val="5F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Half Frame 8"/>
            <p:cNvSpPr/>
            <p:nvPr userDrawn="1"/>
          </p:nvSpPr>
          <p:spPr>
            <a:xfrm rot="18900000">
              <a:off x="104743" y="4893105"/>
              <a:ext cx="149537" cy="149537"/>
            </a:xfrm>
            <a:prstGeom prst="halfFrame">
              <a:avLst>
                <a:gd name="adj1" fmla="val 11439"/>
                <a:gd name="adj2" fmla="val 10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
          <p:nvSpPr>
            <p:cNvPr id="10" name="Rectangle 9">
              <a:hlinkClick r:id="" action="ppaction://hlinkshowjump?jump=previousslide"/>
            </p:cNvPr>
            <p:cNvSpPr/>
            <p:nvPr userDrawn="1"/>
          </p:nvSpPr>
          <p:spPr>
            <a:xfrm flipH="1">
              <a:off x="-4870" y="4819650"/>
              <a:ext cx="292999" cy="299996"/>
            </a:xfrm>
            <a:prstGeom prst="rect">
              <a:avLst/>
            </a:prstGeom>
            <a:solidFill>
              <a:srgbClr val="5795D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grpSp>
      <p:grpSp>
        <p:nvGrpSpPr>
          <p:cNvPr id="11" name="Group 10"/>
          <p:cNvGrpSpPr/>
          <p:nvPr userDrawn="1"/>
        </p:nvGrpSpPr>
        <p:grpSpPr>
          <a:xfrm>
            <a:off x="11787611" y="6420225"/>
            <a:ext cx="404391" cy="405971"/>
            <a:chOff x="8840706" y="4815168"/>
            <a:chExt cx="303293" cy="304478"/>
          </a:xfrm>
        </p:grpSpPr>
        <p:sp>
          <p:nvSpPr>
            <p:cNvPr id="12" name="Round Same Side Corner Rectangle 11"/>
            <p:cNvSpPr/>
            <p:nvPr userDrawn="1"/>
          </p:nvSpPr>
          <p:spPr>
            <a:xfrm rot="16200000" flipH="1">
              <a:off x="8840114" y="4815760"/>
              <a:ext cx="304478" cy="303293"/>
            </a:xfrm>
            <a:prstGeom prst="round2SameRect">
              <a:avLst>
                <a:gd name="adj1" fmla="val 9226"/>
                <a:gd name="adj2" fmla="val 0"/>
              </a:avLst>
            </a:prstGeom>
            <a:solidFill>
              <a:srgbClr val="5FC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Half Frame 12"/>
            <p:cNvSpPr/>
            <p:nvPr userDrawn="1"/>
          </p:nvSpPr>
          <p:spPr>
            <a:xfrm rot="2700000" flipH="1">
              <a:off x="8877814" y="4893105"/>
              <a:ext cx="149537" cy="149537"/>
            </a:xfrm>
            <a:prstGeom prst="halfFrame">
              <a:avLst>
                <a:gd name="adj1" fmla="val 11439"/>
                <a:gd name="adj2" fmla="val 106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sp>
          <p:nvSpPr>
            <p:cNvPr id="14" name="Rectangle 13">
              <a:hlinkClick r:id="" action="ppaction://hlinkshowjump?jump=nextslide"/>
            </p:cNvPr>
            <p:cNvSpPr/>
            <p:nvPr userDrawn="1"/>
          </p:nvSpPr>
          <p:spPr>
            <a:xfrm>
              <a:off x="8843965" y="4819650"/>
              <a:ext cx="292999" cy="299996"/>
            </a:xfrm>
            <a:prstGeom prst="rect">
              <a:avLst/>
            </a:prstGeom>
            <a:solidFill>
              <a:srgbClr val="5795D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grpSp>
      <p:sp>
        <p:nvSpPr>
          <p:cNvPr id="15" name="Slide Number Placeholder 4"/>
          <p:cNvSpPr txBox="1">
            <a:spLocks/>
          </p:cNvSpPr>
          <p:nvPr userDrawn="1"/>
        </p:nvSpPr>
        <p:spPr>
          <a:xfrm>
            <a:off x="11088558" y="6436948"/>
            <a:ext cx="502444" cy="365125"/>
          </a:xfrm>
          <a:prstGeom prst="rect">
            <a:avLst/>
          </a:prstGeom>
        </p:spPr>
        <p:txBody>
          <a:bodyPr vert="horz" lIns="121920" tIns="60960" rIns="121920" bIns="6096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347042-7F9E-4B16-91DC-7B0C1DAB7535}" type="slidenum">
              <a:rPr lang="fr-FR" sz="1200" smtClean="0"/>
              <a:pPr/>
              <a:t>‹#›</a:t>
            </a:fld>
            <a:endParaRPr lang="fr-FR" sz="1200"/>
          </a:p>
        </p:txBody>
      </p:sp>
      <p:sp>
        <p:nvSpPr>
          <p:cNvPr id="18" name="Text Placeholder 20"/>
          <p:cNvSpPr>
            <a:spLocks noGrp="1"/>
          </p:cNvSpPr>
          <p:nvPr>
            <p:ph idx="1" hasCustomPrompt="1"/>
          </p:nvPr>
        </p:nvSpPr>
        <p:spPr>
          <a:xfrm>
            <a:off x="431373" y="1091910"/>
            <a:ext cx="9614728" cy="5033724"/>
          </a:xfrm>
          <a:prstGeom prst="rect">
            <a:avLst/>
          </a:prstGeom>
        </p:spPr>
        <p:txBody>
          <a:bodyPr vert="horz" lIns="91440" tIns="45720" rIns="91440" bIns="45720" rtlCol="0">
            <a:normAutofit/>
          </a:bodyPr>
          <a:lstStyle>
            <a:lvl1pPr>
              <a:defRPr lang="cs-CZ" sz="2400" kern="1200" dirty="0" smtClean="0">
                <a:solidFill>
                  <a:schemeClr val="tx1">
                    <a:lumMod val="50000"/>
                    <a:lumOff val="50000"/>
                  </a:schemeClr>
                </a:solidFill>
                <a:latin typeface="+mn-lt"/>
                <a:ea typeface="+mn-ea"/>
                <a:cs typeface="+mn-cs"/>
              </a:defRPr>
            </a:lvl1pPr>
            <a:lvl2pPr>
              <a:defRPr sz="1867"/>
            </a:lvl2pPr>
            <a:lvl3pPr>
              <a:defRPr sz="1867"/>
            </a:lvl3pPr>
            <a:lvl4pPr>
              <a:defRPr sz="1867"/>
            </a:lvl4pPr>
            <a:lvl5pPr>
              <a:defRPr sz="1867"/>
            </a:lvl5pPr>
          </a:lstStyle>
          <a:p>
            <a:pPr lvl="0"/>
            <a:r>
              <a:rPr lang="en-US" dirty="0"/>
              <a:t>Click to edit Master text styles</a:t>
            </a:r>
            <a:r>
              <a:rPr lang="cs-CZ" dirty="0"/>
              <a:t>.</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Tree>
    <p:extLst>
      <p:ext uri="{BB962C8B-B14F-4D97-AF65-F5344CB8AC3E}">
        <p14:creationId xmlns:p14="http://schemas.microsoft.com/office/powerpoint/2010/main" val="129770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hapter">
    <p:spTree>
      <p:nvGrpSpPr>
        <p:cNvPr id="1" name=""/>
        <p:cNvGrpSpPr/>
        <p:nvPr/>
      </p:nvGrpSpPr>
      <p:grpSpPr>
        <a:xfrm>
          <a:off x="0" y="0"/>
          <a:ext cx="0" cy="0"/>
          <a:chOff x="0" y="0"/>
          <a:chExt cx="0" cy="0"/>
        </a:xfrm>
      </p:grpSpPr>
      <p:sp>
        <p:nvSpPr>
          <p:cNvPr id="12" name="Text Placeholder 12"/>
          <p:cNvSpPr>
            <a:spLocks noGrp="1"/>
          </p:cNvSpPr>
          <p:nvPr>
            <p:ph type="body" sz="quarter" idx="21"/>
          </p:nvPr>
        </p:nvSpPr>
        <p:spPr>
          <a:xfrm>
            <a:off x="7223873" y="2144694"/>
            <a:ext cx="3860800" cy="1693184"/>
          </a:xfrm>
          <a:prstGeom prst="rect">
            <a:avLst/>
          </a:prstGeom>
        </p:spPr>
        <p:txBody>
          <a:bodyPr anchor="t">
            <a:noAutofit/>
          </a:bodyPr>
          <a:lstStyle>
            <a:lvl1pPr marL="0" indent="0">
              <a:buNone/>
              <a:defRPr/>
            </a:lvl1pPr>
          </a:lstStyle>
          <a:p>
            <a:pPr>
              <a:lnSpc>
                <a:spcPct val="150000"/>
              </a:lnSpc>
            </a:pPr>
            <a:endParaRPr lang="en-US" sz="1400" dirty="0"/>
          </a:p>
        </p:txBody>
      </p:sp>
      <p:sp>
        <p:nvSpPr>
          <p:cNvPr id="14" name="Text Placeholder 2"/>
          <p:cNvSpPr>
            <a:spLocks noGrp="1"/>
          </p:cNvSpPr>
          <p:nvPr>
            <p:ph type="body" idx="1" hasCustomPrompt="1"/>
          </p:nvPr>
        </p:nvSpPr>
        <p:spPr>
          <a:xfrm>
            <a:off x="7223875" y="1403197"/>
            <a:ext cx="3860800" cy="548267"/>
          </a:xfrm>
          <a:prstGeom prst="rect">
            <a:avLst/>
          </a:prstGeom>
        </p:spPr>
        <p:txBody>
          <a:bodyPr anchor="ctr">
            <a:noAutofit/>
          </a:bodyPr>
          <a:lstStyle>
            <a:lvl1pPr marL="0" indent="0">
              <a:buNone/>
              <a:defRPr sz="2000" b="0" cap="none" baseline="0">
                <a:solidFill>
                  <a:srgbClr val="5F4761"/>
                </a:soli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HEADING</a:t>
            </a:r>
          </a:p>
        </p:txBody>
      </p:sp>
      <p:sp>
        <p:nvSpPr>
          <p:cNvPr id="7" name="Shape 626"/>
          <p:cNvSpPr/>
          <p:nvPr userDrawn="1"/>
        </p:nvSpPr>
        <p:spPr>
          <a:xfrm>
            <a:off x="5681741" y="1359829"/>
            <a:ext cx="846447" cy="635001"/>
          </a:xfrm>
          <a:prstGeom prst="rect">
            <a:avLst/>
          </a:prstGeom>
          <a:solidFill>
            <a:srgbClr val="5F4761"/>
          </a:solidFill>
          <a:ln w="12700">
            <a:noFill/>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p>
        </p:txBody>
      </p:sp>
      <p:sp>
        <p:nvSpPr>
          <p:cNvPr id="4" name="Obdélník 3"/>
          <p:cNvSpPr/>
          <p:nvPr userDrawn="1"/>
        </p:nvSpPr>
        <p:spPr bwMode="auto">
          <a:xfrm>
            <a:off x="0" y="0"/>
            <a:ext cx="6096000" cy="685800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cs-CZ"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9146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dissolve">
                      <p:cBhvr>
                        <p:cTn dur="500"/>
                        <p:tgtEl>
                          <p:spTgt spid="12"/>
                        </p:tgtEl>
                      </p:cBhvr>
                    </p:animEffect>
                  </p:childTnLst>
                </p:cTn>
              </p:par>
            </p:tnLst>
          </p:tmpl>
        </p:tmplLst>
      </p:bldP>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12" name="Text Placeholder 12"/>
          <p:cNvSpPr>
            <a:spLocks noGrp="1"/>
          </p:cNvSpPr>
          <p:nvPr>
            <p:ph type="body" sz="quarter" idx="21"/>
          </p:nvPr>
        </p:nvSpPr>
        <p:spPr>
          <a:xfrm>
            <a:off x="7223873" y="2144694"/>
            <a:ext cx="3860800" cy="1693184"/>
          </a:xfrm>
          <a:prstGeom prst="rect">
            <a:avLst/>
          </a:prstGeom>
        </p:spPr>
        <p:txBody>
          <a:bodyPr anchor="t">
            <a:noAutofit/>
          </a:bodyPr>
          <a:lstStyle>
            <a:lvl1pPr marL="0" indent="0">
              <a:buNone/>
              <a:defRPr/>
            </a:lvl1pPr>
          </a:lstStyle>
          <a:p>
            <a:pPr>
              <a:lnSpc>
                <a:spcPct val="150000"/>
              </a:lnSpc>
            </a:pPr>
            <a:endParaRPr lang="en-US" sz="1400" dirty="0"/>
          </a:p>
        </p:txBody>
      </p:sp>
      <p:sp>
        <p:nvSpPr>
          <p:cNvPr id="14" name="Text Placeholder 2"/>
          <p:cNvSpPr>
            <a:spLocks noGrp="1"/>
          </p:cNvSpPr>
          <p:nvPr>
            <p:ph type="body" idx="1" hasCustomPrompt="1"/>
          </p:nvPr>
        </p:nvSpPr>
        <p:spPr>
          <a:xfrm>
            <a:off x="7223875" y="1403197"/>
            <a:ext cx="3860800" cy="548267"/>
          </a:xfrm>
          <a:prstGeom prst="rect">
            <a:avLst/>
          </a:prstGeom>
        </p:spPr>
        <p:txBody>
          <a:bodyPr anchor="ctr">
            <a:noAutofit/>
          </a:bodyPr>
          <a:lstStyle>
            <a:lvl1pPr marL="0" indent="0">
              <a:buNone/>
              <a:defRPr sz="2000" b="0" cap="none" baseline="0">
                <a:solidFill>
                  <a:srgbClr val="77457B"/>
                </a:soli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HEADING</a:t>
            </a:r>
          </a:p>
        </p:txBody>
      </p:sp>
      <p:sp>
        <p:nvSpPr>
          <p:cNvPr id="7" name="Shape 626"/>
          <p:cNvSpPr/>
          <p:nvPr userDrawn="1"/>
        </p:nvSpPr>
        <p:spPr>
          <a:xfrm>
            <a:off x="5681741" y="1359829"/>
            <a:ext cx="846447" cy="635001"/>
          </a:xfrm>
          <a:prstGeom prst="rect">
            <a:avLst/>
          </a:prstGeom>
          <a:solidFill>
            <a:schemeClr val="tx1">
              <a:lumMod val="50000"/>
              <a:lumOff val="50000"/>
            </a:schemeClr>
          </a:solidFill>
          <a:ln w="12700">
            <a:noFill/>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p>
        </p:txBody>
      </p:sp>
      <p:pic>
        <p:nvPicPr>
          <p:cNvPr id="3" name="Obrázek 2">
            <a:extLst>
              <a:ext uri="{FF2B5EF4-FFF2-40B4-BE49-F238E27FC236}">
                <a16:creationId xmlns:a16="http://schemas.microsoft.com/office/drawing/2014/main" id="{620E3AC3-6352-49AC-8038-C925737F5A6E}"/>
              </a:ext>
            </a:extLst>
          </p:cNvPr>
          <p:cNvPicPr>
            <a:picLocks noChangeAspect="1"/>
          </p:cNvPicPr>
          <p:nvPr userDrawn="1"/>
        </p:nvPicPr>
        <p:blipFill rotWithShape="1">
          <a:blip r:embed="rId2"/>
          <a:srcRect l="50101"/>
          <a:stretch/>
        </p:blipFill>
        <p:spPr>
          <a:xfrm>
            <a:off x="0" y="0"/>
            <a:ext cx="6083706" cy="6858000"/>
          </a:xfrm>
          <a:prstGeom prst="rect">
            <a:avLst/>
          </a:prstGeom>
        </p:spPr>
      </p:pic>
    </p:spTree>
    <p:extLst>
      <p:ext uri="{BB962C8B-B14F-4D97-AF65-F5344CB8AC3E}">
        <p14:creationId xmlns:p14="http://schemas.microsoft.com/office/powerpoint/2010/main" val="214991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dissolve">
                      <p:cBhvr>
                        <p:cTn dur="500"/>
                        <p:tgtEl>
                          <p:spTgt spid="12"/>
                        </p:tgtEl>
                      </p:cBhvr>
                    </p:animEffect>
                  </p:childTnLst>
                </p:cTn>
              </p:par>
            </p:tnLst>
          </p:tmpl>
        </p:tmplLst>
      </p:bldP>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hapter">
    <p:spTree>
      <p:nvGrpSpPr>
        <p:cNvPr id="1" name=""/>
        <p:cNvGrpSpPr/>
        <p:nvPr/>
      </p:nvGrpSpPr>
      <p:grpSpPr>
        <a:xfrm>
          <a:off x="0" y="0"/>
          <a:ext cx="0" cy="0"/>
          <a:chOff x="0" y="0"/>
          <a:chExt cx="0" cy="0"/>
        </a:xfrm>
      </p:grpSpPr>
      <p:sp>
        <p:nvSpPr>
          <p:cNvPr id="12" name="Text Placeholder 12"/>
          <p:cNvSpPr>
            <a:spLocks noGrp="1"/>
          </p:cNvSpPr>
          <p:nvPr>
            <p:ph type="body" sz="quarter" idx="21"/>
          </p:nvPr>
        </p:nvSpPr>
        <p:spPr>
          <a:xfrm>
            <a:off x="7223873" y="2144694"/>
            <a:ext cx="3860800" cy="1693184"/>
          </a:xfrm>
          <a:prstGeom prst="rect">
            <a:avLst/>
          </a:prstGeom>
        </p:spPr>
        <p:txBody>
          <a:bodyPr anchor="t">
            <a:noAutofit/>
          </a:bodyPr>
          <a:lstStyle>
            <a:lvl1pPr marL="0" indent="0">
              <a:buNone/>
              <a:defRPr/>
            </a:lvl1pPr>
          </a:lstStyle>
          <a:p>
            <a:pPr>
              <a:lnSpc>
                <a:spcPct val="150000"/>
              </a:lnSpc>
            </a:pPr>
            <a:endParaRPr lang="en-US" sz="1400" dirty="0"/>
          </a:p>
        </p:txBody>
      </p:sp>
      <p:sp>
        <p:nvSpPr>
          <p:cNvPr id="14" name="Text Placeholder 2"/>
          <p:cNvSpPr>
            <a:spLocks noGrp="1"/>
          </p:cNvSpPr>
          <p:nvPr>
            <p:ph type="body" idx="1" hasCustomPrompt="1"/>
          </p:nvPr>
        </p:nvSpPr>
        <p:spPr>
          <a:xfrm>
            <a:off x="7223875" y="1403197"/>
            <a:ext cx="3860800" cy="548267"/>
          </a:xfrm>
          <a:prstGeom prst="rect">
            <a:avLst/>
          </a:prstGeom>
        </p:spPr>
        <p:txBody>
          <a:bodyPr anchor="ctr">
            <a:noAutofit/>
          </a:bodyPr>
          <a:lstStyle>
            <a:lvl1pPr marL="0" indent="0">
              <a:buNone/>
              <a:defRPr sz="2000" b="0" cap="none" baseline="0">
                <a:solidFill>
                  <a:srgbClr val="77457B"/>
                </a:solidFill>
                <a:latin typeface="+mj-lt"/>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dirty="0"/>
              <a:t>HEADING</a:t>
            </a:r>
          </a:p>
        </p:txBody>
      </p:sp>
      <p:sp>
        <p:nvSpPr>
          <p:cNvPr id="7" name="Shape 626"/>
          <p:cNvSpPr/>
          <p:nvPr userDrawn="1"/>
        </p:nvSpPr>
        <p:spPr>
          <a:xfrm>
            <a:off x="5681741" y="1359829"/>
            <a:ext cx="846447" cy="635001"/>
          </a:xfrm>
          <a:prstGeom prst="rect">
            <a:avLst/>
          </a:prstGeom>
          <a:solidFill>
            <a:schemeClr val="tx1">
              <a:lumMod val="50000"/>
              <a:lumOff val="50000"/>
            </a:schemeClr>
          </a:solidFill>
          <a:ln w="12700">
            <a:noFill/>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p>
        </p:txBody>
      </p:sp>
      <p:pic>
        <p:nvPicPr>
          <p:cNvPr id="3" name="Obrázek 2">
            <a:extLst>
              <a:ext uri="{FF2B5EF4-FFF2-40B4-BE49-F238E27FC236}">
                <a16:creationId xmlns:a16="http://schemas.microsoft.com/office/drawing/2014/main" id="{620E3AC3-6352-49AC-8038-C925737F5A6E}"/>
              </a:ext>
            </a:extLst>
          </p:cNvPr>
          <p:cNvPicPr>
            <a:picLocks noChangeAspect="1"/>
          </p:cNvPicPr>
          <p:nvPr userDrawn="1"/>
        </p:nvPicPr>
        <p:blipFill rotWithShape="1">
          <a:blip r:embed="rId2"/>
          <a:srcRect l="50101"/>
          <a:stretch/>
        </p:blipFill>
        <p:spPr>
          <a:xfrm>
            <a:off x="0" y="0"/>
            <a:ext cx="6083706" cy="6858000"/>
          </a:xfrm>
          <a:prstGeom prst="rect">
            <a:avLst/>
          </a:prstGeom>
        </p:spPr>
      </p:pic>
      <p:pic>
        <p:nvPicPr>
          <p:cNvPr id="4" name="Obrázek 3">
            <a:extLst>
              <a:ext uri="{FF2B5EF4-FFF2-40B4-BE49-F238E27FC236}">
                <a16:creationId xmlns:a16="http://schemas.microsoft.com/office/drawing/2014/main" id="{52D34FE9-0554-48AE-91E2-672ACD26986A}"/>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r="50101"/>
          <a:stretch/>
        </p:blipFill>
        <p:spPr>
          <a:xfrm>
            <a:off x="0" y="0"/>
            <a:ext cx="6083706" cy="6858000"/>
          </a:xfrm>
          <a:prstGeom prst="rect">
            <a:avLst/>
          </a:prstGeom>
        </p:spPr>
      </p:pic>
    </p:spTree>
    <p:extLst>
      <p:ext uri="{BB962C8B-B14F-4D97-AF65-F5344CB8AC3E}">
        <p14:creationId xmlns:p14="http://schemas.microsoft.com/office/powerpoint/2010/main" val="281364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dissolve">
                      <p:cBhvr>
                        <p:cTn dur="500"/>
                        <p:tgtEl>
                          <p:spTgt spid="12"/>
                        </p:tgtEl>
                      </p:cBhvr>
                    </p:animEffect>
                  </p:childTnLst>
                </p:cTn>
              </p:par>
            </p:tnLst>
          </p:tmpl>
        </p:tmplLst>
      </p:bldP>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5" name="TextBox 3">
            <a:extLst>
              <a:ext uri="{FF2B5EF4-FFF2-40B4-BE49-F238E27FC236}">
                <a16:creationId xmlns:a16="http://schemas.microsoft.com/office/drawing/2014/main" id="{376D3A62-1F25-4F57-8D23-4A982EEF9B0C}"/>
              </a:ext>
            </a:extLst>
          </p:cNvPr>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bg1">
                    <a:lumMod val="65000"/>
                  </a:schemeClr>
                </a:solidFill>
                <a:latin typeface="Calibri Light" panose="020F0302020204030204" pitchFamily="34" charset="0"/>
                <a:ea typeface="Segoe UI" pitchFamily="34" charset="0"/>
                <a:cs typeface="Segoe UI" pitchFamily="34" charset="0"/>
              </a:rPr>
              <a:t>27. 3</a:t>
            </a:r>
            <a:r>
              <a:rPr lang="cs-CZ" sz="1200" dirty="0">
                <a:solidFill>
                  <a:schemeClr val="bg1">
                    <a:lumMod val="65000"/>
                  </a:schemeClr>
                </a:solidFill>
                <a:latin typeface="Calibri Light" panose="020F0302020204030204" pitchFamily="34" charset="0"/>
                <a:ea typeface="Segoe UI" pitchFamily="34" charset="0"/>
                <a:cs typeface="Segoe UI" pitchFamily="34" charset="0"/>
              </a:rPr>
              <a:t>. 201</a:t>
            </a:r>
            <a:r>
              <a:rPr lang="en-US" sz="1200" dirty="0">
                <a:solidFill>
                  <a:schemeClr val="bg1">
                    <a:lumMod val="65000"/>
                  </a:schemeClr>
                </a:solidFill>
                <a:latin typeface="Calibri Light" panose="020F0302020204030204" pitchFamily="34" charset="0"/>
                <a:ea typeface="Segoe UI" pitchFamily="34" charset="0"/>
                <a:cs typeface="Segoe UI" pitchFamily="34" charset="0"/>
              </a:rPr>
              <a:t>8</a:t>
            </a:r>
            <a:r>
              <a:rPr lang="cs-CZ" sz="1200" dirty="0">
                <a:solidFill>
                  <a:schemeClr val="bg1">
                    <a:lumMod val="65000"/>
                  </a:schemeClr>
                </a:solidFill>
                <a:latin typeface="Calibri Light" panose="020F0302020204030204" pitchFamily="34" charset="0"/>
                <a:ea typeface="Segoe UI" pitchFamily="34" charset="0"/>
                <a:cs typeface="Segoe UI" pitchFamily="34" charset="0"/>
              </a:rPr>
              <a:t> </a:t>
            </a:r>
            <a:br>
              <a:rPr lang="en-US" sz="1200" dirty="0">
                <a:solidFill>
                  <a:schemeClr val="bg1">
                    <a:lumMod val="65000"/>
                  </a:schemeClr>
                </a:solidFill>
                <a:latin typeface="Calibri Light" panose="020F0302020204030204" pitchFamily="34" charset="0"/>
                <a:ea typeface="Segoe UI" pitchFamily="34" charset="0"/>
                <a:cs typeface="Segoe UI" pitchFamily="34" charset="0"/>
              </a:rPr>
            </a:br>
            <a:r>
              <a:rPr lang="cs-CZ" sz="1200" dirty="0">
                <a:solidFill>
                  <a:schemeClr val="bg1">
                    <a:lumMod val="65000"/>
                  </a:schemeClr>
                </a:solidFill>
                <a:latin typeface="Calibri Light" panose="020F0302020204030204" pitchFamily="34" charset="0"/>
                <a:ea typeface="Segoe UI" pitchFamily="34" charset="0"/>
                <a:cs typeface="Segoe UI" pitchFamily="34" charset="0"/>
              </a:rPr>
              <a:t>Kamil Juřík</a:t>
            </a:r>
            <a:r>
              <a:rPr lang="en-US" sz="1200" dirty="0">
                <a:solidFill>
                  <a:schemeClr val="bg1">
                    <a:lumMod val="65000"/>
                  </a:schemeClr>
                </a:solidFill>
                <a:latin typeface="Calibri Light" panose="020F0302020204030204" pitchFamily="34" charset="0"/>
                <a:ea typeface="Segoe UI" pitchFamily="34" charset="0"/>
                <a:cs typeface="Segoe UI" pitchFamily="34" charset="0"/>
              </a:rPr>
              <a:t> | </a:t>
            </a:r>
            <a:r>
              <a:rPr lang="cs-CZ" sz="1200" dirty="0">
                <a:solidFill>
                  <a:schemeClr val="bg1">
                    <a:lumMod val="65000"/>
                  </a:schemeClr>
                </a:solidFill>
                <a:latin typeface="Calibri Light" panose="020F0302020204030204" pitchFamily="34" charset="0"/>
                <a:ea typeface="Segoe UI" pitchFamily="34" charset="0"/>
                <a:cs typeface="Segoe UI" pitchFamily="34" charset="0"/>
              </a:rPr>
              <a:t>CZ</a:t>
            </a:r>
            <a:br>
              <a:rPr lang="en-US" sz="1200" dirty="0">
                <a:solidFill>
                  <a:schemeClr val="bg1">
                    <a:lumMod val="65000"/>
                  </a:schemeClr>
                </a:solidFill>
                <a:latin typeface="Calibri Light" panose="020F0302020204030204" pitchFamily="34" charset="0"/>
                <a:ea typeface="Segoe UI" pitchFamily="34" charset="0"/>
                <a:cs typeface="Segoe UI" pitchFamily="34" charset="0"/>
              </a:rPr>
            </a:br>
            <a:r>
              <a:rPr lang="en-US" sz="1200" dirty="0">
                <a:solidFill>
                  <a:schemeClr val="bg1">
                    <a:lumMod val="65000"/>
                  </a:schemeClr>
                </a:solidFill>
                <a:latin typeface="Calibri Light" panose="020F0302020204030204" pitchFamily="34" charset="0"/>
                <a:ea typeface="Segoe UI" pitchFamily="34" charset="0"/>
                <a:cs typeface="Segoe UI" pitchFamily="34" charset="0"/>
              </a:rPr>
              <a:t>#FRESHIT2018</a:t>
            </a:r>
            <a:endParaRPr lang="cs-CZ" sz="1200" dirty="0">
              <a:solidFill>
                <a:schemeClr val="bg1">
                  <a:lumMod val="65000"/>
                </a:schemeClr>
              </a:solidFill>
              <a:latin typeface="Calibri Light" panose="020F0302020204030204" pitchFamily="34" charset="0"/>
              <a:ea typeface="Segoe UI" pitchFamily="34" charset="0"/>
              <a:cs typeface="Segoe UI" pitchFamily="34" charset="0"/>
            </a:endParaRPr>
          </a:p>
        </p:txBody>
      </p:sp>
    </p:spTree>
    <p:extLst>
      <p:ext uri="{BB962C8B-B14F-4D97-AF65-F5344CB8AC3E}">
        <p14:creationId xmlns:p14="http://schemas.microsoft.com/office/powerpoint/2010/main" val="331113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311" y="228602"/>
            <a:ext cx="8936019" cy="646331"/>
          </a:xfrm>
          <a:prstGeom prst="rect">
            <a:avLst/>
          </a:prstGeom>
        </p:spPr>
        <p:txBody>
          <a:bodyPr anchor="ctr"/>
          <a:lstStyle>
            <a:lvl1pPr>
              <a:defRPr sz="2800">
                <a:solidFill>
                  <a:srgbClr val="854A86"/>
                </a:solidFill>
              </a:defRPr>
            </a:lvl1pPr>
          </a:lstStyle>
          <a:p>
            <a:r>
              <a:rPr lang="en-US" dirty="0"/>
              <a:t>CLICK TO EDIT MASTER TITLE STYLE</a:t>
            </a:r>
          </a:p>
        </p:txBody>
      </p:sp>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4" name="TextBox 3"/>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bg1">
                    <a:lumMod val="65000"/>
                  </a:schemeClr>
                </a:solidFill>
                <a:latin typeface="Calibri Light" panose="020F0302020204030204" pitchFamily="34" charset="0"/>
                <a:ea typeface="Segoe UI" pitchFamily="34" charset="0"/>
                <a:cs typeface="Segoe UI" pitchFamily="34" charset="0"/>
              </a:rPr>
              <a:t>27. 3</a:t>
            </a:r>
            <a:r>
              <a:rPr lang="cs-CZ" sz="1200" dirty="0">
                <a:solidFill>
                  <a:schemeClr val="bg1">
                    <a:lumMod val="65000"/>
                  </a:schemeClr>
                </a:solidFill>
                <a:latin typeface="Calibri Light" panose="020F0302020204030204" pitchFamily="34" charset="0"/>
                <a:ea typeface="Segoe UI" pitchFamily="34" charset="0"/>
                <a:cs typeface="Segoe UI" pitchFamily="34" charset="0"/>
              </a:rPr>
              <a:t>. 201</a:t>
            </a:r>
            <a:r>
              <a:rPr lang="en-US" sz="1200" dirty="0">
                <a:solidFill>
                  <a:schemeClr val="bg1">
                    <a:lumMod val="65000"/>
                  </a:schemeClr>
                </a:solidFill>
                <a:latin typeface="Calibri Light" panose="020F0302020204030204" pitchFamily="34" charset="0"/>
                <a:ea typeface="Segoe UI" pitchFamily="34" charset="0"/>
                <a:cs typeface="Segoe UI" pitchFamily="34" charset="0"/>
              </a:rPr>
              <a:t>8</a:t>
            </a:r>
            <a:r>
              <a:rPr lang="cs-CZ" sz="1200" dirty="0">
                <a:solidFill>
                  <a:schemeClr val="bg1">
                    <a:lumMod val="65000"/>
                  </a:schemeClr>
                </a:solidFill>
                <a:latin typeface="Calibri Light" panose="020F0302020204030204" pitchFamily="34" charset="0"/>
                <a:ea typeface="Segoe UI" pitchFamily="34" charset="0"/>
                <a:cs typeface="Segoe UI" pitchFamily="34" charset="0"/>
              </a:rPr>
              <a:t> </a:t>
            </a:r>
            <a:br>
              <a:rPr lang="en-US" sz="1200" dirty="0">
                <a:solidFill>
                  <a:schemeClr val="bg1">
                    <a:lumMod val="65000"/>
                  </a:schemeClr>
                </a:solidFill>
                <a:latin typeface="Calibri Light" panose="020F0302020204030204" pitchFamily="34" charset="0"/>
                <a:ea typeface="Segoe UI" pitchFamily="34" charset="0"/>
                <a:cs typeface="Segoe UI" pitchFamily="34" charset="0"/>
              </a:rPr>
            </a:br>
            <a:r>
              <a:rPr lang="cs-CZ" sz="1200" dirty="0">
                <a:solidFill>
                  <a:schemeClr val="bg1">
                    <a:lumMod val="65000"/>
                  </a:schemeClr>
                </a:solidFill>
                <a:latin typeface="Calibri Light" panose="020F0302020204030204" pitchFamily="34" charset="0"/>
                <a:ea typeface="Segoe UI" pitchFamily="34" charset="0"/>
                <a:cs typeface="Segoe UI" pitchFamily="34" charset="0"/>
              </a:rPr>
              <a:t>Kamil Juřík</a:t>
            </a:r>
            <a:r>
              <a:rPr lang="en-US" sz="1200" dirty="0">
                <a:solidFill>
                  <a:schemeClr val="bg1">
                    <a:lumMod val="65000"/>
                  </a:schemeClr>
                </a:solidFill>
                <a:latin typeface="Calibri Light" panose="020F0302020204030204" pitchFamily="34" charset="0"/>
                <a:ea typeface="Segoe UI" pitchFamily="34" charset="0"/>
                <a:cs typeface="Segoe UI" pitchFamily="34" charset="0"/>
              </a:rPr>
              <a:t> | </a:t>
            </a:r>
            <a:r>
              <a:rPr lang="cs-CZ" sz="1200" dirty="0">
                <a:solidFill>
                  <a:schemeClr val="bg1">
                    <a:lumMod val="65000"/>
                  </a:schemeClr>
                </a:solidFill>
                <a:latin typeface="Calibri Light" panose="020F0302020204030204" pitchFamily="34" charset="0"/>
                <a:ea typeface="Segoe UI" pitchFamily="34" charset="0"/>
                <a:cs typeface="Segoe UI" pitchFamily="34" charset="0"/>
              </a:rPr>
              <a:t>CZ</a:t>
            </a:r>
            <a:br>
              <a:rPr lang="en-US" sz="1200" dirty="0">
                <a:solidFill>
                  <a:schemeClr val="bg1">
                    <a:lumMod val="65000"/>
                  </a:schemeClr>
                </a:solidFill>
                <a:latin typeface="Calibri Light" panose="020F0302020204030204" pitchFamily="34" charset="0"/>
                <a:ea typeface="Segoe UI" pitchFamily="34" charset="0"/>
                <a:cs typeface="Segoe UI" pitchFamily="34" charset="0"/>
              </a:rPr>
            </a:br>
            <a:r>
              <a:rPr lang="en-US" sz="1200" dirty="0">
                <a:solidFill>
                  <a:schemeClr val="bg1">
                    <a:lumMod val="65000"/>
                  </a:schemeClr>
                </a:solidFill>
                <a:latin typeface="Calibri Light" panose="020F0302020204030204" pitchFamily="34" charset="0"/>
                <a:ea typeface="Segoe UI" pitchFamily="34" charset="0"/>
                <a:cs typeface="Segoe UI" pitchFamily="34" charset="0"/>
              </a:rPr>
              <a:t>#FRESHIT2018</a:t>
            </a:r>
            <a:endParaRPr lang="cs-CZ" sz="1200" dirty="0">
              <a:solidFill>
                <a:schemeClr val="bg1">
                  <a:lumMod val="65000"/>
                </a:schemeClr>
              </a:solidFill>
              <a:latin typeface="Calibri Light" panose="020F0302020204030204" pitchFamily="34" charset="0"/>
              <a:ea typeface="Segoe UI" pitchFamily="34" charset="0"/>
              <a:cs typeface="Segoe UI" pitchFamily="34" charset="0"/>
            </a:endParaRPr>
          </a:p>
        </p:txBody>
      </p:sp>
      <p:sp>
        <p:nvSpPr>
          <p:cNvPr id="5" name="Text Placeholder 12"/>
          <p:cNvSpPr txBox="1">
            <a:spLocks/>
          </p:cNvSpPr>
          <p:nvPr userDrawn="1"/>
        </p:nvSpPr>
        <p:spPr>
          <a:xfrm>
            <a:off x="438311" y="1231464"/>
            <a:ext cx="9229228" cy="4172200"/>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200000"/>
              </a:lnSpc>
              <a:buClr>
                <a:srgbClr val="0071BC"/>
              </a:buClr>
              <a:buSzPct val="120000"/>
              <a:buFont typeface="Segoe UI Light" panose="020B0502040204020203" pitchFamily="34" charset="0"/>
              <a:buNone/>
            </a:pPr>
            <a:br>
              <a:rPr lang="en-US" sz="1400" dirty="0"/>
            </a:br>
            <a:endParaRPr lang="en-US" sz="1400" dirty="0"/>
          </a:p>
        </p:txBody>
      </p:sp>
    </p:spTree>
    <p:extLst>
      <p:ext uri="{BB962C8B-B14F-4D97-AF65-F5344CB8AC3E}">
        <p14:creationId xmlns:p14="http://schemas.microsoft.com/office/powerpoint/2010/main" val="120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tto">
    <p:spTree>
      <p:nvGrpSpPr>
        <p:cNvPr id="1" name=""/>
        <p:cNvGrpSpPr/>
        <p:nvPr/>
      </p:nvGrpSpPr>
      <p:grpSpPr>
        <a:xfrm>
          <a:off x="0" y="0"/>
          <a:ext cx="0" cy="0"/>
          <a:chOff x="0" y="0"/>
          <a:chExt cx="0" cy="0"/>
        </a:xfrm>
      </p:grpSpPr>
      <p:sp>
        <p:nvSpPr>
          <p:cNvPr id="2" name="Content Placeholder 20"/>
          <p:cNvSpPr txBox="1">
            <a:spLocks/>
          </p:cNvSpPr>
          <p:nvPr userDrawn="1"/>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endParaRPr lang="en-US" sz="3200" dirty="0">
              <a:solidFill>
                <a:srgbClr val="0071BC"/>
              </a:solidFill>
            </a:endParaRPr>
          </a:p>
        </p:txBody>
      </p:sp>
    </p:spTree>
    <p:extLst>
      <p:ext uri="{BB962C8B-B14F-4D97-AF65-F5344CB8AC3E}">
        <p14:creationId xmlns:p14="http://schemas.microsoft.com/office/powerpoint/2010/main" val="218952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04D078D-4275-4A12-BDE1-F5EF43EDD8A5}"/>
              </a:ext>
            </a:extLst>
          </p:cNvPr>
          <p:cNvPicPr>
            <a:picLocks noChangeAspect="1"/>
          </p:cNvPicPr>
          <p:nvPr userDrawn="1"/>
        </p:nvPicPr>
        <p:blipFill>
          <a:blip r:embed="rId2"/>
          <a:stretch>
            <a:fillRect/>
          </a:stretch>
        </p:blipFill>
        <p:spPr>
          <a:xfrm>
            <a:off x="4837514" y="1803688"/>
            <a:ext cx="2857500" cy="1047750"/>
          </a:xfrm>
          <a:prstGeom prst="rect">
            <a:avLst/>
          </a:prstGeom>
        </p:spPr>
      </p:pic>
      <p:pic>
        <p:nvPicPr>
          <p:cNvPr id="7" name="Obrázek 6">
            <a:extLst>
              <a:ext uri="{FF2B5EF4-FFF2-40B4-BE49-F238E27FC236}">
                <a16:creationId xmlns:a16="http://schemas.microsoft.com/office/drawing/2014/main" id="{55E9D298-EBD8-43E6-8F9E-D87EF8AF009C}"/>
              </a:ext>
            </a:extLst>
          </p:cNvPr>
          <p:cNvPicPr>
            <a:picLocks noChangeAspect="1"/>
          </p:cNvPicPr>
          <p:nvPr userDrawn="1"/>
        </p:nvPicPr>
        <p:blipFill>
          <a:blip r:embed="rId3"/>
          <a:stretch>
            <a:fillRect/>
          </a:stretch>
        </p:blipFill>
        <p:spPr>
          <a:xfrm>
            <a:off x="4982986" y="4133844"/>
            <a:ext cx="2857500" cy="781050"/>
          </a:xfrm>
          <a:prstGeom prst="rect">
            <a:avLst/>
          </a:prstGeom>
        </p:spPr>
      </p:pic>
      <p:pic>
        <p:nvPicPr>
          <p:cNvPr id="8" name="Obrázek 7">
            <a:extLst>
              <a:ext uri="{FF2B5EF4-FFF2-40B4-BE49-F238E27FC236}">
                <a16:creationId xmlns:a16="http://schemas.microsoft.com/office/drawing/2014/main" id="{B20B7107-3D6E-4CEC-AA43-2D4729BB0BC6}"/>
              </a:ext>
            </a:extLst>
          </p:cNvPr>
          <p:cNvPicPr>
            <a:picLocks noChangeAspect="1"/>
          </p:cNvPicPr>
          <p:nvPr userDrawn="1"/>
        </p:nvPicPr>
        <p:blipFill>
          <a:blip r:embed="rId4"/>
          <a:stretch>
            <a:fillRect/>
          </a:stretch>
        </p:blipFill>
        <p:spPr>
          <a:xfrm>
            <a:off x="1413112" y="4291444"/>
            <a:ext cx="2433802" cy="421859"/>
          </a:xfrm>
          <a:prstGeom prst="rect">
            <a:avLst/>
          </a:prstGeom>
        </p:spPr>
      </p:pic>
      <p:pic>
        <p:nvPicPr>
          <p:cNvPr id="3" name="Obrázek 2">
            <a:extLst>
              <a:ext uri="{FF2B5EF4-FFF2-40B4-BE49-F238E27FC236}">
                <a16:creationId xmlns:a16="http://schemas.microsoft.com/office/drawing/2014/main" id="{E1DE0DAD-55C7-401E-B828-CC75EBD98AFE}"/>
              </a:ext>
            </a:extLst>
          </p:cNvPr>
          <p:cNvPicPr>
            <a:picLocks noChangeAspect="1"/>
          </p:cNvPicPr>
          <p:nvPr userDrawn="1"/>
        </p:nvPicPr>
        <p:blipFill>
          <a:blip r:embed="rId5"/>
          <a:stretch>
            <a:fillRect/>
          </a:stretch>
        </p:blipFill>
        <p:spPr>
          <a:xfrm>
            <a:off x="1413112" y="2194623"/>
            <a:ext cx="2532185" cy="265880"/>
          </a:xfrm>
          <a:prstGeom prst="rect">
            <a:avLst/>
          </a:prstGeom>
        </p:spPr>
      </p:pic>
      <p:pic>
        <p:nvPicPr>
          <p:cNvPr id="4" name="Obrázek 3">
            <a:extLst>
              <a:ext uri="{FF2B5EF4-FFF2-40B4-BE49-F238E27FC236}">
                <a16:creationId xmlns:a16="http://schemas.microsoft.com/office/drawing/2014/main" id="{097ECF70-6B54-4FE1-AE46-261CE293F4F8}"/>
              </a:ext>
            </a:extLst>
          </p:cNvPr>
          <p:cNvPicPr>
            <a:picLocks noChangeAspect="1"/>
          </p:cNvPicPr>
          <p:nvPr userDrawn="1"/>
        </p:nvPicPr>
        <p:blipFill>
          <a:blip r:embed="rId6"/>
          <a:stretch>
            <a:fillRect/>
          </a:stretch>
        </p:blipFill>
        <p:spPr>
          <a:xfrm>
            <a:off x="9131805" y="1961635"/>
            <a:ext cx="1320857" cy="731856"/>
          </a:xfrm>
          <a:prstGeom prst="rect">
            <a:avLst/>
          </a:prstGeom>
        </p:spPr>
      </p:pic>
      <p:pic>
        <p:nvPicPr>
          <p:cNvPr id="9" name="Obrázek 8">
            <a:extLst>
              <a:ext uri="{FF2B5EF4-FFF2-40B4-BE49-F238E27FC236}">
                <a16:creationId xmlns:a16="http://schemas.microsoft.com/office/drawing/2014/main" id="{05BB9956-37D2-4DD1-8F85-42C47F15AB96}"/>
              </a:ext>
            </a:extLst>
          </p:cNvPr>
          <p:cNvPicPr>
            <a:picLocks noChangeAspect="1"/>
          </p:cNvPicPr>
          <p:nvPr userDrawn="1"/>
        </p:nvPicPr>
        <p:blipFill>
          <a:blip r:embed="rId7"/>
          <a:stretch>
            <a:fillRect/>
          </a:stretch>
        </p:blipFill>
        <p:spPr>
          <a:xfrm>
            <a:off x="8976558" y="4133844"/>
            <a:ext cx="1631352" cy="761510"/>
          </a:xfrm>
          <a:prstGeom prst="rect">
            <a:avLst/>
          </a:prstGeom>
        </p:spPr>
      </p:pic>
    </p:spTree>
    <p:extLst>
      <p:ext uri="{BB962C8B-B14F-4D97-AF65-F5344CB8AC3E}">
        <p14:creationId xmlns:p14="http://schemas.microsoft.com/office/powerpoint/2010/main" val="31721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3" name="Rectangle 2"/>
          <p:cNvSpPr/>
          <p:nvPr userDrawn="1"/>
        </p:nvSpPr>
        <p:spPr>
          <a:xfrm>
            <a:off x="9667539" y="265466"/>
            <a:ext cx="60959" cy="609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85000"/>
                  <a:lumOff val="15000"/>
                </a:schemeClr>
              </a:solidFill>
              <a:latin typeface="+mj-lt"/>
            </a:endParaRPr>
          </a:p>
        </p:txBody>
      </p:sp>
      <p:sp>
        <p:nvSpPr>
          <p:cNvPr id="4" name="TextBox 3"/>
          <p:cNvSpPr txBox="1"/>
          <p:nvPr userDrawn="1"/>
        </p:nvSpPr>
        <p:spPr>
          <a:xfrm>
            <a:off x="9728498" y="228602"/>
            <a:ext cx="2072641" cy="646331"/>
          </a:xfrm>
          <a:prstGeom prst="rect">
            <a:avLst/>
          </a:prstGeom>
          <a:noFill/>
        </p:spPr>
        <p:txBody>
          <a:bodyPr wrap="square" rtlCol="0">
            <a:spAutoFit/>
          </a:bodyPr>
          <a:lstStyle/>
          <a:p>
            <a:pPr algn="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6.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8</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11.</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 2017 </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Kamil Juřík</a:t>
            </a: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 | </a:t>
            </a:r>
            <a:r>
              <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rPr>
              <a:t>CZ</a:t>
            </a:r>
            <a:b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br>
            <a:r>
              <a:rPr lang="en-US" sz="1200" dirty="0">
                <a:solidFill>
                  <a:schemeClr val="tx1">
                    <a:lumMod val="85000"/>
                    <a:lumOff val="15000"/>
                  </a:schemeClr>
                </a:solidFill>
                <a:latin typeface="Calibri Light" panose="020F0302020204030204" pitchFamily="34" charset="0"/>
                <a:ea typeface="Segoe UI" pitchFamily="34" charset="0"/>
                <a:cs typeface="Segoe UI" pitchFamily="34" charset="0"/>
              </a:rPr>
              <a:t>#CZSPC2017</a:t>
            </a:r>
            <a:endParaRPr lang="cs-CZ" sz="1200" dirty="0">
              <a:solidFill>
                <a:schemeClr val="tx1">
                  <a:lumMod val="85000"/>
                  <a:lumOff val="15000"/>
                </a:schemeClr>
              </a:solidFill>
              <a:latin typeface="Calibri Light" panose="020F0302020204030204" pitchFamily="34" charset="0"/>
              <a:ea typeface="Segoe UI" pitchFamily="34" charset="0"/>
              <a:cs typeface="Segoe UI" pitchFamily="34" charset="0"/>
            </a:endParaRPr>
          </a:p>
        </p:txBody>
      </p:sp>
      <p:sp>
        <p:nvSpPr>
          <p:cNvPr id="6" name="Title 1"/>
          <p:cNvSpPr>
            <a:spLocks noGrp="1"/>
          </p:cNvSpPr>
          <p:nvPr>
            <p:ph type="title" hasCustomPrompt="1"/>
          </p:nvPr>
        </p:nvSpPr>
        <p:spPr>
          <a:xfrm>
            <a:off x="438311" y="228602"/>
            <a:ext cx="8936019" cy="646331"/>
          </a:xfrm>
          <a:prstGeom prst="rect">
            <a:avLst/>
          </a:prstGeom>
        </p:spPr>
        <p:txBody>
          <a:bodyPr anchor="ctr"/>
          <a:lstStyle>
            <a:lvl1pPr>
              <a:defRPr sz="2800">
                <a:solidFill>
                  <a:schemeClr val="accent1"/>
                </a:solidFill>
              </a:defRPr>
            </a:lvl1pPr>
          </a:lstStyle>
          <a:p>
            <a:r>
              <a:rPr lang="en-US" dirty="0"/>
              <a:t>CLICK TO EDIT MASTER TITLE STYLE</a:t>
            </a:r>
          </a:p>
        </p:txBody>
      </p:sp>
      <p:sp>
        <p:nvSpPr>
          <p:cNvPr id="5" name="Zástupný symbol obrázku 4"/>
          <p:cNvSpPr>
            <a:spLocks noGrp="1"/>
          </p:cNvSpPr>
          <p:nvPr>
            <p:ph type="pic" sz="quarter" idx="10"/>
          </p:nvPr>
        </p:nvSpPr>
        <p:spPr>
          <a:xfrm>
            <a:off x="564431" y="1255383"/>
            <a:ext cx="9103108" cy="5020407"/>
          </a:xfrm>
          <a:prstGeom prst="rect">
            <a:avLst/>
          </a:prstGeom>
        </p:spPr>
        <p:txBody>
          <a:bodyPr/>
          <a:lstStyle/>
          <a:p>
            <a:endParaRPr lang="cs-CZ" dirty="0"/>
          </a:p>
        </p:txBody>
      </p:sp>
    </p:spTree>
    <p:extLst>
      <p:ext uri="{BB962C8B-B14F-4D97-AF65-F5344CB8AC3E}">
        <p14:creationId xmlns:p14="http://schemas.microsoft.com/office/powerpoint/2010/main" val="32846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41" r:id="rId1"/>
    <p:sldLayoutId id="2147484154" r:id="rId2"/>
    <p:sldLayoutId id="2147484153" r:id="rId3"/>
    <p:sldLayoutId id="2147484161" r:id="rId4"/>
    <p:sldLayoutId id="2147484092" r:id="rId5"/>
    <p:sldLayoutId id="2147484152" r:id="rId6"/>
    <p:sldLayoutId id="2147484093" r:id="rId7"/>
    <p:sldLayoutId id="2147484155" r:id="rId8"/>
    <p:sldLayoutId id="2147484156" r:id="rId9"/>
    <p:sldLayoutId id="2147484158" r:id="rId10"/>
    <p:sldLayoutId id="2147484159" r:id="rId11"/>
    <p:sldLayoutId id="2147484157" r:id="rId12"/>
    <p:sldLayoutId id="2147484160" r:id="rId13"/>
    <p:sldLayoutId id="2147484162" r:id="rId14"/>
  </p:sldLayoutIdLst>
  <p:hf hdr="0" ftr="0" dt="0"/>
  <p:txStyles>
    <p:titleStyle>
      <a:lvl1pPr algn="l" defTabSz="685955" rtl="0" eaLnBrk="1" latinLnBrk="0" hangingPunct="1">
        <a:lnSpc>
          <a:spcPct val="90000"/>
        </a:lnSpc>
        <a:spcBef>
          <a:spcPct val="0"/>
        </a:spcBef>
        <a:buNone/>
        <a:defRPr lang="en-US" sz="4051" b="0" kern="1200" cap="none" spc="-75" baseline="0" dirty="0" smtClean="0">
          <a:ln w="3175">
            <a:noFill/>
          </a:ln>
          <a:solidFill>
            <a:schemeClr val="accent1"/>
          </a:solidFill>
          <a:effectLst/>
          <a:latin typeface="+mj-lt"/>
          <a:ea typeface="+mn-ea"/>
          <a:cs typeface="Arial" charset="0"/>
        </a:defRPr>
      </a:lvl1pPr>
    </p:titleStyle>
    <p:body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55" rtl="0" eaLnBrk="1" latinLnBrk="0" hangingPunct="1">
        <a:defRPr sz="1350" kern="1200">
          <a:solidFill>
            <a:schemeClr val="tx1"/>
          </a:solidFill>
          <a:latin typeface="+mn-lt"/>
          <a:ea typeface="+mn-ea"/>
          <a:cs typeface="+mn-cs"/>
        </a:defRPr>
      </a:lvl1pPr>
      <a:lvl2pPr marL="342978" algn="l" defTabSz="685955" rtl="0" eaLnBrk="1" latinLnBrk="0" hangingPunct="1">
        <a:defRPr sz="1350" kern="1200">
          <a:solidFill>
            <a:schemeClr val="tx1"/>
          </a:solidFill>
          <a:latin typeface="+mn-lt"/>
          <a:ea typeface="+mn-ea"/>
          <a:cs typeface="+mn-cs"/>
        </a:defRPr>
      </a:lvl2pPr>
      <a:lvl3pPr marL="685955" algn="l" defTabSz="685955" rtl="0" eaLnBrk="1" latinLnBrk="0" hangingPunct="1">
        <a:defRPr sz="1350" kern="1200">
          <a:solidFill>
            <a:schemeClr val="tx1"/>
          </a:solidFill>
          <a:latin typeface="+mn-lt"/>
          <a:ea typeface="+mn-ea"/>
          <a:cs typeface="+mn-cs"/>
        </a:defRPr>
      </a:lvl3pPr>
      <a:lvl4pPr marL="1028933" algn="l" defTabSz="685955" rtl="0" eaLnBrk="1" latinLnBrk="0" hangingPunct="1">
        <a:defRPr sz="1350" kern="1200">
          <a:solidFill>
            <a:schemeClr val="tx1"/>
          </a:solidFill>
          <a:latin typeface="+mn-lt"/>
          <a:ea typeface="+mn-ea"/>
          <a:cs typeface="+mn-cs"/>
        </a:defRPr>
      </a:lvl4pPr>
      <a:lvl5pPr marL="1371911" algn="l" defTabSz="685955" rtl="0" eaLnBrk="1" latinLnBrk="0" hangingPunct="1">
        <a:defRPr sz="1350" kern="1200">
          <a:solidFill>
            <a:schemeClr val="tx1"/>
          </a:solidFill>
          <a:latin typeface="+mn-lt"/>
          <a:ea typeface="+mn-ea"/>
          <a:cs typeface="+mn-cs"/>
        </a:defRPr>
      </a:lvl5pPr>
      <a:lvl6pPr marL="1714889" algn="l" defTabSz="685955" rtl="0" eaLnBrk="1" latinLnBrk="0" hangingPunct="1">
        <a:defRPr sz="1350" kern="1200">
          <a:solidFill>
            <a:schemeClr val="tx1"/>
          </a:solidFill>
          <a:latin typeface="+mn-lt"/>
          <a:ea typeface="+mn-ea"/>
          <a:cs typeface="+mn-cs"/>
        </a:defRPr>
      </a:lvl6pPr>
      <a:lvl7pPr marL="2057866" algn="l" defTabSz="685955" rtl="0" eaLnBrk="1" latinLnBrk="0" hangingPunct="1">
        <a:defRPr sz="1350" kern="1200">
          <a:solidFill>
            <a:schemeClr val="tx1"/>
          </a:solidFill>
          <a:latin typeface="+mn-lt"/>
          <a:ea typeface="+mn-ea"/>
          <a:cs typeface="+mn-cs"/>
        </a:defRPr>
      </a:lvl7pPr>
      <a:lvl8pPr marL="2400844" algn="l" defTabSz="685955" rtl="0" eaLnBrk="1" latinLnBrk="0" hangingPunct="1">
        <a:defRPr sz="1350" kern="1200">
          <a:solidFill>
            <a:schemeClr val="tx1"/>
          </a:solidFill>
          <a:latin typeface="+mn-lt"/>
          <a:ea typeface="+mn-ea"/>
          <a:cs typeface="+mn-cs"/>
        </a:defRPr>
      </a:lvl8pPr>
      <a:lvl9pPr marL="2743822" algn="l" defTabSz="68595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aka.ms/SharePointMultiGeo"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msdn.microsoft.com/en-us/pnp_articles/portal-information-architecture"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aka.ms/SharePointPnP"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aka.ms/officedevpnpsitescore" TargetMode="External"/><Relationship Id="rId13" Type="http://schemas.openxmlformats.org/officeDocument/2006/relationships/hyperlink" Target="http://aka.ms/officedevpnpofficeaddins" TargetMode="External"/><Relationship Id="rId3" Type="http://schemas.openxmlformats.org/officeDocument/2006/relationships/hyperlink" Target="http://aka.ms/OfficeDevPnP" TargetMode="External"/><Relationship Id="rId7" Type="http://schemas.openxmlformats.org/officeDocument/2006/relationships/hyperlink" Target="https://docs.com/OfficeDevPnP" TargetMode="External"/><Relationship Id="rId12" Type="http://schemas.openxmlformats.org/officeDocument/2006/relationships/hyperlink" Target="http://aka.ms/OfficeDevPnPGuidance" TargetMode="External"/><Relationship Id="rId2" Type="http://schemas.openxmlformats.org/officeDocument/2006/relationships/notesSlide" Target="../notesSlides/notesSlide31.xml"/><Relationship Id="rId16" Type="http://schemas.openxmlformats.org/officeDocument/2006/relationships/hyperlink" Target="https://github.com/OfficeDev/PnP-provisioning-schema" TargetMode="External"/><Relationship Id="rId1" Type="http://schemas.openxmlformats.org/officeDocument/2006/relationships/slideLayout" Target="../slideLayouts/slideLayout6.xml"/><Relationship Id="rId6" Type="http://schemas.openxmlformats.org/officeDocument/2006/relationships/hyperlink" Target="http://aka.ms/sppnp-videos" TargetMode="External"/><Relationship Id="rId11" Type="http://schemas.openxmlformats.org/officeDocument/2006/relationships/hyperlink" Target="https://github.com/OfficeDev/PnP-partner-pack" TargetMode="External"/><Relationship Id="rId5" Type="http://schemas.openxmlformats.org/officeDocument/2006/relationships/hyperlink" Target="http://aka.ms/OfficeDevPnPMSDN" TargetMode="External"/><Relationship Id="rId15" Type="http://schemas.openxmlformats.org/officeDocument/2006/relationships/hyperlink" Target="https://github.com/OfficeDev/PnP-Transformation" TargetMode="External"/><Relationship Id="rId10" Type="http://schemas.openxmlformats.org/officeDocument/2006/relationships/hyperlink" Target="http://aka.ms/officedevpnppowershell" TargetMode="External"/><Relationship Id="rId4" Type="http://schemas.openxmlformats.org/officeDocument/2006/relationships/hyperlink" Target="http://aka.ms/sppnp-community" TargetMode="External"/><Relationship Id="rId9" Type="http://schemas.openxmlformats.org/officeDocument/2006/relationships/hyperlink" Target="https://github.com/OfficeDev/PnP-JS-Core" TargetMode="External"/><Relationship Id="rId14" Type="http://schemas.openxmlformats.org/officeDocument/2006/relationships/hyperlink" Target="https://github.com/OfficeDev/PnP-Tool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techcommunity.microsoft.com/t5/SharePoint-Blog/Work-better-together-with-SharePoint-team-sites-Office-365-app/ba-p/109550"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powershellgallery.com/packages/MicrosoftTeams/0.9.0"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hyperlink" Target="https://absolute-sharepoint.com/2017/11/quick-overview-of-the-new-microsoft-teams-powershell.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6"/>
          <p:cNvSpPr>
            <a:spLocks noGrp="1"/>
          </p:cNvSpPr>
          <p:nvPr>
            <p:ph type="title" idx="4294967295"/>
          </p:nvPr>
        </p:nvSpPr>
        <p:spPr>
          <a:xfrm>
            <a:off x="0" y="4336375"/>
            <a:ext cx="12192000" cy="1168645"/>
          </a:xfrm>
          <a:prstGeom prst="rect">
            <a:avLst/>
          </a:prstGeom>
          <a:solidFill>
            <a:srgbClr val="F2F2F2">
              <a:alpha val="86000"/>
            </a:srgbClr>
          </a:solidFill>
          <a:ln>
            <a:noFill/>
          </a:ln>
        </p:spPr>
        <p:txBody>
          <a:bodyPr vert="horz" wrap="square" lIns="137196" tIns="102897" rIns="137736" bIns="34299" rtlCol="0" anchor="ctr" anchorCtr="0">
            <a:normAutofit/>
          </a:bodyPr>
          <a:lstStyle/>
          <a:p>
            <a:pPr defTabSz="685983">
              <a:lnSpc>
                <a:spcPts val="3400"/>
              </a:lnSpc>
            </a:pPr>
            <a:r>
              <a:rPr lang="cs-CZ" sz="4300" dirty="0">
                <a:solidFill>
                  <a:schemeClr val="tx1">
                    <a:lumMod val="75000"/>
                    <a:lumOff val="25000"/>
                  </a:schemeClr>
                </a:solidFill>
                <a:latin typeface="+mn-lt"/>
              </a:rPr>
              <a:t>SHAREPOINT A ZÁPISKY Z BOJOVÉHO POLE</a:t>
            </a:r>
            <a:endParaRPr lang="en-US" sz="4300" dirty="0">
              <a:solidFill>
                <a:schemeClr val="tx1">
                  <a:lumMod val="75000"/>
                  <a:lumOff val="25000"/>
                </a:schemeClr>
              </a:solidFill>
              <a:latin typeface="+mn-lt"/>
              <a:ea typeface="+mj-ea"/>
            </a:endParaRPr>
          </a:p>
        </p:txBody>
      </p:sp>
      <p:sp>
        <p:nvSpPr>
          <p:cNvPr id="10" name="Text Placeholder 9"/>
          <p:cNvSpPr>
            <a:spLocks noGrp="1"/>
          </p:cNvSpPr>
          <p:nvPr>
            <p:ph type="body" sz="quarter" idx="4294967295"/>
          </p:nvPr>
        </p:nvSpPr>
        <p:spPr>
          <a:xfrm>
            <a:off x="0" y="5540880"/>
            <a:ext cx="5948962" cy="622233"/>
          </a:xfrm>
          <a:prstGeom prst="rect">
            <a:avLst/>
          </a:prstGeom>
          <a:solidFill>
            <a:srgbClr val="F2F2F2">
              <a:alpha val="86000"/>
            </a:srgbClr>
          </a:solidFill>
          <a:ln>
            <a:noFill/>
          </a:ln>
        </p:spPr>
        <p:txBody>
          <a:bodyPr anchor="ctr">
            <a:normAutofit/>
          </a:bodyPr>
          <a:lstStyle/>
          <a:p>
            <a:pPr marL="180000" indent="0">
              <a:buNone/>
            </a:pPr>
            <a:r>
              <a:rPr lang="cs-CZ" sz="2000" dirty="0">
                <a:solidFill>
                  <a:schemeClr val="tx1"/>
                </a:solidFill>
                <a:latin typeface="+mn-lt"/>
              </a:rPr>
              <a:t>KAMIL JUŘÍK </a:t>
            </a:r>
            <a:r>
              <a:rPr lang="en-US" sz="2000" dirty="0">
                <a:solidFill>
                  <a:schemeClr val="tx1"/>
                </a:solidFill>
                <a:latin typeface="+mn-lt"/>
              </a:rPr>
              <a:t>|</a:t>
            </a:r>
            <a:r>
              <a:rPr lang="cs-CZ" sz="2000" dirty="0">
                <a:solidFill>
                  <a:schemeClr val="tx1"/>
                </a:solidFill>
                <a:latin typeface="+mn-lt"/>
              </a:rPr>
              <a:t> SHAREPOINT MVP, </a:t>
            </a:r>
            <a:r>
              <a:rPr lang="en-US" sz="2000" dirty="0">
                <a:solidFill>
                  <a:schemeClr val="tx1"/>
                </a:solidFill>
                <a:latin typeface="+mn-lt"/>
              </a:rPr>
              <a:t>CTO | </a:t>
            </a:r>
            <a:r>
              <a:rPr lang="cs-CZ" sz="2000" dirty="0">
                <a:solidFill>
                  <a:schemeClr val="tx1"/>
                </a:solidFill>
                <a:latin typeface="+mn-lt"/>
              </a:rPr>
              <a:t>ACCELAPPS</a:t>
            </a:r>
            <a:endParaRPr lang="en-US" sz="2000" dirty="0">
              <a:solidFill>
                <a:schemeClr val="tx1"/>
              </a:solidFill>
              <a:latin typeface="+mn-lt"/>
            </a:endParaRPr>
          </a:p>
        </p:txBody>
      </p:sp>
      <p:pic>
        <p:nvPicPr>
          <p:cNvPr id="5" name="Picture 2" descr="http://www.hdwallpaper.nu/wp-content/uploads/2016/06/Battlefield-1-Wallpaper-6991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76" t="10118" r="9440" b="35521"/>
          <a:stretch/>
        </p:blipFill>
        <p:spPr bwMode="auto">
          <a:xfrm>
            <a:off x="-10055" y="0"/>
            <a:ext cx="12200467"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025"/>
            <a:ext cx="12188824" cy="4343400"/>
          </a:xfrm>
          <a:prstGeom prst="rect">
            <a:avLst/>
          </a:prstGeom>
          <a:solidFill>
            <a:srgbClr val="D9D9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p:cNvSpPr txBox="1">
            <a:spLocks/>
          </p:cNvSpPr>
          <p:nvPr/>
        </p:nvSpPr>
        <p:spPr>
          <a:xfrm>
            <a:off x="4837113" y="3818155"/>
            <a:ext cx="2514600" cy="292100"/>
          </a:xfrm>
          <a:prstGeom prst="rect">
            <a:avLst/>
          </a:prstGeom>
        </p:spPr>
        <p:txBody>
          <a:bodyPr>
            <a:normAutofit fontScale="62500" lnSpcReduction="20000"/>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endParaRPr lang="en-US" b="1" dirty="0">
              <a:solidFill>
                <a:schemeClr val="bg1"/>
              </a:solidFill>
            </a:endParaRPr>
          </a:p>
        </p:txBody>
      </p:sp>
      <p:pic>
        <p:nvPicPr>
          <p:cNvPr id="9" name="Picture 2" descr="http://uwm.edu/o365/wp-content/uploads/sites/79/2015/10/sharepoint-2013-logo-png-i0.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806059" y="339969"/>
            <a:ext cx="10576706" cy="33611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1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cs-CZ" sz="3200" dirty="0">
                <a:solidFill>
                  <a:schemeClr val="accent1"/>
                </a:solidFill>
              </a:rPr>
              <a:t>SPO A </a:t>
            </a:r>
            <a:r>
              <a:rPr lang="en-US" sz="3200" dirty="0">
                <a:solidFill>
                  <a:schemeClr val="accent1"/>
                </a:solidFill>
              </a:rPr>
              <a:t>NOVÉ</a:t>
            </a:r>
            <a:r>
              <a:rPr lang="cs-CZ" sz="3200" dirty="0">
                <a:solidFill>
                  <a:schemeClr val="accent1"/>
                </a:solidFill>
              </a:rPr>
              <a:t> UI A </a:t>
            </a:r>
            <a:r>
              <a:rPr lang="en-US" sz="3200" dirty="0">
                <a:solidFill>
                  <a:schemeClr val="accent1"/>
                </a:solidFill>
              </a:rPr>
              <a:t>NOVÉ PORTÁLOVÉ WEBY</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t>
            </a:r>
            <a:r>
              <a:rPr lang="cs-CZ" sz="2400" dirty="0">
                <a:solidFill>
                  <a:schemeClr val="tx1">
                    <a:lumMod val="75000"/>
                    <a:lumOff val="25000"/>
                  </a:schemeClr>
                </a:solidFill>
                <a:latin typeface="+mj-lt"/>
              </a:rPr>
              <a:t>ANEB „STARÉ“ NEBO „NOVÉ“ WEBY A UI?</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55944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„STARÉ“ VS „NOVÉ“</a:t>
            </a:r>
          </a:p>
        </p:txBody>
      </p:sp>
      <p:pic>
        <p:nvPicPr>
          <p:cNvPr id="6" name="Picture 5"/>
          <p:cNvPicPr>
            <a:picLocks noChangeAspect="1"/>
          </p:cNvPicPr>
          <p:nvPr/>
        </p:nvPicPr>
        <p:blipFill>
          <a:blip r:embed="rId3"/>
          <a:stretch>
            <a:fillRect/>
          </a:stretch>
        </p:blipFill>
        <p:spPr>
          <a:xfrm>
            <a:off x="610291" y="1790160"/>
            <a:ext cx="5531789" cy="3457368"/>
          </a:xfrm>
          <a:prstGeom prst="rect">
            <a:avLst/>
          </a:prstGeom>
        </p:spPr>
      </p:pic>
      <p:pic>
        <p:nvPicPr>
          <p:cNvPr id="8" name="Picture 7"/>
          <p:cNvPicPr>
            <a:picLocks noChangeAspect="1"/>
          </p:cNvPicPr>
          <p:nvPr/>
        </p:nvPicPr>
        <p:blipFill>
          <a:blip r:embed="rId4"/>
          <a:stretch>
            <a:fillRect/>
          </a:stretch>
        </p:blipFill>
        <p:spPr>
          <a:xfrm>
            <a:off x="6268410" y="1790160"/>
            <a:ext cx="5531788" cy="3457368"/>
          </a:xfrm>
          <a:prstGeom prst="rect">
            <a:avLst/>
          </a:prstGeom>
        </p:spPr>
      </p:pic>
    </p:spTree>
    <p:extLst>
      <p:ext uri="{BB962C8B-B14F-4D97-AF65-F5344CB8AC3E}">
        <p14:creationId xmlns:p14="http://schemas.microsoft.com/office/powerpoint/2010/main" val="312398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NOVÉ PORTÁLOVÉ WEBY</a:t>
            </a:r>
          </a:p>
        </p:txBody>
      </p:sp>
      <p:pic>
        <p:nvPicPr>
          <p:cNvPr id="10242" name="Picture 2" descr="Výsledek obrázku pro sharepoint hub s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79" y="1171977"/>
            <a:ext cx="4406613" cy="534858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ýsledek obrázku pro sharepoint communication 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13" y="1171977"/>
            <a:ext cx="3130708" cy="534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0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HUB SITES</a:t>
            </a:r>
          </a:p>
        </p:txBody>
      </p:sp>
      <p:pic>
        <p:nvPicPr>
          <p:cNvPr id="4" name="Picture 3"/>
          <p:cNvPicPr>
            <a:picLocks noChangeAspect="1"/>
          </p:cNvPicPr>
          <p:nvPr/>
        </p:nvPicPr>
        <p:blipFill>
          <a:blip r:embed="rId3"/>
          <a:stretch>
            <a:fillRect/>
          </a:stretch>
        </p:blipFill>
        <p:spPr>
          <a:xfrm>
            <a:off x="5543644" y="1315453"/>
            <a:ext cx="6301332" cy="5159828"/>
          </a:xfrm>
          <a:prstGeom prst="rect">
            <a:avLst/>
          </a:prstGeom>
        </p:spPr>
      </p:pic>
      <p:sp>
        <p:nvSpPr>
          <p:cNvPr id="6" name="Text Placeholder 12"/>
          <p:cNvSpPr txBox="1">
            <a:spLocks/>
          </p:cNvSpPr>
          <p:nvPr/>
        </p:nvSpPr>
        <p:spPr>
          <a:xfrm>
            <a:off x="598972" y="1231463"/>
            <a:ext cx="4641450"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Asociované kolekce sdílí s Hub </a:t>
            </a:r>
            <a:r>
              <a:rPr lang="cs-CZ" sz="2000" dirty="0" err="1"/>
              <a:t>Site</a:t>
            </a:r>
            <a:r>
              <a:rPr lang="cs-CZ" sz="2000" dirty="0"/>
              <a:t>:</a:t>
            </a:r>
          </a:p>
          <a:p>
            <a:pPr lvl="1">
              <a:lnSpc>
                <a:spcPct val="100000"/>
              </a:lnSpc>
              <a:spcBef>
                <a:spcPts val="1800"/>
              </a:spcBef>
              <a:buClr>
                <a:schemeClr val="accent1"/>
              </a:buClr>
              <a:buSzPct val="120000"/>
              <a:buFont typeface="Segoe UI Light" panose="020B0502040204020203" pitchFamily="34" charset="0"/>
              <a:buChar char="⁞"/>
            </a:pPr>
            <a:r>
              <a:rPr lang="cs-CZ" sz="1600" dirty="0"/>
              <a:t>Navigaci</a:t>
            </a:r>
          </a:p>
          <a:p>
            <a:pPr lvl="1">
              <a:lnSpc>
                <a:spcPct val="100000"/>
              </a:lnSpc>
              <a:spcBef>
                <a:spcPts val="1800"/>
              </a:spcBef>
              <a:buClr>
                <a:schemeClr val="accent1"/>
              </a:buClr>
              <a:buSzPct val="120000"/>
              <a:buFont typeface="Segoe UI Light" panose="020B0502040204020203" pitchFamily="34" charset="0"/>
              <a:buChar char="⁞"/>
            </a:pPr>
            <a:r>
              <a:rPr lang="cs-CZ" sz="1600" dirty="0" err="1"/>
              <a:t>Theme</a:t>
            </a:r>
            <a:endParaRPr lang="cs-CZ" sz="1600" dirty="0"/>
          </a:p>
          <a:p>
            <a:pPr lvl="1">
              <a:lnSpc>
                <a:spcPct val="100000"/>
              </a:lnSpc>
              <a:spcBef>
                <a:spcPts val="1800"/>
              </a:spcBef>
              <a:buClr>
                <a:schemeClr val="accent1"/>
              </a:buClr>
              <a:buSzPct val="120000"/>
              <a:buFont typeface="Segoe UI Light" panose="020B0502040204020203" pitchFamily="34" charset="0"/>
              <a:buChar char="⁞"/>
            </a:pPr>
            <a:r>
              <a:rPr lang="cs-CZ" sz="1600" dirty="0"/>
              <a:t>Logo</a:t>
            </a:r>
          </a:p>
          <a:p>
            <a:pPr>
              <a:lnSpc>
                <a:spcPct val="100000"/>
              </a:lnSpc>
              <a:spcBef>
                <a:spcPts val="1800"/>
              </a:spcBef>
              <a:buClr>
                <a:schemeClr val="accent1"/>
              </a:buClr>
              <a:buSzPct val="120000"/>
              <a:buFont typeface="Segoe UI Light" panose="020B0502040204020203" pitchFamily="34" charset="0"/>
              <a:buChar char="⁞"/>
            </a:pPr>
            <a:r>
              <a:rPr lang="cs-CZ" sz="2000" dirty="0"/>
              <a:t>Hub </a:t>
            </a:r>
            <a:r>
              <a:rPr lang="cs-CZ" sz="2000" dirty="0" err="1"/>
              <a:t>Site</a:t>
            </a:r>
            <a:r>
              <a:rPr lang="cs-CZ" sz="2000" dirty="0"/>
              <a:t> z asociovaných kolekcí agreguje:</a:t>
            </a:r>
          </a:p>
          <a:p>
            <a:pPr lvl="1">
              <a:lnSpc>
                <a:spcPct val="100000"/>
              </a:lnSpc>
              <a:spcBef>
                <a:spcPts val="1800"/>
              </a:spcBef>
              <a:buClr>
                <a:schemeClr val="accent1"/>
              </a:buClr>
              <a:buSzPct val="120000"/>
              <a:buFont typeface="Segoe UI Light" panose="020B0502040204020203" pitchFamily="34" charset="0"/>
              <a:buChar char="⁞"/>
            </a:pPr>
            <a:r>
              <a:rPr lang="cs-CZ" sz="1600" dirty="0"/>
              <a:t>Novinky</a:t>
            </a:r>
          </a:p>
          <a:p>
            <a:pPr lvl="1">
              <a:lnSpc>
                <a:spcPct val="100000"/>
              </a:lnSpc>
              <a:spcBef>
                <a:spcPts val="1800"/>
              </a:spcBef>
              <a:buClr>
                <a:schemeClr val="accent1"/>
              </a:buClr>
              <a:buSzPct val="120000"/>
              <a:buFont typeface="Segoe UI Light" panose="020B0502040204020203" pitchFamily="34" charset="0"/>
              <a:buChar char="⁞"/>
            </a:pPr>
            <a:r>
              <a:rPr lang="cs-CZ" sz="1600" dirty="0"/>
              <a:t>Aktivity webů</a:t>
            </a:r>
          </a:p>
          <a:p>
            <a:pPr lvl="1">
              <a:lnSpc>
                <a:spcPct val="100000"/>
              </a:lnSpc>
              <a:spcBef>
                <a:spcPts val="1800"/>
              </a:spcBef>
              <a:buClr>
                <a:schemeClr val="accent1"/>
              </a:buClr>
              <a:buSzPct val="120000"/>
              <a:buFont typeface="Segoe UI Light" panose="020B0502040204020203" pitchFamily="34" charset="0"/>
              <a:buChar char="⁞"/>
            </a:pPr>
            <a:r>
              <a:rPr lang="cs-CZ" sz="1600" dirty="0" err="1"/>
              <a:t>Search</a:t>
            </a:r>
            <a:r>
              <a:rPr lang="cs-CZ" sz="1600" dirty="0"/>
              <a:t> </a:t>
            </a:r>
            <a:r>
              <a:rPr lang="cs-CZ" sz="1600" dirty="0" err="1"/>
              <a:t>scopes</a:t>
            </a:r>
            <a:endParaRPr lang="cs-CZ" sz="1600" dirty="0"/>
          </a:p>
          <a:p>
            <a:pPr>
              <a:lnSpc>
                <a:spcPct val="100000"/>
              </a:lnSpc>
              <a:spcBef>
                <a:spcPts val="1800"/>
              </a:spcBef>
              <a:buClr>
                <a:schemeClr val="accent1"/>
              </a:buClr>
              <a:buSzPct val="120000"/>
              <a:buFont typeface="Segoe UI Light" panose="020B0502040204020203" pitchFamily="34" charset="0"/>
              <a:buChar char="⁞"/>
            </a:pPr>
            <a:r>
              <a:rPr lang="cs-CZ" sz="2000" dirty="0"/>
              <a:t>Asociace se definuje buď při zakládání nové kolekce, nebo z nastavení Hub </a:t>
            </a:r>
            <a:r>
              <a:rPr lang="cs-CZ" sz="2000" dirty="0" err="1"/>
              <a:t>Site</a:t>
            </a:r>
            <a:endParaRPr lang="cs-CZ" sz="2000" dirty="0"/>
          </a:p>
        </p:txBody>
      </p:sp>
    </p:spTree>
    <p:extLst>
      <p:ext uri="{BB962C8B-B14F-4D97-AF65-F5344CB8AC3E}">
        <p14:creationId xmlns:p14="http://schemas.microsoft.com/office/powerpoint/2010/main" val="36017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cs-CZ" sz="3200" dirty="0">
                <a:solidFill>
                  <a:schemeClr val="accent1"/>
                </a:solidFill>
              </a:rPr>
              <a:t>SPO A </a:t>
            </a:r>
            <a:r>
              <a:rPr lang="en-US" sz="3200" dirty="0">
                <a:solidFill>
                  <a:schemeClr val="accent1"/>
                </a:solidFill>
              </a:rPr>
              <a:t>ALESPOŇ NĚKOLIK NOVINEK</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t>
            </a:r>
            <a:r>
              <a:rPr lang="cs-CZ" sz="2400" dirty="0">
                <a:solidFill>
                  <a:schemeClr val="tx1">
                    <a:lumMod val="75000"/>
                    <a:lumOff val="25000"/>
                  </a:schemeClr>
                </a:solidFill>
                <a:latin typeface="+mj-lt"/>
              </a:rPr>
              <a:t>ANEB </a:t>
            </a:r>
            <a:r>
              <a:rPr lang="en-US" sz="2400" dirty="0">
                <a:solidFill>
                  <a:schemeClr val="tx1">
                    <a:lumMod val="75000"/>
                    <a:lumOff val="25000"/>
                  </a:schemeClr>
                </a:solidFill>
                <a:latin typeface="+mj-lt"/>
              </a:rPr>
              <a:t>NEMLUVÍ SE O NICH, JSOU VŠAK ZÁSADNÍ</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47401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MULTI-GEO OFFICE 365 TENANT</a:t>
            </a:r>
          </a:p>
        </p:txBody>
      </p:sp>
      <p:sp>
        <p:nvSpPr>
          <p:cNvPr id="7" name="Text Placeholder 12"/>
          <p:cNvSpPr txBox="1">
            <a:spLocks/>
          </p:cNvSpPr>
          <p:nvPr/>
        </p:nvSpPr>
        <p:spPr>
          <a:xfrm>
            <a:off x="598971" y="1231463"/>
            <a:ext cx="9561029"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Bef>
                <a:spcPts val="1800"/>
              </a:spcBef>
              <a:buClr>
                <a:schemeClr val="accent1"/>
              </a:buClr>
              <a:buSzPct val="120000"/>
              <a:buNone/>
            </a:pPr>
            <a:endParaRPr lang="cs-CZ" sz="2000" b="1"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marL="0" indent="0">
              <a:lnSpc>
                <a:spcPct val="100000"/>
              </a:lnSpc>
              <a:spcBef>
                <a:spcPts val="1800"/>
              </a:spcBef>
              <a:buClr>
                <a:schemeClr val="accent1"/>
              </a:buClr>
              <a:buSzPct val="120000"/>
              <a:buNone/>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r>
              <a:rPr lang="en-US" sz="1600" dirty="0"/>
              <a:t>Multi-geo capabilities provide you with a choice of geographical locations in which to store, manage, and secure your data by allowing a single Office 365 tenant to span multiple regions, storing data on a per-user or per-site basis. </a:t>
            </a:r>
            <a:endParaRPr lang="cs-CZ" sz="1600" dirty="0">
              <a:hlinkClick r:id="rId3"/>
            </a:endParaRPr>
          </a:p>
          <a:p>
            <a:pPr>
              <a:lnSpc>
                <a:spcPct val="100000"/>
              </a:lnSpc>
              <a:spcBef>
                <a:spcPts val="1800"/>
              </a:spcBef>
              <a:buClr>
                <a:schemeClr val="accent1"/>
              </a:buClr>
              <a:buSzPct val="120000"/>
              <a:buFont typeface="Segoe UI Light" panose="020B0502040204020203" pitchFamily="34" charset="0"/>
              <a:buChar char="⁞"/>
            </a:pPr>
            <a:r>
              <a:rPr lang="en-US" sz="1800" u="sng" dirty="0">
                <a:hlinkClick r:id="rId3"/>
              </a:rPr>
              <a:t>http://aka.ms/SharePointMultiGeo</a:t>
            </a:r>
            <a:endParaRPr lang="cs-CZ" sz="1800" dirty="0"/>
          </a:p>
        </p:txBody>
      </p:sp>
      <p:pic>
        <p:nvPicPr>
          <p:cNvPr id="4" name="Picture 3"/>
          <p:cNvPicPr>
            <a:picLocks noChangeAspect="1"/>
          </p:cNvPicPr>
          <p:nvPr/>
        </p:nvPicPr>
        <p:blipFill>
          <a:blip r:embed="rId4"/>
          <a:stretch>
            <a:fillRect/>
          </a:stretch>
        </p:blipFill>
        <p:spPr>
          <a:xfrm>
            <a:off x="598971" y="1231463"/>
            <a:ext cx="6498154" cy="3672074"/>
          </a:xfrm>
          <a:prstGeom prst="rect">
            <a:avLst/>
          </a:prstGeom>
        </p:spPr>
      </p:pic>
    </p:spTree>
    <p:extLst>
      <p:ext uri="{BB962C8B-B14F-4D97-AF65-F5344CB8AC3E}">
        <p14:creationId xmlns:p14="http://schemas.microsoft.com/office/powerpoint/2010/main" val="42718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SECURITY AT THE SITE-COLLECTION LEVEL IN S</a:t>
            </a:r>
            <a:r>
              <a:rPr lang="cs-CZ" dirty="0">
                <a:solidFill>
                  <a:schemeClr val="accent1"/>
                </a:solidFill>
              </a:rPr>
              <a:t>PO</a:t>
            </a:r>
          </a:p>
        </p:txBody>
      </p:sp>
      <p:sp>
        <p:nvSpPr>
          <p:cNvPr id="7" name="Text Placeholder 12"/>
          <p:cNvSpPr txBox="1">
            <a:spLocks/>
          </p:cNvSpPr>
          <p:nvPr/>
        </p:nvSpPr>
        <p:spPr>
          <a:xfrm>
            <a:off x="598971" y="1231463"/>
            <a:ext cx="10315008"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b="1" dirty="0" err="1"/>
              <a:t>Site-Scoped</a:t>
            </a:r>
            <a:r>
              <a:rPr lang="cs-CZ" sz="2000" b="1" dirty="0"/>
              <a:t> </a:t>
            </a:r>
            <a:r>
              <a:rPr lang="cs-CZ" sz="2000" b="1" dirty="0" err="1"/>
              <a:t>Conditional</a:t>
            </a:r>
            <a:r>
              <a:rPr lang="cs-CZ" sz="2000" b="1" dirty="0"/>
              <a:t> Access </a:t>
            </a:r>
            <a:r>
              <a:rPr lang="cs-CZ" sz="2000" b="1" dirty="0" err="1"/>
              <a:t>Policies</a:t>
            </a: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a:p>
            <a:pPr>
              <a:lnSpc>
                <a:spcPct val="100000"/>
              </a:lnSpc>
              <a:spcBef>
                <a:spcPts val="1800"/>
              </a:spcBef>
              <a:buClr>
                <a:schemeClr val="accent1"/>
              </a:buClr>
              <a:buSzPct val="120000"/>
              <a:buFont typeface="Segoe UI Light" panose="020B0502040204020203" pitchFamily="34" charset="0"/>
              <a:buChar char="⁞"/>
            </a:pPr>
            <a:r>
              <a:rPr lang="en-US" sz="1400" dirty="0">
                <a:latin typeface="Consolas" panose="020B0609020204030204" pitchFamily="49" charset="0"/>
                <a:cs typeface="Consolas" panose="020B0609020204030204" pitchFamily="49" charset="0"/>
              </a:rPr>
              <a:t>Connect-</a:t>
            </a:r>
            <a:r>
              <a:rPr lang="en-US" sz="1400" dirty="0" err="1">
                <a:latin typeface="Consolas" panose="020B0609020204030204" pitchFamily="49" charset="0"/>
                <a:cs typeface="Consolas" panose="020B0609020204030204" pitchFamily="49" charset="0"/>
              </a:rPr>
              <a:t>SPOService</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Url</a:t>
            </a:r>
            <a:r>
              <a:rPr lang="en-US" sz="1400" dirty="0">
                <a:latin typeface="Consolas" panose="020B0609020204030204" pitchFamily="49" charset="0"/>
                <a:cs typeface="Consolas" panose="020B0609020204030204" pitchFamily="49" charset="0"/>
              </a:rPr>
              <a:t> https://&lt;URL to your SPO admin center&gt;</a:t>
            </a:r>
            <a:br>
              <a:rPr lang="cs-CZ"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$t2 = Get-</a:t>
            </a:r>
            <a:r>
              <a:rPr lang="en-US" sz="1400" dirty="0" err="1">
                <a:latin typeface="Consolas" panose="020B0609020204030204" pitchFamily="49" charset="0"/>
                <a:cs typeface="Consolas" panose="020B0609020204030204" pitchFamily="49" charset="0"/>
              </a:rPr>
              <a:t>SPOSite</a:t>
            </a:r>
            <a:r>
              <a:rPr lang="en-US" sz="1400" dirty="0">
                <a:latin typeface="Consolas" panose="020B0609020204030204" pitchFamily="49" charset="0"/>
                <a:cs typeface="Consolas" panose="020B0609020204030204" pitchFamily="49" charset="0"/>
              </a:rPr>
              <a:t> -Identity https://&lt;Url to your SharePoint online&gt;/sites/&lt;name of site collection&gt;</a:t>
            </a:r>
            <a:br>
              <a:rPr lang="cs-CZ" sz="1400" dirty="0">
                <a:latin typeface="Consolas" panose="020B0609020204030204" pitchFamily="49" charset="0"/>
                <a:cs typeface="Consolas" panose="020B0609020204030204" pitchFamily="49" charset="0"/>
              </a:rPr>
            </a:br>
            <a:r>
              <a:rPr lang="en-US" sz="1400" dirty="0">
                <a:latin typeface="Consolas" panose="020B0609020204030204" pitchFamily="49" charset="0"/>
                <a:cs typeface="Consolas" panose="020B0609020204030204" pitchFamily="49" charset="0"/>
              </a:rPr>
              <a:t>Set-</a:t>
            </a:r>
            <a:r>
              <a:rPr lang="en-US" sz="1400" dirty="0" err="1">
                <a:latin typeface="Consolas" panose="020B0609020204030204" pitchFamily="49" charset="0"/>
                <a:cs typeface="Consolas" panose="020B0609020204030204" pitchFamily="49" charset="0"/>
              </a:rPr>
              <a:t>SPOSite</a:t>
            </a:r>
            <a:r>
              <a:rPr lang="en-US" sz="1400" dirty="0">
                <a:latin typeface="Consolas" panose="020B0609020204030204" pitchFamily="49" charset="0"/>
                <a:cs typeface="Consolas" panose="020B0609020204030204" pitchFamily="49" charset="0"/>
              </a:rPr>
              <a:t> -Identity $t2.Url -</a:t>
            </a:r>
            <a:r>
              <a:rPr lang="en-US" sz="1400" dirty="0" err="1">
                <a:latin typeface="Consolas" panose="020B0609020204030204" pitchFamily="49" charset="0"/>
                <a:cs typeface="Consolas" panose="020B0609020204030204" pitchFamily="49" charset="0"/>
              </a:rPr>
              <a:t>ConditionalAccessPolicy</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AllowLimitedAccess</a:t>
            </a:r>
            <a:r>
              <a:rPr lang="en-US" sz="1400" dirty="0">
                <a:latin typeface="Consolas" panose="020B0609020204030204" pitchFamily="49" charset="0"/>
                <a:cs typeface="Consolas" panose="020B0609020204030204" pitchFamily="49" charset="0"/>
              </a:rPr>
              <a:t> </a:t>
            </a:r>
          </a:p>
          <a:p>
            <a:pPr>
              <a:lnSpc>
                <a:spcPct val="100000"/>
              </a:lnSpc>
              <a:spcBef>
                <a:spcPts val="1800"/>
              </a:spcBef>
              <a:buClr>
                <a:schemeClr val="accent1"/>
              </a:buClr>
              <a:buSzPct val="120000"/>
              <a:buFont typeface="Segoe UI Light" panose="020B0502040204020203" pitchFamily="34" charset="0"/>
              <a:buChar char="⁞"/>
            </a:pPr>
            <a:endParaRPr lang="cs-CZ" sz="2000" dirty="0"/>
          </a:p>
        </p:txBody>
      </p:sp>
      <p:pic>
        <p:nvPicPr>
          <p:cNvPr id="4" name="Picture 3"/>
          <p:cNvPicPr>
            <a:picLocks noChangeAspect="1"/>
          </p:cNvPicPr>
          <p:nvPr/>
        </p:nvPicPr>
        <p:blipFill>
          <a:blip r:embed="rId3"/>
          <a:stretch>
            <a:fillRect/>
          </a:stretch>
        </p:blipFill>
        <p:spPr>
          <a:xfrm>
            <a:off x="598971" y="1809615"/>
            <a:ext cx="10592533" cy="3425468"/>
          </a:xfrm>
          <a:prstGeom prst="rect">
            <a:avLst/>
          </a:prstGeom>
        </p:spPr>
      </p:pic>
    </p:spTree>
    <p:extLst>
      <p:ext uri="{BB962C8B-B14F-4D97-AF65-F5344CB8AC3E}">
        <p14:creationId xmlns:p14="http://schemas.microsoft.com/office/powerpoint/2010/main" val="219384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A DALŠÍ SUMA NOVINEK V SHAREPOINT ONLINE</a:t>
            </a:r>
          </a:p>
        </p:txBody>
      </p:sp>
      <p:sp>
        <p:nvSpPr>
          <p:cNvPr id="7" name="Text Placeholder 12"/>
          <p:cNvSpPr txBox="1">
            <a:spLocks/>
          </p:cNvSpPr>
          <p:nvPr/>
        </p:nvSpPr>
        <p:spPr>
          <a:xfrm>
            <a:off x="598971" y="1231463"/>
            <a:ext cx="911719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Hybridní spravovaná </a:t>
            </a:r>
            <a:r>
              <a:rPr lang="cs-CZ" sz="2000" dirty="0" err="1"/>
              <a:t>metadata</a:t>
            </a:r>
            <a:r>
              <a:rPr lang="cs-CZ" sz="2000" dirty="0"/>
              <a:t> a typy obsahů (</a:t>
            </a:r>
            <a:r>
              <a:rPr lang="en-US" sz="2000" dirty="0"/>
              <a:t>June 2017 PU</a:t>
            </a:r>
            <a:r>
              <a:rPr lang="cs-CZ" sz="2000" dirty="0"/>
              <a:t>)</a:t>
            </a:r>
          </a:p>
          <a:p>
            <a:pPr>
              <a:lnSpc>
                <a:spcPct val="100000"/>
              </a:lnSpc>
              <a:spcBef>
                <a:spcPts val="1800"/>
              </a:spcBef>
              <a:buClr>
                <a:schemeClr val="accent1"/>
              </a:buClr>
              <a:buSzPct val="120000"/>
              <a:buFont typeface="Segoe UI Light" panose="020B0502040204020203" pitchFamily="34" charset="0"/>
              <a:buChar char="⁞"/>
            </a:pPr>
            <a:r>
              <a:rPr lang="cs-CZ" sz="2000" dirty="0" err="1"/>
              <a:t>Attention</a:t>
            </a:r>
            <a:r>
              <a:rPr lang="cs-CZ" sz="2000" dirty="0"/>
              <a:t> </a:t>
            </a:r>
            <a:r>
              <a:rPr lang="cs-CZ" sz="2000" dirty="0" err="1"/>
              <a:t>Views</a:t>
            </a:r>
            <a:endParaRPr lang="cs-CZ" sz="2000" dirty="0"/>
          </a:p>
          <a:p>
            <a:pPr>
              <a:lnSpc>
                <a:spcPct val="100000"/>
              </a:lnSpc>
              <a:spcBef>
                <a:spcPts val="1800"/>
              </a:spcBef>
              <a:buClr>
                <a:schemeClr val="accent1"/>
              </a:buClr>
              <a:buSzPct val="120000"/>
              <a:buFont typeface="Segoe UI Light" panose="020B0502040204020203" pitchFamily="34" charset="0"/>
              <a:buChar char="⁞"/>
            </a:pPr>
            <a:r>
              <a:rPr lang="cs-CZ" sz="2000" dirty="0"/>
              <a:t>Word SharePoint </a:t>
            </a:r>
            <a:r>
              <a:rPr lang="cs-CZ" sz="2000" dirty="0" err="1"/>
              <a:t>Properties</a:t>
            </a:r>
            <a:r>
              <a:rPr lang="cs-CZ" sz="2000" dirty="0"/>
              <a:t> Pane</a:t>
            </a:r>
          </a:p>
          <a:p>
            <a:pPr>
              <a:lnSpc>
                <a:spcPct val="100000"/>
              </a:lnSpc>
              <a:spcBef>
                <a:spcPts val="1800"/>
              </a:spcBef>
              <a:buClr>
                <a:schemeClr val="accent1"/>
              </a:buClr>
              <a:buSzPct val="120000"/>
              <a:buFont typeface="Segoe UI Light" panose="020B0502040204020203" pitchFamily="34" charset="0"/>
              <a:buChar char="⁞"/>
            </a:pPr>
            <a:r>
              <a:rPr lang="cs-CZ" sz="2000" dirty="0"/>
              <a:t>Předpřipravené „</a:t>
            </a:r>
            <a:r>
              <a:rPr lang="cs-CZ" sz="2000" dirty="0" err="1"/>
              <a:t>Flow</a:t>
            </a:r>
            <a:r>
              <a:rPr lang="cs-CZ" sz="2000" dirty="0"/>
              <a:t> toky“, </a:t>
            </a:r>
            <a:r>
              <a:rPr lang="cs-CZ" sz="2000" dirty="0" err="1"/>
              <a:t>Flow</a:t>
            </a:r>
            <a:r>
              <a:rPr lang="cs-CZ" sz="2000" dirty="0"/>
              <a:t> již není „</a:t>
            </a:r>
            <a:r>
              <a:rPr lang="cs-CZ" sz="2000" dirty="0" err="1"/>
              <a:t>Preview</a:t>
            </a:r>
            <a:r>
              <a:rPr lang="cs-CZ" sz="2000" dirty="0"/>
              <a:t>“</a:t>
            </a:r>
          </a:p>
          <a:p>
            <a:pPr>
              <a:lnSpc>
                <a:spcPct val="100000"/>
              </a:lnSpc>
              <a:spcBef>
                <a:spcPts val="1800"/>
              </a:spcBef>
              <a:buClr>
                <a:schemeClr val="accent1"/>
              </a:buClr>
              <a:buSzPct val="120000"/>
              <a:buFont typeface="Segoe UI Light" panose="020B0502040204020203" pitchFamily="34" charset="0"/>
              <a:buChar char="⁞"/>
            </a:pPr>
            <a:r>
              <a:rPr lang="cs-CZ" sz="2000" dirty="0"/>
              <a:t>„</a:t>
            </a:r>
            <a:r>
              <a:rPr lang="en-US" sz="2000" dirty="0"/>
              <a:t>Event-based retention</a:t>
            </a:r>
            <a:r>
              <a:rPr lang="cs-CZ" sz="2000" dirty="0"/>
              <a:t>“, aneb archivační proces řízený</a:t>
            </a:r>
            <a:br>
              <a:rPr lang="cs-CZ" sz="2000" dirty="0"/>
            </a:br>
            <a:r>
              <a:rPr lang="cs-CZ" sz="2000" dirty="0"/>
              <a:t>externí událostí, např. uzavřením projektu apod.</a:t>
            </a:r>
          </a:p>
          <a:p>
            <a:pPr>
              <a:lnSpc>
                <a:spcPct val="100000"/>
              </a:lnSpc>
              <a:spcBef>
                <a:spcPts val="1800"/>
              </a:spcBef>
              <a:buClr>
                <a:schemeClr val="accent1"/>
              </a:buClr>
              <a:buSzPct val="120000"/>
              <a:buFont typeface="Segoe UI Light" panose="020B0502040204020203" pitchFamily="34" charset="0"/>
              <a:buChar char="⁞"/>
            </a:pPr>
            <a:r>
              <a:rPr lang="cs-CZ" sz="2000" dirty="0" err="1"/>
              <a:t>Column</a:t>
            </a:r>
            <a:r>
              <a:rPr lang="cs-CZ" sz="2000" dirty="0"/>
              <a:t> </a:t>
            </a:r>
            <a:r>
              <a:rPr lang="cs-CZ" sz="2000" dirty="0" err="1"/>
              <a:t>formatter</a:t>
            </a:r>
            <a:endParaRPr lang="cs-CZ" sz="2000" dirty="0"/>
          </a:p>
          <a:p>
            <a:pPr>
              <a:lnSpc>
                <a:spcPct val="100000"/>
              </a:lnSpc>
              <a:spcBef>
                <a:spcPts val="1800"/>
              </a:spcBef>
              <a:buClr>
                <a:schemeClr val="accent1"/>
              </a:buClr>
              <a:buSzPct val="120000"/>
              <a:buFont typeface="Segoe UI Light" panose="020B0502040204020203" pitchFamily="34" charset="0"/>
              <a:buChar char="⁞"/>
            </a:pPr>
            <a:r>
              <a:rPr lang="cs-CZ" sz="2000" dirty="0" err="1"/>
              <a:t>Change</a:t>
            </a:r>
            <a:r>
              <a:rPr lang="cs-CZ" sz="2000" dirty="0"/>
              <a:t> </a:t>
            </a:r>
            <a:r>
              <a:rPr lang="cs-CZ" sz="2000" dirty="0" err="1"/>
              <a:t>the</a:t>
            </a:r>
            <a:r>
              <a:rPr lang="cs-CZ" sz="2000" dirty="0"/>
              <a:t> </a:t>
            </a:r>
            <a:r>
              <a:rPr lang="cs-CZ" sz="2000" dirty="0" err="1"/>
              <a:t>look</a:t>
            </a:r>
            <a:endParaRPr lang="cs-CZ" sz="2000" dirty="0"/>
          </a:p>
          <a:p>
            <a:pPr>
              <a:lnSpc>
                <a:spcPct val="100000"/>
              </a:lnSpc>
              <a:spcBef>
                <a:spcPts val="1800"/>
              </a:spcBef>
              <a:buClr>
                <a:schemeClr val="accent1"/>
              </a:buClr>
              <a:buSzPct val="120000"/>
              <a:buFont typeface="Segoe UI Light" panose="020B0502040204020203" pitchFamily="34" charset="0"/>
              <a:buChar char="⁞"/>
            </a:pPr>
            <a:endParaRPr lang="cs-CZ" sz="2000" dirty="0"/>
          </a:p>
        </p:txBody>
      </p:sp>
      <p:pic>
        <p:nvPicPr>
          <p:cNvPr id="3" name="Picture 2"/>
          <p:cNvPicPr>
            <a:picLocks noChangeAspect="1"/>
          </p:cNvPicPr>
          <p:nvPr/>
        </p:nvPicPr>
        <p:blipFill>
          <a:blip r:embed="rId3"/>
          <a:stretch>
            <a:fillRect/>
          </a:stretch>
        </p:blipFill>
        <p:spPr>
          <a:xfrm>
            <a:off x="2953634" y="4285336"/>
            <a:ext cx="6799966" cy="1684044"/>
          </a:xfrm>
          <a:prstGeom prst="rect">
            <a:avLst/>
          </a:prstGeom>
        </p:spPr>
      </p:pic>
      <p:pic>
        <p:nvPicPr>
          <p:cNvPr id="4" name="Picture 3"/>
          <p:cNvPicPr>
            <a:picLocks noChangeAspect="1"/>
          </p:cNvPicPr>
          <p:nvPr/>
        </p:nvPicPr>
        <p:blipFill>
          <a:blip r:embed="rId4"/>
          <a:stretch>
            <a:fillRect/>
          </a:stretch>
        </p:blipFill>
        <p:spPr>
          <a:xfrm>
            <a:off x="9716168" y="1171073"/>
            <a:ext cx="2297817" cy="5275429"/>
          </a:xfrm>
          <a:prstGeom prst="rect">
            <a:avLst/>
          </a:prstGeom>
        </p:spPr>
      </p:pic>
      <p:pic>
        <p:nvPicPr>
          <p:cNvPr id="5" name="Picture 4"/>
          <p:cNvPicPr>
            <a:picLocks noChangeAspect="1"/>
          </p:cNvPicPr>
          <p:nvPr/>
        </p:nvPicPr>
        <p:blipFill>
          <a:blip r:embed="rId5"/>
          <a:stretch>
            <a:fillRect/>
          </a:stretch>
        </p:blipFill>
        <p:spPr>
          <a:xfrm>
            <a:off x="6323846" y="2224505"/>
            <a:ext cx="3392321" cy="2617951"/>
          </a:xfrm>
          <a:prstGeom prst="rect">
            <a:avLst/>
          </a:prstGeom>
        </p:spPr>
      </p:pic>
    </p:spTree>
    <p:extLst>
      <p:ext uri="{BB962C8B-B14F-4D97-AF65-F5344CB8AC3E}">
        <p14:creationId xmlns:p14="http://schemas.microsoft.com/office/powerpoint/2010/main" val="304268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en-US" sz="3200" dirty="0">
                <a:solidFill>
                  <a:schemeClr val="accent1"/>
                </a:solidFill>
              </a:rPr>
              <a:t>SHAREPOINT FARMOVÉ TOPOLOGIE</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t>
            </a:r>
            <a:r>
              <a:rPr lang="cs-CZ" sz="2400" dirty="0">
                <a:solidFill>
                  <a:schemeClr val="tx1">
                    <a:lumMod val="75000"/>
                    <a:lumOff val="25000"/>
                  </a:schemeClr>
                </a:solidFill>
                <a:latin typeface="+mj-lt"/>
              </a:rPr>
              <a:t>ANEB </a:t>
            </a:r>
            <a:r>
              <a:rPr lang="en-US" sz="2400" dirty="0">
                <a:solidFill>
                  <a:schemeClr val="tx1">
                    <a:lumMod val="75000"/>
                    <a:lumOff val="25000"/>
                  </a:schemeClr>
                </a:solidFill>
                <a:latin typeface="+mj-lt"/>
              </a:rPr>
              <a:t>KOLIK SERVER</a:t>
            </a:r>
            <a:r>
              <a:rPr lang="en-US" sz="2400" cap="all" dirty="0">
                <a:solidFill>
                  <a:schemeClr val="tx1">
                    <a:lumMod val="75000"/>
                    <a:lumOff val="25000"/>
                  </a:schemeClr>
                </a:solidFill>
                <a:latin typeface="+mj-lt"/>
              </a:rPr>
              <a:t>ů</a:t>
            </a:r>
            <a:r>
              <a:rPr lang="en-US" sz="2400" dirty="0">
                <a:solidFill>
                  <a:schemeClr val="tx1">
                    <a:lumMod val="75000"/>
                    <a:lumOff val="25000"/>
                  </a:schemeClr>
                </a:solidFill>
                <a:latin typeface="+mj-lt"/>
              </a:rPr>
              <a:t> VE FARMĚ JE “DOST”?</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534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FARMOVÉ TOPOLOGIE</a:t>
            </a:r>
          </a:p>
        </p:txBody>
      </p:sp>
      <p:pic>
        <p:nvPicPr>
          <p:cNvPr id="3" name="Picture 2">
            <a:extLst>
              <a:ext uri="{FF2B5EF4-FFF2-40B4-BE49-F238E27FC236}">
                <a16:creationId xmlns:a16="http://schemas.microsoft.com/office/drawing/2014/main" id="{8B328A52-B5D6-44BA-A8D4-BD4EC0BD3342}"/>
              </a:ext>
            </a:extLst>
          </p:cNvPr>
          <p:cNvPicPr>
            <a:picLocks noChangeAspect="1"/>
          </p:cNvPicPr>
          <p:nvPr/>
        </p:nvPicPr>
        <p:blipFill>
          <a:blip r:embed="rId3"/>
          <a:stretch>
            <a:fillRect/>
          </a:stretch>
        </p:blipFill>
        <p:spPr>
          <a:xfrm>
            <a:off x="544933" y="1102223"/>
            <a:ext cx="8090378" cy="5601031"/>
          </a:xfrm>
          <a:prstGeom prst="rect">
            <a:avLst/>
          </a:prstGeom>
        </p:spPr>
      </p:pic>
    </p:spTree>
    <p:extLst>
      <p:ext uri="{BB962C8B-B14F-4D97-AF65-F5344CB8AC3E}">
        <p14:creationId xmlns:p14="http://schemas.microsoft.com/office/powerpoint/2010/main" val="427348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bg1"/>
                </a:solidFill>
              </a:rPr>
              <a:t>JAKÝ BYL VÁŠ UPLYNULÝ ROK S SHAREPOINT? VZPOMÍNEJTE</a:t>
            </a:r>
          </a:p>
        </p:txBody>
      </p:sp>
      <p:sp>
        <p:nvSpPr>
          <p:cNvPr id="4" name="Text Placeholder 14"/>
          <p:cNvSpPr txBox="1">
            <a:spLocks/>
          </p:cNvSpPr>
          <p:nvPr/>
        </p:nvSpPr>
        <p:spPr>
          <a:xfrm>
            <a:off x="438311" y="805116"/>
            <a:ext cx="9141619" cy="248082"/>
          </a:xfrm>
          <a:prstGeom prst="rect">
            <a:avLst/>
          </a:prstGeom>
        </p:spPr>
        <p:txBody>
          <a:bodyPr>
            <a:normAutofit fontScale="85000" lnSpcReduction="20000"/>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cs-CZ" sz="1600" dirty="0">
                <a:solidFill>
                  <a:schemeClr val="bg1"/>
                </a:solidFill>
              </a:rPr>
              <a:t>ANEB ZÁPISKY Z BOJOVÉHO POLE</a:t>
            </a:r>
            <a:endParaRPr lang="en-US" sz="1600" dirty="0">
              <a:solidFill>
                <a:schemeClr val="bg1"/>
              </a:solidFill>
            </a:endParaRPr>
          </a:p>
        </p:txBody>
      </p:sp>
      <p:pic>
        <p:nvPicPr>
          <p:cNvPr id="1026" name="Picture 2" descr="Související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14" y="1272945"/>
            <a:ext cx="7856792" cy="523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29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en-US" sz="3200" dirty="0">
                <a:solidFill>
                  <a:schemeClr val="accent1"/>
                </a:solidFill>
              </a:rPr>
              <a:t>SHAREPOINT A LOGICKÁ STRUKTURA OBSAHU</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t>
            </a:r>
            <a:r>
              <a:rPr lang="cs-CZ" sz="2400" dirty="0">
                <a:solidFill>
                  <a:schemeClr val="tx1">
                    <a:lumMod val="75000"/>
                    <a:lumOff val="25000"/>
                  </a:schemeClr>
                </a:solidFill>
                <a:latin typeface="+mj-lt"/>
              </a:rPr>
              <a:t>ANEB </a:t>
            </a:r>
            <a:r>
              <a:rPr lang="en-US" sz="2400" dirty="0">
                <a:solidFill>
                  <a:schemeClr val="tx1">
                    <a:lumMod val="75000"/>
                    <a:lumOff val="25000"/>
                  </a:schemeClr>
                </a:solidFill>
                <a:latin typeface="+mj-lt"/>
              </a:rPr>
              <a:t>“FLAT” VS “HIERARCHY”</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19660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1283" y="5803715"/>
            <a:ext cx="967312" cy="666786"/>
          </a:xfrm>
          <a:prstGeom prst="rect">
            <a:avLst/>
          </a:prstGeom>
          <a:noFill/>
        </p:spPr>
        <p:txBody>
          <a:bodyPr wrap="square" rtlCol="0">
            <a:spAutoFit/>
          </a:bodyPr>
          <a:lstStyle/>
          <a:p>
            <a:pPr algn="ctr"/>
            <a:r>
              <a:rPr lang="cs-CZ" sz="3733">
                <a:solidFill>
                  <a:schemeClr val="bg1"/>
                </a:solidFill>
                <a:latin typeface="Segoe UI" pitchFamily="34" charset="0"/>
                <a:ea typeface="Segoe UI" pitchFamily="34" charset="0"/>
                <a:cs typeface="Segoe UI" pitchFamily="34" charset="0"/>
              </a:rPr>
              <a:t>05</a:t>
            </a:r>
            <a:endParaRPr lang="en-US" sz="3733">
              <a:solidFill>
                <a:schemeClr val="bg1"/>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STRUKTURA? ANO</a:t>
            </a:r>
          </a:p>
        </p:txBody>
      </p:sp>
      <p:sp>
        <p:nvSpPr>
          <p:cNvPr id="6" name="Rounded Rectangle 5"/>
          <p:cNvSpPr/>
          <p:nvPr/>
        </p:nvSpPr>
        <p:spPr bwMode="blackWhite">
          <a:xfrm>
            <a:off x="4000093" y="3367701"/>
            <a:ext cx="2112235" cy="514351"/>
          </a:xfrm>
          <a:prstGeom prst="roundRect">
            <a:avLst/>
          </a:prstGeom>
          <a:solidFill>
            <a:srgbClr val="4BACC6">
              <a:alpha val="25098"/>
            </a:srgbClr>
          </a:solidFill>
          <a:effectLst>
            <a:outerShdw blurRad="40000" dist="20000" dir="5400000" rotWithShape="0">
              <a:srgbClr val="000000">
                <a:alpha val="10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cs-CZ" sz="2133" dirty="0"/>
              <a:t>/produkt2</a:t>
            </a:r>
            <a:endParaRPr lang="en-US" sz="2133" dirty="0"/>
          </a:p>
        </p:txBody>
      </p:sp>
      <p:sp>
        <p:nvSpPr>
          <p:cNvPr id="7" name="Rounded Rectangle 6"/>
          <p:cNvSpPr/>
          <p:nvPr/>
        </p:nvSpPr>
        <p:spPr bwMode="blackWhite">
          <a:xfrm>
            <a:off x="4000093" y="4793079"/>
            <a:ext cx="2112235" cy="514351"/>
          </a:xfrm>
          <a:prstGeom prst="roundRect">
            <a:avLst/>
          </a:prstGeom>
          <a:solidFill>
            <a:srgbClr val="4BACC6">
              <a:alpha val="25098"/>
            </a:srgbClr>
          </a:solidFill>
          <a:effectLst>
            <a:outerShdw blurRad="40000" dist="20000" dir="5400000" rotWithShape="0">
              <a:srgbClr val="000000">
                <a:alpha val="10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cs-CZ" sz="2133" dirty="0"/>
              <a:t>/produkt4</a:t>
            </a:r>
            <a:endParaRPr lang="en-US" sz="2133" dirty="0"/>
          </a:p>
        </p:txBody>
      </p:sp>
      <p:sp>
        <p:nvSpPr>
          <p:cNvPr id="8" name="Rounded Rectangle 7"/>
          <p:cNvSpPr/>
          <p:nvPr/>
        </p:nvSpPr>
        <p:spPr bwMode="blackWhite">
          <a:xfrm>
            <a:off x="4000093" y="2655011"/>
            <a:ext cx="2112235" cy="514351"/>
          </a:xfrm>
          <a:prstGeom prst="roundRect">
            <a:avLst/>
          </a:prstGeom>
          <a:solidFill>
            <a:srgbClr val="4BACC6">
              <a:alpha val="25098"/>
            </a:srgbClr>
          </a:solidFill>
          <a:effectLst>
            <a:outerShdw blurRad="40000" dist="20000" dir="5400000" rotWithShape="0">
              <a:srgbClr val="000000">
                <a:alpha val="10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cs-CZ" sz="2133" dirty="0"/>
              <a:t>/produkt1</a:t>
            </a:r>
            <a:endParaRPr lang="en-US" sz="2133" dirty="0"/>
          </a:p>
        </p:txBody>
      </p:sp>
      <p:sp>
        <p:nvSpPr>
          <p:cNvPr id="9" name="Rounded Rectangle 8"/>
          <p:cNvSpPr/>
          <p:nvPr/>
        </p:nvSpPr>
        <p:spPr bwMode="blackWhite">
          <a:xfrm>
            <a:off x="4000093" y="4080389"/>
            <a:ext cx="2112235" cy="514351"/>
          </a:xfrm>
          <a:prstGeom prst="roundRect">
            <a:avLst/>
          </a:prstGeom>
          <a:solidFill>
            <a:srgbClr val="4BACC6">
              <a:alpha val="25098"/>
            </a:srgbClr>
          </a:solidFill>
          <a:effectLst>
            <a:outerShdw blurRad="40000" dist="20000" dir="5400000" rotWithShape="0">
              <a:srgbClr val="000000">
                <a:alpha val="10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cs-CZ" sz="2133" dirty="0"/>
              <a:t>/produkt3</a:t>
            </a:r>
            <a:endParaRPr lang="en-US" sz="2133" dirty="0"/>
          </a:p>
        </p:txBody>
      </p:sp>
      <p:sp>
        <p:nvSpPr>
          <p:cNvPr id="11" name="Rounded Rectangle 10"/>
          <p:cNvSpPr/>
          <p:nvPr/>
        </p:nvSpPr>
        <p:spPr bwMode="blackWhite">
          <a:xfrm>
            <a:off x="1119773" y="3366879"/>
            <a:ext cx="2112235" cy="514351"/>
          </a:xfrm>
          <a:prstGeom prst="roundRect">
            <a:avLst/>
          </a:prstGeom>
          <a:solidFill>
            <a:srgbClr val="8064A2">
              <a:alpha val="25098"/>
            </a:srgbClr>
          </a:solidFill>
          <a:effectLst>
            <a:outerShdw blurRad="40000" dist="20000" dir="5400000" rotWithShape="0">
              <a:srgbClr val="000000">
                <a:alpha val="10000"/>
              </a:srgbClr>
            </a:outerShdw>
          </a:effectLst>
        </p:spPr>
        <p:style>
          <a:lnRef idx="3">
            <a:schemeClr val="lt1"/>
          </a:lnRef>
          <a:fillRef idx="1">
            <a:schemeClr val="accent4"/>
          </a:fillRef>
          <a:effectRef idx="1">
            <a:schemeClr val="accent4"/>
          </a:effectRef>
          <a:fontRef idx="minor">
            <a:schemeClr val="lt1"/>
          </a:fontRef>
        </p:style>
        <p:txBody>
          <a:bodyPr anchor="ctr"/>
          <a:lstStyle/>
          <a:p>
            <a:pPr algn="ctr">
              <a:defRPr/>
            </a:pPr>
            <a:r>
              <a:rPr lang="cs-CZ" sz="2133" dirty="0"/>
              <a:t>/projekt2</a:t>
            </a:r>
            <a:endParaRPr lang="en-US" sz="2133" dirty="0"/>
          </a:p>
        </p:txBody>
      </p:sp>
      <p:sp>
        <p:nvSpPr>
          <p:cNvPr id="12" name="Rounded Rectangle 11"/>
          <p:cNvSpPr/>
          <p:nvPr/>
        </p:nvSpPr>
        <p:spPr bwMode="blackWhite">
          <a:xfrm>
            <a:off x="1119773" y="2655010"/>
            <a:ext cx="2112235" cy="514351"/>
          </a:xfrm>
          <a:prstGeom prst="roundRect">
            <a:avLst/>
          </a:prstGeom>
          <a:solidFill>
            <a:srgbClr val="8064A2">
              <a:alpha val="25098"/>
            </a:srgbClr>
          </a:solidFill>
          <a:effectLst>
            <a:outerShdw blurRad="40000" dist="20000" dir="5400000" rotWithShape="0">
              <a:srgbClr val="000000">
                <a:alpha val="10000"/>
              </a:srgbClr>
            </a:outerShdw>
          </a:effectLst>
        </p:spPr>
        <p:style>
          <a:lnRef idx="3">
            <a:schemeClr val="lt1"/>
          </a:lnRef>
          <a:fillRef idx="1">
            <a:schemeClr val="accent4"/>
          </a:fillRef>
          <a:effectRef idx="1">
            <a:schemeClr val="accent4"/>
          </a:effectRef>
          <a:fontRef idx="minor">
            <a:schemeClr val="lt1"/>
          </a:fontRef>
        </p:style>
        <p:txBody>
          <a:bodyPr anchor="ctr"/>
          <a:lstStyle/>
          <a:p>
            <a:pPr algn="ctr">
              <a:defRPr/>
            </a:pPr>
            <a:r>
              <a:rPr lang="cs-CZ" sz="2133" dirty="0"/>
              <a:t>/projekt1</a:t>
            </a:r>
            <a:endParaRPr lang="en-US" sz="2133" dirty="0"/>
          </a:p>
        </p:txBody>
      </p:sp>
      <p:sp>
        <p:nvSpPr>
          <p:cNvPr id="14" name="Rounded Rectangle 13"/>
          <p:cNvSpPr/>
          <p:nvPr/>
        </p:nvSpPr>
        <p:spPr bwMode="blackWhite">
          <a:xfrm>
            <a:off x="1119773" y="4790619"/>
            <a:ext cx="2112235" cy="514351"/>
          </a:xfrm>
          <a:prstGeom prst="roundRect">
            <a:avLst/>
          </a:prstGeom>
          <a:solidFill>
            <a:srgbClr val="8064A2">
              <a:alpha val="25098"/>
            </a:srgbClr>
          </a:solidFill>
          <a:effectLst>
            <a:outerShdw blurRad="40000" dist="20000" dir="5400000" rotWithShape="0">
              <a:srgbClr val="000000">
                <a:alpha val="10000"/>
              </a:srgbClr>
            </a:outerShdw>
          </a:effectLst>
        </p:spPr>
        <p:style>
          <a:lnRef idx="3">
            <a:schemeClr val="lt1"/>
          </a:lnRef>
          <a:fillRef idx="1">
            <a:schemeClr val="accent4"/>
          </a:fillRef>
          <a:effectRef idx="1">
            <a:schemeClr val="accent4"/>
          </a:effectRef>
          <a:fontRef idx="minor">
            <a:schemeClr val="lt1"/>
          </a:fontRef>
        </p:style>
        <p:txBody>
          <a:bodyPr anchor="ctr"/>
          <a:lstStyle/>
          <a:p>
            <a:pPr algn="ctr">
              <a:defRPr/>
            </a:pPr>
            <a:r>
              <a:rPr lang="cs-CZ" sz="2133" dirty="0"/>
              <a:t>/projekt4</a:t>
            </a:r>
            <a:endParaRPr lang="en-US" sz="2133" dirty="0"/>
          </a:p>
        </p:txBody>
      </p:sp>
      <p:sp>
        <p:nvSpPr>
          <p:cNvPr id="15" name="Rounded Rectangle 14"/>
          <p:cNvSpPr/>
          <p:nvPr/>
        </p:nvSpPr>
        <p:spPr bwMode="blackWhite">
          <a:xfrm>
            <a:off x="1119773" y="4078749"/>
            <a:ext cx="2112235" cy="514351"/>
          </a:xfrm>
          <a:prstGeom prst="roundRect">
            <a:avLst/>
          </a:prstGeom>
          <a:solidFill>
            <a:srgbClr val="8064A2">
              <a:alpha val="25098"/>
            </a:srgbClr>
          </a:solidFill>
          <a:effectLst>
            <a:outerShdw blurRad="40000" dist="20000" dir="5400000" rotWithShape="0">
              <a:srgbClr val="000000">
                <a:alpha val="10000"/>
              </a:srgbClr>
            </a:outerShdw>
          </a:effectLst>
        </p:spPr>
        <p:style>
          <a:lnRef idx="3">
            <a:schemeClr val="lt1"/>
          </a:lnRef>
          <a:fillRef idx="1">
            <a:schemeClr val="accent4"/>
          </a:fillRef>
          <a:effectRef idx="1">
            <a:schemeClr val="accent4"/>
          </a:effectRef>
          <a:fontRef idx="minor">
            <a:schemeClr val="lt1"/>
          </a:fontRef>
        </p:style>
        <p:txBody>
          <a:bodyPr anchor="ctr"/>
          <a:lstStyle/>
          <a:p>
            <a:pPr algn="ctr">
              <a:defRPr/>
            </a:pPr>
            <a:r>
              <a:rPr lang="cs-CZ" sz="2133" dirty="0"/>
              <a:t>/projekt3</a:t>
            </a:r>
            <a:endParaRPr lang="en-US" sz="2133" dirty="0"/>
          </a:p>
        </p:txBody>
      </p:sp>
      <p:sp>
        <p:nvSpPr>
          <p:cNvPr id="16" name="Rounded Rectangle 15"/>
          <p:cNvSpPr/>
          <p:nvPr/>
        </p:nvSpPr>
        <p:spPr bwMode="blackWhite">
          <a:xfrm>
            <a:off x="6880415" y="4080390"/>
            <a:ext cx="2112235" cy="514351"/>
          </a:xfrm>
          <a:prstGeom prst="roundRect">
            <a:avLst/>
          </a:prstGeom>
          <a:solidFill>
            <a:srgbClr val="C0504D">
              <a:alpha val="25098"/>
            </a:srgbClr>
          </a:solidFill>
          <a:effectLst>
            <a:outerShdw blurRad="40000" dist="20000" dir="5400000" rotWithShape="0">
              <a:srgbClr val="000000">
                <a:alpha val="10000"/>
              </a:srgb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r>
              <a:rPr lang="cs-CZ" sz="2133" dirty="0"/>
              <a:t>/tým3</a:t>
            </a:r>
            <a:endParaRPr lang="en-US" sz="2133" dirty="0"/>
          </a:p>
        </p:txBody>
      </p:sp>
      <p:sp>
        <p:nvSpPr>
          <p:cNvPr id="20" name="Rounded Rectangle 19"/>
          <p:cNvSpPr/>
          <p:nvPr/>
        </p:nvSpPr>
        <p:spPr bwMode="blackWhite">
          <a:xfrm>
            <a:off x="6880415" y="2655011"/>
            <a:ext cx="2112235" cy="514351"/>
          </a:xfrm>
          <a:prstGeom prst="roundRect">
            <a:avLst/>
          </a:prstGeom>
          <a:solidFill>
            <a:srgbClr val="C0504D">
              <a:alpha val="25098"/>
            </a:srgbClr>
          </a:solidFill>
          <a:effectLst>
            <a:outerShdw blurRad="40000" dist="20000" dir="5400000" rotWithShape="0">
              <a:srgbClr val="000000">
                <a:alpha val="10000"/>
              </a:srgb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r>
              <a:rPr lang="cs-CZ" sz="2133" dirty="0"/>
              <a:t>/tým1</a:t>
            </a:r>
            <a:endParaRPr lang="en-US" sz="2133" dirty="0"/>
          </a:p>
        </p:txBody>
      </p:sp>
      <p:sp>
        <p:nvSpPr>
          <p:cNvPr id="21" name="Rounded Rectangle 20"/>
          <p:cNvSpPr/>
          <p:nvPr/>
        </p:nvSpPr>
        <p:spPr bwMode="blackWhite">
          <a:xfrm>
            <a:off x="6880415" y="4793079"/>
            <a:ext cx="2112235" cy="514351"/>
          </a:xfrm>
          <a:prstGeom prst="roundRect">
            <a:avLst/>
          </a:prstGeom>
          <a:solidFill>
            <a:srgbClr val="C0504D">
              <a:alpha val="25098"/>
            </a:srgbClr>
          </a:solidFill>
          <a:effectLst>
            <a:outerShdw blurRad="40000" dist="20000" dir="5400000" rotWithShape="0">
              <a:srgbClr val="000000">
                <a:alpha val="10000"/>
              </a:srgb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r>
              <a:rPr lang="cs-CZ" sz="2133" dirty="0"/>
              <a:t>/tým4</a:t>
            </a:r>
            <a:endParaRPr lang="en-US" sz="2133" dirty="0"/>
          </a:p>
        </p:txBody>
      </p:sp>
      <p:sp>
        <p:nvSpPr>
          <p:cNvPr id="22" name="Rounded Rectangle 21"/>
          <p:cNvSpPr/>
          <p:nvPr/>
        </p:nvSpPr>
        <p:spPr bwMode="blackWhite">
          <a:xfrm>
            <a:off x="6880415" y="3367701"/>
            <a:ext cx="2112235" cy="514351"/>
          </a:xfrm>
          <a:prstGeom prst="roundRect">
            <a:avLst/>
          </a:prstGeom>
          <a:solidFill>
            <a:srgbClr val="C0504D">
              <a:alpha val="25098"/>
            </a:srgbClr>
          </a:solidFill>
          <a:effectLst>
            <a:outerShdw blurRad="40000" dist="20000" dir="5400000" rotWithShape="0">
              <a:srgbClr val="000000">
                <a:alpha val="10000"/>
              </a:srgb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r>
              <a:rPr lang="cs-CZ" sz="2133" dirty="0"/>
              <a:t>/tým2</a:t>
            </a:r>
            <a:endParaRPr lang="en-US" sz="2133" dirty="0"/>
          </a:p>
        </p:txBody>
      </p:sp>
      <p:sp>
        <p:nvSpPr>
          <p:cNvPr id="4" name="Flowchart: Process 3"/>
          <p:cNvSpPr/>
          <p:nvPr/>
        </p:nvSpPr>
        <p:spPr>
          <a:xfrm>
            <a:off x="927752" y="2468894"/>
            <a:ext cx="2496277" cy="3132885"/>
          </a:xfrm>
          <a:prstGeom prst="flowChartProcess">
            <a:avLst/>
          </a:prstGeom>
          <a:noFill/>
          <a:ln w="127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cs-CZ" sz="2400"/>
          </a:p>
        </p:txBody>
      </p:sp>
      <p:cxnSp>
        <p:nvCxnSpPr>
          <p:cNvPr id="10" name="Straight Connector 9"/>
          <p:cNvCxnSpPr/>
          <p:nvPr/>
        </p:nvCxnSpPr>
        <p:spPr>
          <a:xfrm>
            <a:off x="927752" y="2276872"/>
            <a:ext cx="2496277"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TextBox 16"/>
          <p:cNvSpPr txBox="1"/>
          <p:nvPr/>
        </p:nvSpPr>
        <p:spPr>
          <a:xfrm>
            <a:off x="1585687" y="1875105"/>
            <a:ext cx="1230209" cy="379656"/>
          </a:xfrm>
          <a:prstGeom prst="rect">
            <a:avLst/>
          </a:prstGeom>
          <a:noFill/>
        </p:spPr>
        <p:txBody>
          <a:bodyPr wrap="none" rtlCol="0">
            <a:spAutoFit/>
          </a:bodyPr>
          <a:lstStyle/>
          <a:p>
            <a:r>
              <a:rPr lang="cs-CZ" sz="1867" b="1" dirty="0">
                <a:solidFill>
                  <a:srgbClr val="7030A0"/>
                </a:solidFill>
              </a:rPr>
              <a:t>/projekty</a:t>
            </a:r>
          </a:p>
        </p:txBody>
      </p:sp>
      <p:sp>
        <p:nvSpPr>
          <p:cNvPr id="25" name="Flowchart: Process 24"/>
          <p:cNvSpPr/>
          <p:nvPr/>
        </p:nvSpPr>
        <p:spPr>
          <a:xfrm>
            <a:off x="3808072" y="2468894"/>
            <a:ext cx="2496277" cy="3132885"/>
          </a:xfrm>
          <a:prstGeom prst="flowChartProcess">
            <a:avLst/>
          </a:prstGeom>
          <a:noFill/>
          <a:ln w="12700">
            <a:solidFill>
              <a:schemeClr val="accent5"/>
            </a:solidFill>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cs-CZ" sz="2400"/>
          </a:p>
        </p:txBody>
      </p:sp>
      <p:cxnSp>
        <p:nvCxnSpPr>
          <p:cNvPr id="26" name="Straight Connector 25"/>
          <p:cNvCxnSpPr/>
          <p:nvPr/>
        </p:nvCxnSpPr>
        <p:spPr>
          <a:xfrm>
            <a:off x="3808072" y="2276872"/>
            <a:ext cx="2496277" cy="0"/>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4428603" y="1875105"/>
            <a:ext cx="1325235" cy="379656"/>
          </a:xfrm>
          <a:prstGeom prst="rect">
            <a:avLst/>
          </a:prstGeom>
          <a:noFill/>
        </p:spPr>
        <p:txBody>
          <a:bodyPr wrap="none" rtlCol="0">
            <a:spAutoFit/>
          </a:bodyPr>
          <a:lstStyle/>
          <a:p>
            <a:r>
              <a:rPr lang="cs-CZ" sz="1867" b="1" dirty="0">
                <a:solidFill>
                  <a:schemeClr val="accent5"/>
                </a:solidFill>
              </a:rPr>
              <a:t>/produkty</a:t>
            </a:r>
          </a:p>
        </p:txBody>
      </p:sp>
      <p:sp>
        <p:nvSpPr>
          <p:cNvPr id="28" name="Flowchart: Process 27"/>
          <p:cNvSpPr/>
          <p:nvPr/>
        </p:nvSpPr>
        <p:spPr>
          <a:xfrm>
            <a:off x="6688392" y="2468894"/>
            <a:ext cx="2496277" cy="3132885"/>
          </a:xfrm>
          <a:prstGeom prst="flowChartProcess">
            <a:avLst/>
          </a:prstGeom>
          <a:noFill/>
          <a:ln w="12700">
            <a:solidFill>
              <a:srgbClr val="C0504D"/>
            </a:solidFill>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cs-CZ" sz="2400"/>
          </a:p>
        </p:txBody>
      </p:sp>
      <p:cxnSp>
        <p:nvCxnSpPr>
          <p:cNvPr id="29" name="Straight Connector 28"/>
          <p:cNvCxnSpPr/>
          <p:nvPr/>
        </p:nvCxnSpPr>
        <p:spPr>
          <a:xfrm>
            <a:off x="6688392" y="2276872"/>
            <a:ext cx="2496277"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0" name="TextBox 29"/>
          <p:cNvSpPr txBox="1"/>
          <p:nvPr/>
        </p:nvSpPr>
        <p:spPr>
          <a:xfrm>
            <a:off x="7512100" y="1875105"/>
            <a:ext cx="859531" cy="379656"/>
          </a:xfrm>
          <a:prstGeom prst="rect">
            <a:avLst/>
          </a:prstGeom>
          <a:noFill/>
        </p:spPr>
        <p:txBody>
          <a:bodyPr wrap="none" rtlCol="0">
            <a:spAutoFit/>
          </a:bodyPr>
          <a:lstStyle/>
          <a:p>
            <a:r>
              <a:rPr lang="cs-CZ" sz="1867" b="1" dirty="0">
                <a:solidFill>
                  <a:srgbClr val="C0504D"/>
                </a:solidFill>
              </a:rPr>
              <a:t>/týmy</a:t>
            </a:r>
          </a:p>
        </p:txBody>
      </p:sp>
      <p:sp>
        <p:nvSpPr>
          <p:cNvPr id="31" name="Flowchart: Process 30"/>
          <p:cNvSpPr/>
          <p:nvPr/>
        </p:nvSpPr>
        <p:spPr>
          <a:xfrm>
            <a:off x="513720" y="1657733"/>
            <a:ext cx="9247013" cy="4267544"/>
          </a:xfrm>
          <a:prstGeom prst="flowChartProcess">
            <a:avLst/>
          </a:prstGeom>
          <a:noFill/>
          <a:ln w="12700">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sz="2400"/>
          </a:p>
        </p:txBody>
      </p:sp>
      <p:cxnSp>
        <p:nvCxnSpPr>
          <p:cNvPr id="32" name="Straight Connector 31"/>
          <p:cNvCxnSpPr/>
          <p:nvPr/>
        </p:nvCxnSpPr>
        <p:spPr>
          <a:xfrm>
            <a:off x="504627" y="1508787"/>
            <a:ext cx="9249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15043" y="1068911"/>
            <a:ext cx="3338414" cy="379656"/>
          </a:xfrm>
          <a:prstGeom prst="rect">
            <a:avLst/>
          </a:prstGeom>
          <a:noFill/>
        </p:spPr>
        <p:txBody>
          <a:bodyPr wrap="none" rtlCol="0">
            <a:spAutoFit/>
          </a:bodyPr>
          <a:lstStyle/>
          <a:p>
            <a:r>
              <a:rPr lang="cs-CZ" sz="1867" b="1" dirty="0">
                <a:solidFill>
                  <a:srgbClr val="0070C0"/>
                </a:solidFill>
              </a:rPr>
              <a:t>http://intranet.contoso.com</a:t>
            </a:r>
          </a:p>
        </p:txBody>
      </p:sp>
      <p:cxnSp>
        <p:nvCxnSpPr>
          <p:cNvPr id="34" name="Straight Connector 33"/>
          <p:cNvCxnSpPr/>
          <p:nvPr/>
        </p:nvCxnSpPr>
        <p:spPr>
          <a:xfrm>
            <a:off x="938943" y="6075715"/>
            <a:ext cx="2496277"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5" name="TextBox 34"/>
          <p:cNvSpPr txBox="1"/>
          <p:nvPr/>
        </p:nvSpPr>
        <p:spPr>
          <a:xfrm>
            <a:off x="864155" y="6041944"/>
            <a:ext cx="2673296" cy="338554"/>
          </a:xfrm>
          <a:prstGeom prst="rect">
            <a:avLst/>
          </a:prstGeom>
          <a:noFill/>
        </p:spPr>
        <p:txBody>
          <a:bodyPr wrap="none" rtlCol="0">
            <a:spAutoFit/>
          </a:bodyPr>
          <a:lstStyle/>
          <a:p>
            <a:r>
              <a:rPr lang="cs-CZ" sz="1600" b="1" dirty="0" err="1">
                <a:solidFill>
                  <a:srgbClr val="7030A0"/>
                </a:solidFill>
              </a:rPr>
              <a:t>SP_Intranet_Projekty_CDB</a:t>
            </a:r>
            <a:endParaRPr lang="cs-CZ" sz="1600" b="1" dirty="0">
              <a:solidFill>
                <a:srgbClr val="7030A0"/>
              </a:solidFill>
            </a:endParaRPr>
          </a:p>
        </p:txBody>
      </p:sp>
      <p:cxnSp>
        <p:nvCxnSpPr>
          <p:cNvPr id="36" name="Straight Connector 35"/>
          <p:cNvCxnSpPr/>
          <p:nvPr/>
        </p:nvCxnSpPr>
        <p:spPr>
          <a:xfrm>
            <a:off x="3811055" y="6075715"/>
            <a:ext cx="2496277" cy="0"/>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37" name="TextBox 36"/>
          <p:cNvSpPr txBox="1"/>
          <p:nvPr/>
        </p:nvSpPr>
        <p:spPr>
          <a:xfrm>
            <a:off x="3690622" y="6049388"/>
            <a:ext cx="2755434" cy="338554"/>
          </a:xfrm>
          <a:prstGeom prst="rect">
            <a:avLst/>
          </a:prstGeom>
          <a:noFill/>
        </p:spPr>
        <p:txBody>
          <a:bodyPr wrap="none" rtlCol="0">
            <a:spAutoFit/>
          </a:bodyPr>
          <a:lstStyle/>
          <a:p>
            <a:r>
              <a:rPr lang="cs-CZ" sz="1600" b="1" dirty="0" err="1">
                <a:solidFill>
                  <a:schemeClr val="accent5"/>
                </a:solidFill>
              </a:rPr>
              <a:t>SP_Intranet_Produkty_CDB</a:t>
            </a:r>
            <a:endParaRPr lang="cs-CZ" sz="1600" b="1" dirty="0">
              <a:solidFill>
                <a:schemeClr val="accent5"/>
              </a:solidFill>
            </a:endParaRPr>
          </a:p>
        </p:txBody>
      </p:sp>
      <p:cxnSp>
        <p:nvCxnSpPr>
          <p:cNvPr id="38" name="Straight Connector 37"/>
          <p:cNvCxnSpPr/>
          <p:nvPr/>
        </p:nvCxnSpPr>
        <p:spPr>
          <a:xfrm>
            <a:off x="6688392" y="6075715"/>
            <a:ext cx="2496277"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9" name="TextBox 38"/>
          <p:cNvSpPr txBox="1"/>
          <p:nvPr/>
        </p:nvSpPr>
        <p:spPr>
          <a:xfrm>
            <a:off x="6810718" y="6049388"/>
            <a:ext cx="2387577" cy="338554"/>
          </a:xfrm>
          <a:prstGeom prst="rect">
            <a:avLst/>
          </a:prstGeom>
          <a:noFill/>
        </p:spPr>
        <p:txBody>
          <a:bodyPr wrap="none" rtlCol="0">
            <a:spAutoFit/>
          </a:bodyPr>
          <a:lstStyle/>
          <a:p>
            <a:r>
              <a:rPr lang="cs-CZ" sz="1600" b="1" dirty="0" err="1">
                <a:solidFill>
                  <a:srgbClr val="C0504D"/>
                </a:solidFill>
              </a:rPr>
              <a:t>SP_Intranet_Tymy_CDB</a:t>
            </a:r>
            <a:endParaRPr lang="cs-CZ" sz="1600" b="1" dirty="0">
              <a:solidFill>
                <a:srgbClr val="C0504D"/>
              </a:solidFill>
            </a:endParaRPr>
          </a:p>
        </p:txBody>
      </p:sp>
      <p:sp>
        <p:nvSpPr>
          <p:cNvPr id="40" name="TextBox 39"/>
          <p:cNvSpPr txBox="1"/>
          <p:nvPr/>
        </p:nvSpPr>
        <p:spPr>
          <a:xfrm>
            <a:off x="10032437" y="1272833"/>
            <a:ext cx="1486946" cy="307777"/>
          </a:xfrm>
          <a:prstGeom prst="rect">
            <a:avLst/>
          </a:prstGeom>
          <a:noFill/>
        </p:spPr>
        <p:txBody>
          <a:bodyPr wrap="none" rtlCol="0">
            <a:spAutoFit/>
          </a:bodyPr>
          <a:lstStyle/>
          <a:p>
            <a:r>
              <a:rPr lang="cs-CZ" sz="1400" dirty="0">
                <a:solidFill>
                  <a:srgbClr val="0070C0"/>
                </a:solidFill>
              </a:rPr>
              <a:t>webová aplikace</a:t>
            </a:r>
          </a:p>
        </p:txBody>
      </p:sp>
      <p:sp>
        <p:nvSpPr>
          <p:cNvPr id="41" name="TextBox 40"/>
          <p:cNvSpPr txBox="1"/>
          <p:nvPr/>
        </p:nvSpPr>
        <p:spPr>
          <a:xfrm>
            <a:off x="10161643" y="1936662"/>
            <a:ext cx="1492781" cy="318100"/>
          </a:xfrm>
          <a:prstGeom prst="rect">
            <a:avLst/>
          </a:prstGeom>
          <a:noFill/>
        </p:spPr>
        <p:txBody>
          <a:bodyPr wrap="none" rtlCol="0">
            <a:spAutoFit/>
          </a:bodyPr>
          <a:lstStyle/>
          <a:p>
            <a:r>
              <a:rPr lang="cs-CZ" sz="1467" dirty="0">
                <a:solidFill>
                  <a:srgbClr val="7030A0"/>
                </a:solidFill>
              </a:rPr>
              <a:t>webové kolekce</a:t>
            </a:r>
          </a:p>
        </p:txBody>
      </p:sp>
      <p:sp>
        <p:nvSpPr>
          <p:cNvPr id="42" name="TextBox 41"/>
          <p:cNvSpPr txBox="1"/>
          <p:nvPr/>
        </p:nvSpPr>
        <p:spPr>
          <a:xfrm>
            <a:off x="10333817" y="2610750"/>
            <a:ext cx="619785" cy="318100"/>
          </a:xfrm>
          <a:prstGeom prst="rect">
            <a:avLst/>
          </a:prstGeom>
          <a:noFill/>
        </p:spPr>
        <p:txBody>
          <a:bodyPr wrap="none" rtlCol="0">
            <a:spAutoFit/>
          </a:bodyPr>
          <a:lstStyle/>
          <a:p>
            <a:r>
              <a:rPr lang="cs-CZ" sz="1467" dirty="0">
                <a:solidFill>
                  <a:srgbClr val="5FC3E3"/>
                </a:solidFill>
              </a:rPr>
              <a:t>weby</a:t>
            </a:r>
          </a:p>
        </p:txBody>
      </p:sp>
      <p:sp>
        <p:nvSpPr>
          <p:cNvPr id="43" name="TextBox 42"/>
          <p:cNvSpPr txBox="1"/>
          <p:nvPr/>
        </p:nvSpPr>
        <p:spPr>
          <a:xfrm>
            <a:off x="10032437" y="6021288"/>
            <a:ext cx="1790490" cy="318100"/>
          </a:xfrm>
          <a:prstGeom prst="rect">
            <a:avLst/>
          </a:prstGeom>
          <a:noFill/>
        </p:spPr>
        <p:txBody>
          <a:bodyPr wrap="none" rtlCol="0">
            <a:spAutoFit/>
          </a:bodyPr>
          <a:lstStyle/>
          <a:p>
            <a:r>
              <a:rPr lang="cs-CZ" sz="1467" dirty="0">
                <a:solidFill>
                  <a:srgbClr val="C0504D"/>
                </a:solidFill>
              </a:rPr>
              <a:t>obsahové databáze</a:t>
            </a:r>
          </a:p>
        </p:txBody>
      </p:sp>
    </p:spTree>
    <p:extLst>
      <p:ext uri="{BB962C8B-B14F-4D97-AF65-F5344CB8AC3E}">
        <p14:creationId xmlns:p14="http://schemas.microsoft.com/office/powerpoint/2010/main" val="16329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SPO STRUKTURA OBSAHU: PLOCHÁ NEBO HIERARCHICKÁ?</a:t>
            </a:r>
          </a:p>
        </p:txBody>
      </p:sp>
      <p:sp>
        <p:nvSpPr>
          <p:cNvPr id="3" name="Rectangle 2"/>
          <p:cNvSpPr/>
          <p:nvPr/>
        </p:nvSpPr>
        <p:spPr bwMode="auto">
          <a:xfrm>
            <a:off x="1802063" y="1898316"/>
            <a:ext cx="3203074" cy="35239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3200" dirty="0">
                <a:gradFill>
                  <a:gsLst>
                    <a:gs pos="0">
                      <a:srgbClr val="FFFFFF"/>
                    </a:gs>
                    <a:gs pos="100000">
                      <a:srgbClr val="FFFFFF"/>
                    </a:gs>
                  </a:gsLst>
                  <a:lin ang="5400000" scaled="0"/>
                </a:gradFill>
                <a:ea typeface="Segoe UI" pitchFamily="34" charset="0"/>
                <a:cs typeface="Segoe UI" pitchFamily="34" charset="0"/>
              </a:rPr>
              <a:t>PLOCHÁ STRUKTURA</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510420" y="1898316"/>
            <a:ext cx="3203074" cy="35239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3200" dirty="0">
                <a:gradFill>
                  <a:gsLst>
                    <a:gs pos="0">
                      <a:srgbClr val="FFFFFF"/>
                    </a:gs>
                    <a:gs pos="100000">
                      <a:srgbClr val="FFFFFF"/>
                    </a:gs>
                  </a:gsLst>
                  <a:lin ang="5400000" scaled="0"/>
                </a:gradFill>
                <a:ea typeface="Segoe UI" pitchFamily="34" charset="0"/>
                <a:cs typeface="Segoe UI" pitchFamily="34" charset="0"/>
              </a:rPr>
              <a:t>HIERARCHICKÁ STRUKTURA</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5533005" y="3414052"/>
            <a:ext cx="449547" cy="492443"/>
          </a:xfrm>
          <a:prstGeom prst="rect">
            <a:avLst/>
          </a:prstGeom>
          <a:noFill/>
        </p:spPr>
        <p:txBody>
          <a:bodyPr wrap="none" lIns="0" tIns="0" rIns="0" bIns="0" rtlCol="0">
            <a:spAutoFit/>
          </a:bodyPr>
          <a:lstStyle/>
          <a:p>
            <a:r>
              <a:rPr lang="cs-CZ" sz="3200" spc="-70" dirty="0"/>
              <a:t>VS</a:t>
            </a:r>
            <a:endParaRPr lang="en-US" sz="3200" spc="-70" dirty="0"/>
          </a:p>
        </p:txBody>
      </p:sp>
      <p:cxnSp>
        <p:nvCxnSpPr>
          <p:cNvPr id="8" name="Straight Connector 7"/>
          <p:cNvCxnSpPr/>
          <p:nvPr/>
        </p:nvCxnSpPr>
        <p:spPr>
          <a:xfrm>
            <a:off x="2250941" y="2335369"/>
            <a:ext cx="2305319" cy="0"/>
          </a:xfrm>
          <a:prstGeom prst="line">
            <a:avLst/>
          </a:prstGeom>
          <a:ln w="28575">
            <a:solidFill>
              <a:srgbClr val="FFFF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74919" y="2335369"/>
            <a:ext cx="900000" cy="0"/>
          </a:xfrm>
          <a:prstGeom prst="line">
            <a:avLst/>
          </a:prstGeom>
          <a:ln w="28575">
            <a:solidFill>
              <a:srgbClr val="FFFF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61957" y="2487769"/>
            <a:ext cx="900000" cy="0"/>
          </a:xfrm>
          <a:prstGeom prst="line">
            <a:avLst/>
          </a:prstGeom>
          <a:ln w="28575">
            <a:solidFill>
              <a:srgbClr val="FFFF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64953" y="2629436"/>
            <a:ext cx="900000" cy="0"/>
          </a:xfrm>
          <a:prstGeom prst="line">
            <a:avLst/>
          </a:prstGeom>
          <a:ln w="28575">
            <a:solidFill>
              <a:srgbClr val="FFFF0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829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TECHNICKÝ POHLED: SHAREPOINT ONLINE A IA</a:t>
            </a:r>
          </a:p>
        </p:txBody>
      </p:sp>
      <p:sp>
        <p:nvSpPr>
          <p:cNvPr id="3" name="Rectangle 2"/>
          <p:cNvSpPr/>
          <p:nvPr/>
        </p:nvSpPr>
        <p:spPr bwMode="auto">
          <a:xfrm>
            <a:off x="698224" y="3213770"/>
            <a:ext cx="1962484" cy="19624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2200" dirty="0">
                <a:gradFill>
                  <a:gsLst>
                    <a:gs pos="0">
                      <a:srgbClr val="FFFFFF"/>
                    </a:gs>
                    <a:gs pos="100000">
                      <a:srgbClr val="FFFFFF"/>
                    </a:gs>
                  </a:gsLst>
                  <a:lin ang="5400000" scaled="0"/>
                </a:gradFill>
                <a:ea typeface="Segoe UI" pitchFamily="34" charset="0"/>
                <a:cs typeface="Segoe UI" pitchFamily="34" charset="0"/>
              </a:rPr>
              <a:t>TEAM</a:t>
            </a:r>
            <a:br>
              <a:rPr lang="cs-CZ" sz="2200" dirty="0">
                <a:gradFill>
                  <a:gsLst>
                    <a:gs pos="0">
                      <a:srgbClr val="FFFFFF"/>
                    </a:gs>
                    <a:gs pos="100000">
                      <a:srgbClr val="FFFFFF"/>
                    </a:gs>
                  </a:gsLst>
                  <a:lin ang="5400000" scaled="0"/>
                </a:gradFill>
                <a:ea typeface="Segoe UI" pitchFamily="34" charset="0"/>
                <a:cs typeface="Segoe UI" pitchFamily="34" charset="0"/>
              </a:rPr>
            </a:br>
            <a:r>
              <a:rPr lang="cs-CZ" sz="2200" dirty="0">
                <a:gradFill>
                  <a:gsLst>
                    <a:gs pos="0">
                      <a:srgbClr val="FFFFFF"/>
                    </a:gs>
                    <a:gs pos="100000">
                      <a:srgbClr val="FFFFFF"/>
                    </a:gs>
                  </a:gsLst>
                  <a:lin ang="5400000" scaled="0"/>
                </a:gradFill>
                <a:ea typeface="Segoe UI" pitchFamily="34" charset="0"/>
                <a:cs typeface="Segoe UI" pitchFamily="34" charset="0"/>
              </a:rPr>
              <a:t>WEB</a:t>
            </a: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2936098" y="3213770"/>
            <a:ext cx="1962484" cy="196248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2200" dirty="0">
                <a:gradFill>
                  <a:gsLst>
                    <a:gs pos="0">
                      <a:srgbClr val="FFFFFF"/>
                    </a:gs>
                    <a:gs pos="100000">
                      <a:srgbClr val="FFFFFF"/>
                    </a:gs>
                  </a:gsLst>
                  <a:lin ang="5400000" scaled="0"/>
                </a:gradFill>
                <a:ea typeface="Segoe UI" pitchFamily="34" charset="0"/>
                <a:cs typeface="Segoe UI" pitchFamily="34" charset="0"/>
              </a:rPr>
              <a:t>GROUP</a:t>
            </a:r>
            <a:br>
              <a:rPr lang="cs-CZ" sz="2200" dirty="0">
                <a:gradFill>
                  <a:gsLst>
                    <a:gs pos="0">
                      <a:srgbClr val="FFFFFF"/>
                    </a:gs>
                    <a:gs pos="100000">
                      <a:srgbClr val="FFFFFF"/>
                    </a:gs>
                  </a:gsLst>
                  <a:lin ang="5400000" scaled="0"/>
                </a:gradFill>
                <a:ea typeface="Segoe UI" pitchFamily="34" charset="0"/>
                <a:cs typeface="Segoe UI" pitchFamily="34" charset="0"/>
              </a:rPr>
            </a:br>
            <a:r>
              <a:rPr lang="cs-CZ" sz="2200" dirty="0">
                <a:gradFill>
                  <a:gsLst>
                    <a:gs pos="0">
                      <a:srgbClr val="FFFFFF"/>
                    </a:gs>
                    <a:gs pos="100000">
                      <a:srgbClr val="FFFFFF"/>
                    </a:gs>
                  </a:gsLst>
                  <a:lin ang="5400000" scaled="0"/>
                </a:gradFill>
                <a:ea typeface="Segoe UI" pitchFamily="34" charset="0"/>
                <a:cs typeface="Segoe UI" pitchFamily="34" charset="0"/>
              </a:rPr>
              <a:t>SITE</a:t>
            </a: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5173972" y="3213770"/>
            <a:ext cx="1962484" cy="196248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2200" dirty="0">
                <a:gradFill>
                  <a:gsLst>
                    <a:gs pos="0">
                      <a:srgbClr val="FFFFFF"/>
                    </a:gs>
                    <a:gs pos="100000">
                      <a:srgbClr val="FFFFFF"/>
                    </a:gs>
                  </a:gsLst>
                  <a:lin ang="5400000" scaled="0"/>
                </a:gradFill>
                <a:ea typeface="Segoe UI" pitchFamily="34" charset="0"/>
                <a:cs typeface="Segoe UI" pitchFamily="34" charset="0"/>
              </a:rPr>
              <a:t>TEAMS</a:t>
            </a:r>
            <a:br>
              <a:rPr lang="cs-CZ" sz="2200" dirty="0">
                <a:gradFill>
                  <a:gsLst>
                    <a:gs pos="0">
                      <a:srgbClr val="FFFFFF"/>
                    </a:gs>
                    <a:gs pos="100000">
                      <a:srgbClr val="FFFFFF"/>
                    </a:gs>
                  </a:gsLst>
                  <a:lin ang="5400000" scaled="0"/>
                </a:gradFill>
                <a:ea typeface="Segoe UI" pitchFamily="34" charset="0"/>
                <a:cs typeface="Segoe UI" pitchFamily="34" charset="0"/>
              </a:rPr>
            </a:br>
            <a:r>
              <a:rPr lang="cs-CZ" sz="2200" dirty="0">
                <a:gradFill>
                  <a:gsLst>
                    <a:gs pos="0">
                      <a:srgbClr val="FFFFFF"/>
                    </a:gs>
                    <a:gs pos="100000">
                      <a:srgbClr val="FFFFFF"/>
                    </a:gs>
                  </a:gsLst>
                  <a:lin ang="5400000" scaled="0"/>
                </a:gradFill>
                <a:ea typeface="Segoe UI" pitchFamily="34" charset="0"/>
                <a:cs typeface="Segoe UI" pitchFamily="34" charset="0"/>
              </a:rPr>
              <a:t>SITE</a:t>
            </a: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7411846" y="3213770"/>
            <a:ext cx="1962484" cy="196248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1600" dirty="0">
                <a:gradFill>
                  <a:gsLst>
                    <a:gs pos="0">
                      <a:srgbClr val="FFFFFF"/>
                    </a:gs>
                    <a:gs pos="100000">
                      <a:srgbClr val="FFFFFF"/>
                    </a:gs>
                  </a:gsLst>
                  <a:lin ang="5400000" scaled="0"/>
                </a:gradFill>
                <a:ea typeface="Segoe UI" pitchFamily="34" charset="0"/>
                <a:cs typeface="Segoe UI" pitchFamily="34" charset="0"/>
              </a:rPr>
              <a:t>COMMUNICATIONS </a:t>
            </a:r>
            <a:r>
              <a:rPr lang="cs-CZ" sz="2200" dirty="0">
                <a:gradFill>
                  <a:gsLst>
                    <a:gs pos="0">
                      <a:srgbClr val="FFFFFF"/>
                    </a:gs>
                    <a:gs pos="100000">
                      <a:srgbClr val="FFFFFF"/>
                    </a:gs>
                  </a:gsLst>
                  <a:lin ang="5400000" scaled="0"/>
                </a:gradFill>
                <a:ea typeface="Segoe UI" pitchFamily="34" charset="0"/>
                <a:cs typeface="Segoe UI" pitchFamily="34" charset="0"/>
              </a:rPr>
              <a:t>SITE</a:t>
            </a: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706244" y="2026653"/>
            <a:ext cx="8668086" cy="90905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cs-CZ" sz="2400" dirty="0">
                <a:gradFill>
                  <a:gsLst>
                    <a:gs pos="0">
                      <a:srgbClr val="FFFFFF"/>
                    </a:gs>
                    <a:gs pos="100000">
                      <a:srgbClr val="FFFFFF"/>
                    </a:gs>
                  </a:gsLst>
                  <a:lin ang="5400000" scaled="0"/>
                </a:gradFill>
                <a:ea typeface="Segoe UI" pitchFamily="34" charset="0"/>
                <a:cs typeface="Segoe UI" pitchFamily="34" charset="0"/>
              </a:rPr>
              <a:t>HUB</a:t>
            </a:r>
            <a:br>
              <a:rPr lang="cs-CZ" sz="2400" dirty="0">
                <a:gradFill>
                  <a:gsLst>
                    <a:gs pos="0">
                      <a:srgbClr val="FFFFFF"/>
                    </a:gs>
                    <a:gs pos="100000">
                      <a:srgbClr val="FFFFFF"/>
                    </a:gs>
                  </a:gsLst>
                  <a:lin ang="5400000" scaled="0"/>
                </a:gradFill>
                <a:ea typeface="Segoe UI" pitchFamily="34" charset="0"/>
                <a:cs typeface="Segoe UI" pitchFamily="34" charset="0"/>
              </a:rPr>
            </a:br>
            <a:r>
              <a:rPr lang="cs-CZ" sz="2400" dirty="0">
                <a:gradFill>
                  <a:gsLst>
                    <a:gs pos="0">
                      <a:srgbClr val="FFFFFF"/>
                    </a:gs>
                    <a:gs pos="100000">
                      <a:srgbClr val="FFFFFF"/>
                    </a:gs>
                  </a:gsLst>
                  <a:lin ang="5400000" scaled="0"/>
                </a:gradFill>
                <a:ea typeface="Segoe UI" pitchFamily="34" charset="0"/>
                <a:cs typeface="Segoe UI" pitchFamily="34" charset="0"/>
              </a:rPr>
              <a:t>SITE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929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ONLINE A PLOCHÁ STRUKTURA</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„Plochá struktura“ znamená, že pro každý web zakládáte samostatnou kolekci a že nemáte, snad až na pár výjimek, podřízené weby.</a:t>
            </a:r>
          </a:p>
          <a:p>
            <a:pPr>
              <a:lnSpc>
                <a:spcPct val="100000"/>
              </a:lnSpc>
              <a:spcBef>
                <a:spcPts val="1800"/>
              </a:spcBef>
              <a:buClr>
                <a:schemeClr val="accent1"/>
              </a:buClr>
              <a:buSzPct val="120000"/>
              <a:buFont typeface="Segoe UI Light" panose="020B0502040204020203" pitchFamily="34" charset="0"/>
              <a:buChar char="⁞"/>
            </a:pPr>
            <a:r>
              <a:rPr lang="cs-CZ" sz="2000" dirty="0"/>
              <a:t>Dlouhé roky jako „doporučená“ varianta jak strukturovat obsah v SPO.</a:t>
            </a:r>
          </a:p>
          <a:p>
            <a:pPr>
              <a:lnSpc>
                <a:spcPct val="100000"/>
              </a:lnSpc>
              <a:spcBef>
                <a:spcPts val="1800"/>
              </a:spcBef>
              <a:buClr>
                <a:schemeClr val="accent1"/>
              </a:buClr>
              <a:buSzPct val="120000"/>
              <a:buFont typeface="Segoe UI Light" panose="020B0502040204020203" pitchFamily="34" charset="0"/>
              <a:buChar char="⁞"/>
            </a:pPr>
            <a:r>
              <a:rPr lang="cs-CZ" sz="2000" dirty="0"/>
              <a:t>Body, které při tomto přístupu musíte zvážit:</a:t>
            </a:r>
          </a:p>
          <a:p>
            <a:pPr lvl="1">
              <a:lnSpc>
                <a:spcPct val="100000"/>
              </a:lnSpc>
              <a:spcBef>
                <a:spcPts val="1200"/>
              </a:spcBef>
              <a:buClr>
                <a:schemeClr val="accent1"/>
              </a:buClr>
              <a:buSzPct val="120000"/>
              <a:buFont typeface="Segoe UI Light" panose="020B0502040204020203" pitchFamily="34" charset="0"/>
              <a:buChar char="⁞"/>
            </a:pPr>
            <a:r>
              <a:rPr lang="cs-CZ" sz="1400" dirty="0">
                <a:latin typeface="+mj-lt"/>
              </a:rPr>
              <a:t>URL adresy</a:t>
            </a:r>
            <a:br>
              <a:rPr lang="cs-CZ" sz="1400" dirty="0">
                <a:latin typeface="+mj-lt"/>
              </a:rPr>
            </a:br>
            <a:r>
              <a:rPr lang="cs-CZ" sz="1400" dirty="0">
                <a:latin typeface="+mj-lt"/>
              </a:rPr>
              <a:t>(company.sharepoint.com/</a:t>
            </a:r>
            <a:r>
              <a:rPr lang="cs-CZ" sz="1400" dirty="0" err="1">
                <a:latin typeface="+mj-lt"/>
              </a:rPr>
              <a:t>sites</a:t>
            </a:r>
            <a:r>
              <a:rPr lang="cs-CZ" sz="1400" dirty="0">
                <a:latin typeface="+mj-lt"/>
              </a:rPr>
              <a:t>/hr/hra </a:t>
            </a:r>
            <a:r>
              <a:rPr lang="cs-CZ" sz="1400" dirty="0" err="1">
                <a:latin typeface="+mj-lt"/>
              </a:rPr>
              <a:t>vs</a:t>
            </a:r>
            <a:r>
              <a:rPr lang="cs-CZ" sz="1400" dirty="0">
                <a:latin typeface="+mj-lt"/>
              </a:rPr>
              <a:t> company.sharepoint.com/</a:t>
            </a:r>
            <a:r>
              <a:rPr lang="cs-CZ" sz="1400" dirty="0" err="1">
                <a:latin typeface="+mj-lt"/>
              </a:rPr>
              <a:t>sites</a:t>
            </a:r>
            <a:r>
              <a:rPr lang="cs-CZ" sz="1400" dirty="0">
                <a:latin typeface="+mj-lt"/>
              </a:rPr>
              <a:t>/hr a company.sharepoint.com/</a:t>
            </a:r>
            <a:r>
              <a:rPr lang="cs-CZ" sz="1400" dirty="0" err="1">
                <a:latin typeface="+mj-lt"/>
              </a:rPr>
              <a:t>sites</a:t>
            </a:r>
            <a:r>
              <a:rPr lang="cs-CZ" sz="1400" dirty="0">
                <a:latin typeface="+mj-lt"/>
              </a:rPr>
              <a:t>/hra)</a:t>
            </a:r>
          </a:p>
          <a:p>
            <a:pPr lvl="1">
              <a:lnSpc>
                <a:spcPct val="100000"/>
              </a:lnSpc>
              <a:spcBef>
                <a:spcPts val="1200"/>
              </a:spcBef>
              <a:buClr>
                <a:schemeClr val="accent1"/>
              </a:buClr>
              <a:buSzPct val="120000"/>
              <a:buFont typeface="Segoe UI Light" panose="020B0502040204020203" pitchFamily="34" charset="0"/>
              <a:buChar char="⁞"/>
            </a:pPr>
            <a:r>
              <a:rPr lang="cs-CZ" sz="1400" dirty="0">
                <a:latin typeface="+mj-lt"/>
              </a:rPr>
              <a:t>Horní / globální navigace</a:t>
            </a:r>
          </a:p>
          <a:p>
            <a:pPr lvl="1">
              <a:lnSpc>
                <a:spcPct val="100000"/>
              </a:lnSpc>
              <a:spcBef>
                <a:spcPts val="1200"/>
              </a:spcBef>
              <a:buClr>
                <a:schemeClr val="accent1"/>
              </a:buClr>
              <a:buSzPct val="120000"/>
              <a:buFont typeface="Segoe UI Light" panose="020B0502040204020203" pitchFamily="34" charset="0"/>
              <a:buChar char="⁞"/>
            </a:pPr>
            <a:r>
              <a:rPr lang="cs-CZ" sz="1400" dirty="0" err="1">
                <a:latin typeface="+mj-lt"/>
              </a:rPr>
              <a:t>Provisioning</a:t>
            </a:r>
            <a:endParaRPr lang="cs-CZ" sz="1400" dirty="0">
              <a:latin typeface="+mj-lt"/>
            </a:endParaRPr>
          </a:p>
          <a:p>
            <a:pPr lvl="1">
              <a:lnSpc>
                <a:spcPct val="100000"/>
              </a:lnSpc>
              <a:spcBef>
                <a:spcPts val="1200"/>
              </a:spcBef>
              <a:buClr>
                <a:schemeClr val="accent1"/>
              </a:buClr>
              <a:buSzPct val="120000"/>
              <a:buFont typeface="Segoe UI Light" panose="020B0502040204020203" pitchFamily="34" charset="0"/>
              <a:buChar char="⁞"/>
            </a:pPr>
            <a:r>
              <a:rPr lang="cs-CZ" sz="1400" dirty="0" err="1">
                <a:latin typeface="+mj-lt"/>
              </a:rPr>
              <a:t>Branding</a:t>
            </a:r>
            <a:r>
              <a:rPr lang="cs-CZ" sz="1400" dirty="0">
                <a:latin typeface="+mj-lt"/>
              </a:rPr>
              <a:t> / </a:t>
            </a:r>
            <a:r>
              <a:rPr lang="cs-CZ" sz="1400" dirty="0" err="1">
                <a:latin typeface="+mj-lt"/>
              </a:rPr>
              <a:t>themes</a:t>
            </a:r>
            <a:endParaRPr lang="cs-CZ" sz="1400" dirty="0">
              <a:latin typeface="+mj-lt"/>
            </a:endParaRPr>
          </a:p>
          <a:p>
            <a:pPr lvl="1">
              <a:lnSpc>
                <a:spcPct val="100000"/>
              </a:lnSpc>
              <a:spcBef>
                <a:spcPts val="1200"/>
              </a:spcBef>
              <a:buClr>
                <a:schemeClr val="accent1"/>
              </a:buClr>
              <a:buSzPct val="120000"/>
              <a:buFont typeface="Segoe UI Light" panose="020B0502040204020203" pitchFamily="34" charset="0"/>
              <a:buChar char="⁞"/>
            </a:pPr>
            <a:r>
              <a:rPr lang="cs-CZ" sz="1400" dirty="0">
                <a:latin typeface="+mj-lt"/>
              </a:rPr>
              <a:t>Řízení oprávnění</a:t>
            </a:r>
          </a:p>
          <a:p>
            <a:pPr lvl="1">
              <a:lnSpc>
                <a:spcPct val="100000"/>
              </a:lnSpc>
              <a:spcBef>
                <a:spcPts val="1200"/>
              </a:spcBef>
              <a:buClr>
                <a:schemeClr val="accent1"/>
              </a:buClr>
              <a:buSzPct val="120000"/>
              <a:buFont typeface="Segoe UI Light" panose="020B0502040204020203" pitchFamily="34" charset="0"/>
              <a:buChar char="⁞"/>
            </a:pPr>
            <a:r>
              <a:rPr lang="cs-CZ" sz="1400" dirty="0">
                <a:latin typeface="+mj-lt"/>
              </a:rPr>
              <a:t>Typy obsahů / Spravovaná </a:t>
            </a:r>
            <a:r>
              <a:rPr lang="cs-CZ" sz="1400" dirty="0" err="1">
                <a:latin typeface="+mj-lt"/>
              </a:rPr>
              <a:t>metadata</a:t>
            </a:r>
            <a:endParaRPr lang="cs-CZ" sz="1400" dirty="0">
              <a:latin typeface="+mj-lt"/>
            </a:endParaRPr>
          </a:p>
          <a:p>
            <a:pPr lvl="1">
              <a:lnSpc>
                <a:spcPct val="100000"/>
              </a:lnSpc>
              <a:spcBef>
                <a:spcPts val="1200"/>
              </a:spcBef>
              <a:buClr>
                <a:schemeClr val="accent1"/>
              </a:buClr>
              <a:buSzPct val="120000"/>
              <a:buFont typeface="Segoe UI Light" panose="020B0502040204020203" pitchFamily="34" charset="0"/>
              <a:buChar char="⁞"/>
            </a:pPr>
            <a:r>
              <a:rPr lang="cs-CZ" sz="1400" dirty="0">
                <a:latin typeface="+mj-lt"/>
              </a:rPr>
              <a:t>Vyhledávání a agregace</a:t>
            </a:r>
          </a:p>
          <a:p>
            <a:pPr lvl="1">
              <a:lnSpc>
                <a:spcPct val="100000"/>
              </a:lnSpc>
              <a:spcBef>
                <a:spcPts val="1200"/>
              </a:spcBef>
              <a:buClr>
                <a:schemeClr val="accent1"/>
              </a:buClr>
              <a:buSzPct val="120000"/>
              <a:buFont typeface="Segoe UI Light" panose="020B0502040204020203" pitchFamily="34" charset="0"/>
              <a:buChar char="⁞"/>
            </a:pPr>
            <a:r>
              <a:rPr lang="cs-CZ" sz="1400" dirty="0" err="1">
                <a:latin typeface="+mj-lt"/>
              </a:rPr>
              <a:t>Governance</a:t>
            </a:r>
            <a:r>
              <a:rPr lang="cs-CZ" sz="1400" dirty="0">
                <a:latin typeface="+mj-lt"/>
              </a:rPr>
              <a:t> (aktualizace webů, evidence webů, šablony webů, …)</a:t>
            </a:r>
          </a:p>
        </p:txBody>
      </p:sp>
    </p:spTree>
    <p:extLst>
      <p:ext uri="{BB962C8B-B14F-4D97-AF65-F5344CB8AC3E}">
        <p14:creationId xmlns:p14="http://schemas.microsoft.com/office/powerpoint/2010/main" val="42524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ONLINE A PLOCHÁ STRUKTURA</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A jak se o ploché struktuře mluví dnes?</a:t>
            </a:r>
          </a:p>
          <a:p>
            <a:pPr>
              <a:lnSpc>
                <a:spcPct val="100000"/>
              </a:lnSpc>
              <a:spcBef>
                <a:spcPts val="1800"/>
              </a:spcBef>
              <a:buClr>
                <a:schemeClr val="accent1"/>
              </a:buClr>
              <a:buSzPct val="120000"/>
              <a:buFont typeface="Segoe UI Light" panose="020B0502040204020203" pitchFamily="34" charset="0"/>
              <a:buChar char="⁞"/>
            </a:pPr>
            <a:r>
              <a:rPr lang="cs-CZ" sz="2000" dirty="0"/>
              <a:t>Klíčový MSDN článek: </a:t>
            </a:r>
            <a:r>
              <a:rPr lang="en-US" sz="2000" dirty="0"/>
              <a:t>Proven Practices for SharePoint Online Portal Information Architecture</a:t>
            </a:r>
            <a:r>
              <a:rPr lang="cs-CZ" sz="2000" dirty="0"/>
              <a:t> (</a:t>
            </a:r>
            <a:r>
              <a:rPr lang="cs-CZ" sz="1800" dirty="0">
                <a:hlinkClick r:id="rId3"/>
              </a:rPr>
              <a:t>https://msdn.microsoft.com/en-</a:t>
            </a:r>
            <a:r>
              <a:rPr lang="cs-CZ" sz="1800" dirty="0" err="1">
                <a:hlinkClick r:id="rId3"/>
              </a:rPr>
              <a:t>us</a:t>
            </a:r>
            <a:r>
              <a:rPr lang="cs-CZ" sz="1800" dirty="0">
                <a:hlinkClick r:id="rId3"/>
              </a:rPr>
              <a:t>/</a:t>
            </a:r>
            <a:r>
              <a:rPr lang="cs-CZ" sz="1800" dirty="0" err="1">
                <a:hlinkClick r:id="rId3"/>
              </a:rPr>
              <a:t>pnp_articles</a:t>
            </a:r>
            <a:r>
              <a:rPr lang="cs-CZ" sz="1800" dirty="0">
                <a:hlinkClick r:id="rId3"/>
              </a:rPr>
              <a:t>/</a:t>
            </a:r>
            <a:r>
              <a:rPr lang="cs-CZ" sz="1800" dirty="0" err="1">
                <a:hlinkClick r:id="rId3"/>
              </a:rPr>
              <a:t>portal-information-architecture</a:t>
            </a:r>
            <a:r>
              <a:rPr lang="cs-CZ" sz="2000" dirty="0"/>
              <a:t>)</a:t>
            </a:r>
          </a:p>
          <a:p>
            <a:pPr>
              <a:lnSpc>
                <a:spcPct val="100000"/>
              </a:lnSpc>
              <a:spcBef>
                <a:spcPts val="1800"/>
              </a:spcBef>
              <a:buClr>
                <a:schemeClr val="accent1"/>
              </a:buClr>
              <a:buSzPct val="120000"/>
              <a:buFont typeface="Segoe UI Light" panose="020B0502040204020203" pitchFamily="34" charset="0"/>
              <a:buChar char="⁞"/>
            </a:pPr>
            <a:r>
              <a:rPr lang="en-US" sz="2000" b="1" dirty="0"/>
              <a:t>Site Organization Patterns</a:t>
            </a:r>
            <a:br>
              <a:rPr lang="cs-CZ" sz="2000" b="1" dirty="0"/>
            </a:br>
            <a:r>
              <a:rPr lang="en-US" sz="2000" dirty="0"/>
              <a:t>Consider minimizing the number of top level Site Collection nodes and the number of sub-site levels within your Information Architecture.</a:t>
            </a:r>
            <a:br>
              <a:rPr lang="cs-CZ" sz="2000" dirty="0"/>
            </a:br>
            <a:r>
              <a:rPr lang="en-US" sz="2000" b="1" dirty="0"/>
              <a:t>The discussions have changed around horizontal/flat site collections vs vertical/hierarchical. In the past, we promoted flattening hierarchies into potentially several separate site collections.</a:t>
            </a:r>
            <a:r>
              <a:rPr lang="en-US" sz="2000" dirty="0"/>
              <a:t> This was for many reasons such as IA best practices, menu structures, content database management, capacity, etc. As far as for capacity reasons, with SharePoint Online, </a:t>
            </a:r>
            <a:r>
              <a:rPr lang="en-US" sz="2000" b="1" dirty="0"/>
              <a:t>that is not too relevant anymore</a:t>
            </a:r>
            <a:r>
              <a:rPr lang="en-US" sz="2000" dirty="0"/>
              <a:t>. </a:t>
            </a:r>
            <a:endParaRPr lang="cs-CZ" sz="2000" dirty="0"/>
          </a:p>
        </p:txBody>
      </p:sp>
    </p:spTree>
    <p:extLst>
      <p:ext uri="{BB962C8B-B14F-4D97-AF65-F5344CB8AC3E}">
        <p14:creationId xmlns:p14="http://schemas.microsoft.com/office/powerpoint/2010/main" val="313053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CO Z UVEDENÉHO PLYNE?</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Používejme hlavu a selský rozum, nevěřme všemu co „někde“ od „někoho“ slyšíme.</a:t>
            </a:r>
          </a:p>
          <a:p>
            <a:pPr>
              <a:lnSpc>
                <a:spcPct val="100000"/>
              </a:lnSpc>
              <a:spcBef>
                <a:spcPts val="1800"/>
              </a:spcBef>
              <a:buClr>
                <a:schemeClr val="accent1"/>
              </a:buClr>
              <a:buSzPct val="120000"/>
              <a:buFont typeface="Segoe UI Light" panose="020B0502040204020203" pitchFamily="34" charset="0"/>
              <a:buChar char="⁞"/>
            </a:pPr>
            <a:r>
              <a:rPr lang="cs-CZ" sz="2000" dirty="0"/>
              <a:t>Buďme si jistí, že SPO snese víc, než si myslíme, ale i SPO má své limity a může nám spadnout na hlavu.</a:t>
            </a:r>
          </a:p>
          <a:p>
            <a:pPr>
              <a:lnSpc>
                <a:spcPct val="100000"/>
              </a:lnSpc>
              <a:spcBef>
                <a:spcPts val="1800"/>
              </a:spcBef>
              <a:buClr>
                <a:schemeClr val="accent1"/>
              </a:buClr>
              <a:buSzPct val="120000"/>
              <a:buFont typeface="Segoe UI Light" panose="020B0502040204020203" pitchFamily="34" charset="0"/>
              <a:buChar char="⁞"/>
            </a:pPr>
            <a:r>
              <a:rPr lang="cs-CZ" sz="2000" dirty="0"/>
              <a:t>Kamil zatím nic lepšího než hierarchickou, „tradiční“ strukturu nenašel a tak se jí drží. Chybu v tom neuděláte.</a:t>
            </a:r>
          </a:p>
          <a:p>
            <a:pPr>
              <a:lnSpc>
                <a:spcPct val="100000"/>
              </a:lnSpc>
              <a:spcBef>
                <a:spcPts val="1800"/>
              </a:spcBef>
              <a:buClr>
                <a:schemeClr val="accent1"/>
              </a:buClr>
              <a:buSzPct val="120000"/>
              <a:buFont typeface="Segoe UI Light" panose="020B0502040204020203" pitchFamily="34" charset="0"/>
              <a:buChar char="⁞"/>
            </a:pPr>
            <a:r>
              <a:rPr lang="cs-CZ" sz="2000" dirty="0"/>
              <a:t>Ostatně: můžete oba přístupy kombinovat. Hierarchická struktura na </a:t>
            </a:r>
            <a:r>
              <a:rPr lang="cs-CZ" sz="2000" dirty="0" err="1"/>
              <a:t>Publishing</a:t>
            </a:r>
            <a:r>
              <a:rPr lang="cs-CZ" sz="2000" dirty="0"/>
              <a:t> a </a:t>
            </a:r>
            <a:r>
              <a:rPr lang="cs-CZ" sz="2000" dirty="0" err="1"/>
              <a:t>Collaboration</a:t>
            </a:r>
            <a:r>
              <a:rPr lang="cs-CZ" sz="2000" dirty="0"/>
              <a:t>, plochá struktura např. na externí kolaboraci.</a:t>
            </a:r>
          </a:p>
        </p:txBody>
      </p:sp>
    </p:spTree>
    <p:extLst>
      <p:ext uri="{BB962C8B-B14F-4D97-AF65-F5344CB8AC3E}">
        <p14:creationId xmlns:p14="http://schemas.microsoft.com/office/powerpoint/2010/main" val="29111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en-US" sz="3200" cap="all" dirty="0">
                <a:solidFill>
                  <a:schemeClr val="accent1"/>
                </a:solidFill>
              </a:rPr>
              <a:t>SHAREPOINT Patterns and Practices</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t>
            </a:r>
            <a:r>
              <a:rPr lang="cs-CZ" sz="2400" dirty="0">
                <a:solidFill>
                  <a:schemeClr val="tx1">
                    <a:lumMod val="75000"/>
                    <a:lumOff val="25000"/>
                  </a:schemeClr>
                </a:solidFill>
                <a:latin typeface="+mj-lt"/>
              </a:rPr>
              <a:t>ANEB </a:t>
            </a:r>
            <a:r>
              <a:rPr lang="en-US" sz="2400" dirty="0">
                <a:solidFill>
                  <a:schemeClr val="tx1">
                    <a:lumMod val="75000"/>
                    <a:lumOff val="25000"/>
                  </a:schemeClr>
                </a:solidFill>
                <a:latin typeface="+mj-lt"/>
              </a:rPr>
              <a:t>POVINNÉ ČTIVO PRO SP PROFSIONÁLY</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07752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PNP</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2400"/>
              </a:spcBef>
              <a:buClr>
                <a:schemeClr val="accent1"/>
              </a:buClr>
              <a:buSzPct val="120000"/>
              <a:buFont typeface="Segoe UI Light" panose="020B0502040204020203" pitchFamily="34" charset="0"/>
              <a:buChar char="⁞"/>
            </a:pPr>
            <a:r>
              <a:rPr lang="cs-CZ" sz="2000" dirty="0"/>
              <a:t>Proč byste na všechno měli být sami? Proč byste měli na všechno přijít sami?</a:t>
            </a:r>
          </a:p>
          <a:p>
            <a:pPr>
              <a:lnSpc>
                <a:spcPct val="100000"/>
              </a:lnSpc>
              <a:spcBef>
                <a:spcPts val="2400"/>
              </a:spcBef>
              <a:buClr>
                <a:schemeClr val="accent1"/>
              </a:buClr>
              <a:buSzPct val="120000"/>
              <a:buFont typeface="Segoe UI Light" panose="020B0502040204020203" pitchFamily="34" charset="0"/>
              <a:buChar char="⁞"/>
            </a:pPr>
            <a:r>
              <a:rPr lang="cs-CZ" sz="2000" dirty="0"/>
              <a:t>Ano, existuje nemalé množství oficiální technické IT Pro i DEV dokumentace. Ale oficiální dokumentace a zkušenosti z mnohaleté praxe jsou dvě různé věci. Nemusí se vždy nutně lišit, doplňují se.</a:t>
            </a:r>
          </a:p>
          <a:p>
            <a:pPr>
              <a:lnSpc>
                <a:spcPct val="100000"/>
              </a:lnSpc>
              <a:spcBef>
                <a:spcPts val="2400"/>
              </a:spcBef>
              <a:buClr>
                <a:schemeClr val="accent1"/>
              </a:buClr>
              <a:buSzPct val="120000"/>
              <a:buFont typeface="Segoe UI Light" panose="020B0502040204020203" pitchFamily="34" charset="0"/>
              <a:buChar char="⁞"/>
            </a:pPr>
            <a:r>
              <a:rPr lang="cs-CZ" sz="2000" dirty="0" err="1"/>
              <a:t>PnP</a:t>
            </a:r>
            <a:r>
              <a:rPr lang="cs-CZ" sz="2000" dirty="0"/>
              <a:t> iniciativa tedy vychází z každodenní ověřené projektové zkušenosti, přístupů a principů, které fungují, z praxe.</a:t>
            </a:r>
          </a:p>
        </p:txBody>
      </p:sp>
    </p:spTree>
    <p:extLst>
      <p:ext uri="{BB962C8B-B14F-4D97-AF65-F5344CB8AC3E}">
        <p14:creationId xmlns:p14="http://schemas.microsoft.com/office/powerpoint/2010/main" val="42352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PNP</a:t>
            </a:r>
          </a:p>
        </p:txBody>
      </p:sp>
      <p:sp>
        <p:nvSpPr>
          <p:cNvPr id="4" name="Rectangle 3"/>
          <p:cNvSpPr/>
          <p:nvPr/>
        </p:nvSpPr>
        <p:spPr bwMode="auto">
          <a:xfrm>
            <a:off x="3698285" y="883194"/>
            <a:ext cx="2952000" cy="191996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46614" numCol="1" rtlCol="0" anchor="t" anchorCtr="0" compatLnSpc="1">
            <a:prstTxWarp prst="textNoShape">
              <a:avLst/>
            </a:prstTxWarp>
          </a:bodyPr>
          <a:lstStyle/>
          <a:p>
            <a:pPr marL="0" marR="0" lvl="0" indent="0" defTabSz="932371" eaLnBrk="1" fontAlgn="auto" latinLnBrk="0" hangingPunct="1">
              <a:lnSpc>
                <a:spcPct val="90000"/>
              </a:lnSpc>
              <a:spcBef>
                <a:spcPts val="0"/>
              </a:spcBef>
              <a:spcAft>
                <a:spcPts val="1224"/>
              </a:spcAft>
              <a:buClrTx/>
              <a:buSzTx/>
              <a:buFontTx/>
              <a:buNone/>
              <a:tabLst/>
              <a:defRPr/>
            </a:pPr>
            <a:r>
              <a:rPr kumimoji="0" lang="en-US" sz="1800" b="0" i="0" u="none" strike="noStrike" kern="0" cap="none" spc="-30" normalizeH="0" baseline="0" noProof="0" dirty="0">
                <a:ln>
                  <a:noFill/>
                </a:ln>
                <a:gradFill>
                  <a:gsLst>
                    <a:gs pos="14844">
                      <a:schemeClr val="bg1"/>
                    </a:gs>
                    <a:gs pos="69000">
                      <a:schemeClr val="bg1"/>
                    </a:gs>
                  </a:gsLst>
                  <a:lin ang="5400000" scaled="0"/>
                </a:gradFill>
                <a:effectLst/>
                <a:uLnTx/>
                <a:uFillTx/>
              </a:rPr>
              <a:t>2014</a:t>
            </a:r>
          </a:p>
          <a:p>
            <a:pPr marL="0" marR="0" lvl="0" indent="0" defTabSz="932371" eaLnBrk="1" fontAlgn="auto" latinLnBrk="0" hangingPunct="1">
              <a:lnSpc>
                <a:spcPct val="90000"/>
              </a:lnSpc>
              <a:spcBef>
                <a:spcPts val="0"/>
              </a:spcBef>
              <a:spcAft>
                <a:spcPts val="600"/>
              </a:spcAft>
              <a:buClrTx/>
              <a:buSzTx/>
              <a:buFontTx/>
              <a:buNone/>
              <a:tabLst/>
              <a:defRPr/>
            </a:pPr>
            <a:r>
              <a:rPr kumimoji="0" lang="en-US" sz="3199" b="0" i="0" u="none" strike="noStrike" kern="0" cap="none" spc="0" normalizeH="0" baseline="0" noProof="0" dirty="0">
                <a:ln>
                  <a:noFill/>
                </a:ln>
                <a:gradFill>
                  <a:gsLst>
                    <a:gs pos="14844">
                      <a:schemeClr val="bg1"/>
                    </a:gs>
                    <a:gs pos="69000">
                      <a:schemeClr val="bg1"/>
                    </a:gs>
                  </a:gsLst>
                  <a:lin ang="5400000" scaled="0"/>
                </a:gradFill>
                <a:effectLst/>
                <a:uLnTx/>
                <a:uFillTx/>
                <a:latin typeface="Segoe UI Light"/>
                <a:ea typeface="Segoe UI" pitchFamily="34" charset="0"/>
                <a:cs typeface="Segoe UI" pitchFamily="34" charset="0"/>
              </a:rPr>
              <a:t>Going public</a:t>
            </a:r>
          </a:p>
          <a:p>
            <a:pPr marL="0" marR="0" lvl="0" indent="0" defTabSz="932371"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Going first public in </a:t>
            </a:r>
            <a:r>
              <a:rPr kumimoji="0" lang="en-US" sz="1199"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CodePlex</a:t>
            </a:r>
            <a:r>
              <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 then moved to GitHub. Concentration on add-in model enterprise scenarios.</a:t>
            </a:r>
          </a:p>
        </p:txBody>
      </p:sp>
      <p:sp>
        <p:nvSpPr>
          <p:cNvPr id="5" name="Rectangle 4"/>
          <p:cNvSpPr/>
          <p:nvPr/>
        </p:nvSpPr>
        <p:spPr bwMode="auto">
          <a:xfrm>
            <a:off x="6650613" y="883194"/>
            <a:ext cx="2952000" cy="194323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46614" numCol="1" rtlCol="0" anchor="t" anchorCtr="0" compatLnSpc="1">
            <a:prstTxWarp prst="textNoShape">
              <a:avLst/>
            </a:prstTxWarp>
          </a:bodyPr>
          <a:lstStyle/>
          <a:p>
            <a:pPr marL="0" marR="0" lvl="0" indent="0" defTabSz="932371" eaLnBrk="1" fontAlgn="auto" latinLnBrk="0" hangingPunct="1">
              <a:lnSpc>
                <a:spcPct val="90000"/>
              </a:lnSpc>
              <a:spcBef>
                <a:spcPts val="0"/>
              </a:spcBef>
              <a:spcAft>
                <a:spcPts val="1224"/>
              </a:spcAft>
              <a:buClrTx/>
              <a:buSzTx/>
              <a:buFontTx/>
              <a:buNone/>
              <a:tabLst/>
              <a:defRPr/>
            </a:pPr>
            <a:r>
              <a:rPr kumimoji="0" lang="en-US" sz="1800" b="0" i="0" u="none" strike="noStrike" kern="0" cap="none" spc="-30" normalizeH="0" baseline="0" noProof="0" dirty="0">
                <a:ln>
                  <a:noFill/>
                </a:ln>
                <a:gradFill>
                  <a:gsLst>
                    <a:gs pos="14844">
                      <a:schemeClr val="bg1"/>
                    </a:gs>
                    <a:gs pos="69000">
                      <a:schemeClr val="bg1"/>
                    </a:gs>
                  </a:gsLst>
                  <a:lin ang="5400000" scaled="0"/>
                </a:gradFill>
                <a:effectLst/>
                <a:uLnTx/>
                <a:uFillTx/>
              </a:rPr>
              <a:t>2015</a:t>
            </a:r>
          </a:p>
          <a:p>
            <a:pPr marL="0" marR="0" lvl="0" indent="0" defTabSz="932371" eaLnBrk="1" fontAlgn="auto" latinLnBrk="0" hangingPunct="1">
              <a:lnSpc>
                <a:spcPct val="90000"/>
              </a:lnSpc>
              <a:spcBef>
                <a:spcPts val="0"/>
              </a:spcBef>
              <a:spcAft>
                <a:spcPts val="600"/>
              </a:spcAft>
              <a:buClrTx/>
              <a:buSzTx/>
              <a:buFontTx/>
              <a:buNone/>
              <a:tabLst/>
              <a:defRPr/>
            </a:pPr>
            <a:r>
              <a:rPr kumimoji="0" lang="en-US" sz="3199" b="0" i="0" u="none" strike="noStrike" kern="0" cap="none" spc="0" normalizeH="0" baseline="0" noProof="0" dirty="0">
                <a:ln>
                  <a:noFill/>
                </a:ln>
                <a:gradFill>
                  <a:gsLst>
                    <a:gs pos="14844">
                      <a:schemeClr val="bg1"/>
                    </a:gs>
                    <a:gs pos="69000">
                      <a:schemeClr val="bg1"/>
                    </a:gs>
                  </a:gsLst>
                  <a:lin ang="5400000" scaled="0"/>
                </a:gradFill>
                <a:effectLst/>
                <a:uLnTx/>
                <a:uFillTx/>
                <a:latin typeface="Segoe UI Light"/>
                <a:ea typeface="Segoe UI" pitchFamily="34" charset="0"/>
                <a:cs typeface="Segoe UI" pitchFamily="34" charset="0"/>
              </a:rPr>
              <a:t>Reusability</a:t>
            </a:r>
          </a:p>
          <a:p>
            <a:pPr marL="0" marR="0" lvl="0" indent="0" defTabSz="932371"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PnP Provisioning Engine introduced. Reusable components and solutions, like PnP Partner Pack introduced. Weekly webcasts started.</a:t>
            </a:r>
          </a:p>
        </p:txBody>
      </p:sp>
      <p:sp>
        <p:nvSpPr>
          <p:cNvPr id="7" name="Rectangle 6"/>
          <p:cNvSpPr/>
          <p:nvPr/>
        </p:nvSpPr>
        <p:spPr bwMode="auto">
          <a:xfrm>
            <a:off x="9555734" y="883193"/>
            <a:ext cx="2880741" cy="1919969"/>
          </a:xfrm>
          <a:prstGeom prst="rect">
            <a:avLst/>
          </a:prstGeom>
          <a:solidFill>
            <a:srgbClr val="00009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182854" bIns="46614" numCol="1" rtlCol="0" anchor="t" anchorCtr="0" compatLnSpc="1">
            <a:prstTxWarp prst="textNoShape">
              <a:avLst/>
            </a:prstTxWarp>
          </a:bodyPr>
          <a:lstStyle/>
          <a:p>
            <a:pPr marL="0" marR="0" lvl="0" indent="0" defTabSz="710714" eaLnBrk="1" fontAlgn="auto" latinLnBrk="0" hangingPunct="1">
              <a:lnSpc>
                <a:spcPct val="90000"/>
              </a:lnSpc>
              <a:spcBef>
                <a:spcPct val="0"/>
              </a:spcBef>
              <a:spcAft>
                <a:spcPct val="35000"/>
              </a:spcAft>
              <a:buClrTx/>
              <a:buSzTx/>
              <a:buFontTx/>
              <a:buNone/>
              <a:tabLst/>
              <a:defRPr/>
            </a:pPr>
            <a:r>
              <a:rPr kumimoji="0" lang="en-US" sz="1800" b="0" i="0" u="none" strike="noStrike" kern="0" cap="none" spc="-30" normalizeH="0" baseline="0" noProof="0" dirty="0">
                <a:ln>
                  <a:noFill/>
                </a:ln>
                <a:gradFill>
                  <a:gsLst>
                    <a:gs pos="14844">
                      <a:schemeClr val="bg1"/>
                    </a:gs>
                    <a:gs pos="69000">
                      <a:schemeClr val="bg1"/>
                    </a:gs>
                  </a:gsLst>
                  <a:lin ang="5400000" scaled="0"/>
                </a:gradFill>
                <a:effectLst/>
                <a:uLnTx/>
                <a:uFillTx/>
              </a:rPr>
              <a:t>2016</a:t>
            </a:r>
            <a:endParaRPr kumimoji="0" lang="en-US" sz="1199" b="0" i="0" u="none" strike="noStrike" kern="0" cap="none" spc="-30" normalizeH="0" baseline="0" noProof="0" dirty="0">
              <a:ln>
                <a:noFill/>
              </a:ln>
              <a:gradFill>
                <a:gsLst>
                  <a:gs pos="14844">
                    <a:schemeClr val="bg1"/>
                  </a:gs>
                  <a:gs pos="69000">
                    <a:schemeClr val="bg1"/>
                  </a:gs>
                </a:gsLst>
                <a:lin ang="5400000" scaled="0"/>
              </a:gradFill>
              <a:effectLst/>
              <a:uLnTx/>
              <a:uFillTx/>
            </a:endParaRPr>
          </a:p>
          <a:p>
            <a:pPr marL="0" marR="0" lvl="0" indent="0" defTabSz="710714" eaLnBrk="1" fontAlgn="auto" latinLnBrk="0" hangingPunct="1">
              <a:lnSpc>
                <a:spcPct val="90000"/>
              </a:lnSpc>
              <a:spcBef>
                <a:spcPct val="0"/>
              </a:spcBef>
              <a:spcAft>
                <a:spcPts val="600"/>
              </a:spcAft>
              <a:buClrTx/>
              <a:buSzTx/>
              <a:buFontTx/>
              <a:buNone/>
              <a:tabLst/>
              <a:defRPr/>
            </a:pPr>
            <a:r>
              <a:rPr kumimoji="0" lang="en-US" sz="3199" b="0" i="0" u="none" strike="noStrike" kern="0" cap="none" spc="0" normalizeH="0" baseline="0" noProof="0" dirty="0">
                <a:ln>
                  <a:noFill/>
                </a:ln>
                <a:gradFill>
                  <a:gsLst>
                    <a:gs pos="14844">
                      <a:schemeClr val="bg1"/>
                    </a:gs>
                    <a:gs pos="69000">
                      <a:schemeClr val="bg1"/>
                    </a:gs>
                  </a:gsLst>
                  <a:lin ang="5400000" scaled="0"/>
                </a:gradFill>
                <a:effectLst/>
                <a:uLnTx/>
                <a:uFillTx/>
                <a:latin typeface="Segoe UI Light"/>
                <a:ea typeface="Segoe UI" pitchFamily="34" charset="0"/>
                <a:cs typeface="Segoe UI" pitchFamily="34" charset="0"/>
              </a:rPr>
              <a:t>Partnership</a:t>
            </a:r>
          </a:p>
          <a:p>
            <a:pPr marL="0" marR="0" lvl="0" indent="0" defTabSz="710714"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PnP ownership moved to engineering, team works with a partnership on aligning roadmap. Work with SP Framework starts.</a:t>
            </a:r>
          </a:p>
        </p:txBody>
      </p:sp>
      <p:grpSp>
        <p:nvGrpSpPr>
          <p:cNvPr id="8" name="Group 7"/>
          <p:cNvGrpSpPr/>
          <p:nvPr/>
        </p:nvGrpSpPr>
        <p:grpSpPr>
          <a:xfrm>
            <a:off x="745629" y="883194"/>
            <a:ext cx="2952328" cy="1917505"/>
            <a:chOff x="2095689" y="1683458"/>
            <a:chExt cx="2610997" cy="1915311"/>
          </a:xfrm>
        </p:grpSpPr>
        <p:sp>
          <p:nvSpPr>
            <p:cNvPr id="9" name="Rectangle 8"/>
            <p:cNvSpPr/>
            <p:nvPr/>
          </p:nvSpPr>
          <p:spPr bwMode="auto">
            <a:xfrm>
              <a:off x="2095689" y="1683459"/>
              <a:ext cx="683453" cy="1915310"/>
            </a:xfrm>
            <a:prstGeom prst="rect">
              <a:avLst/>
            </a:prstGeom>
            <a:solidFill>
              <a:schemeClr val="tx2"/>
            </a:solidFill>
            <a:ln w="10795" cap="flat" cmpd="sng" algn="ctr">
              <a:noFill/>
              <a:prstDash val="solid"/>
              <a:headEnd type="none" w="med" len="med"/>
              <a:tailEnd type="none" w="med" len="med"/>
            </a:ln>
            <a:effectLst/>
          </p:spPr>
          <p:txBody>
            <a:bodyPr vert="horz" wrap="square" lIns="182794" tIns="182794" rIns="93256" bIns="46614" numCol="1" rtlCol="0" anchor="t" anchorCtr="0" compatLnSpc="1">
              <a:prstTxWarp prst="textNoShape">
                <a:avLst/>
              </a:prstTxWarp>
            </a:bodyPr>
            <a:lstStyle/>
            <a:p>
              <a:pPr marL="0" marR="0" lvl="0" indent="0" defTabSz="932205" eaLnBrk="1" fontAlgn="base" latinLnBrk="0" hangingPunct="1">
                <a:lnSpc>
                  <a:spcPct val="90000"/>
                </a:lnSpc>
                <a:spcBef>
                  <a:spcPct val="0"/>
                </a:spcBef>
                <a:spcAft>
                  <a:spcPts val="1224"/>
                </a:spcAft>
                <a:buClrTx/>
                <a:buSzTx/>
                <a:buFontTx/>
                <a:buNone/>
                <a:tabLst/>
                <a:defRPr/>
              </a:pPr>
              <a:endParaRPr kumimoji="0" lang="en-US" sz="13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endParaRPr>
            </a:p>
          </p:txBody>
        </p:sp>
        <p:sp>
          <p:nvSpPr>
            <p:cNvPr id="10" name="Rectangle 9"/>
            <p:cNvSpPr/>
            <p:nvPr/>
          </p:nvSpPr>
          <p:spPr bwMode="auto">
            <a:xfrm>
              <a:off x="2646958" y="1683458"/>
              <a:ext cx="2059728" cy="19153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82854" rIns="91440" bIns="46614" numCol="1" rtlCol="0" anchor="t" anchorCtr="0" compatLnSpc="1">
              <a:prstTxWarp prst="textNoShape">
                <a:avLst/>
              </a:prstTxWarp>
            </a:bodyPr>
            <a:lstStyle/>
            <a:p>
              <a:pPr marL="0" marR="0" lvl="0" indent="0" defTabSz="932205" eaLnBrk="1" fontAlgn="base" latinLnBrk="0" hangingPunct="1">
                <a:lnSpc>
                  <a:spcPct val="90000"/>
                </a:lnSpc>
                <a:spcBef>
                  <a:spcPct val="0"/>
                </a:spcBef>
                <a:spcAft>
                  <a:spcPts val="1224"/>
                </a:spcAft>
                <a:buClrTx/>
                <a:buSzTx/>
                <a:buFontTx/>
                <a:buNone/>
                <a:tabLst/>
                <a:defRPr/>
              </a:pPr>
              <a:r>
                <a:rPr kumimoji="0" lang="en-US" sz="1800" b="0" i="0" u="none" strike="noStrike" kern="0" cap="none" spc="-30" normalizeH="0" baseline="0" noProof="0" dirty="0">
                  <a:ln>
                    <a:noFill/>
                  </a:ln>
                  <a:gradFill>
                    <a:gsLst>
                      <a:gs pos="14844">
                        <a:schemeClr val="bg1"/>
                      </a:gs>
                      <a:gs pos="69000">
                        <a:schemeClr val="bg1"/>
                      </a:gs>
                    </a:gsLst>
                    <a:lin ang="5400000" scaled="0"/>
                  </a:gradFill>
                  <a:effectLst/>
                  <a:uLnTx/>
                  <a:uFillTx/>
                </a:rPr>
                <a:t>2013</a:t>
              </a:r>
            </a:p>
            <a:p>
              <a:pPr marL="0" marR="0" lvl="0" indent="0" defTabSz="932205" eaLnBrk="1" fontAlgn="base" latinLnBrk="0" hangingPunct="1">
                <a:lnSpc>
                  <a:spcPct val="90000"/>
                </a:lnSpc>
                <a:spcBef>
                  <a:spcPct val="0"/>
                </a:spcBef>
                <a:spcAft>
                  <a:spcPts val="600"/>
                </a:spcAft>
                <a:buClrTx/>
                <a:buSzTx/>
                <a:buFontTx/>
                <a:buNone/>
                <a:tabLst/>
                <a:defRPr/>
              </a:pPr>
              <a:r>
                <a:rPr kumimoji="0" lang="en-US" sz="3199" b="0" i="0" u="none" strike="noStrike" kern="0" cap="none" spc="0" normalizeH="0" baseline="0" noProof="0" dirty="0">
                  <a:ln>
                    <a:noFill/>
                  </a:ln>
                  <a:gradFill>
                    <a:gsLst>
                      <a:gs pos="14844">
                        <a:schemeClr val="bg1"/>
                      </a:gs>
                      <a:gs pos="69000">
                        <a:schemeClr val="bg1"/>
                      </a:gs>
                    </a:gsLst>
                    <a:lin ang="5400000" scaled="0"/>
                  </a:gradFill>
                  <a:effectLst/>
                  <a:uLnTx/>
                  <a:uFillTx/>
                  <a:latin typeface="Segoe UI Light"/>
                  <a:ea typeface="Segoe UI" pitchFamily="34" charset="0"/>
                  <a:cs typeface="Segoe UI" pitchFamily="34" charset="0"/>
                </a:rPr>
                <a:t>Internal </a:t>
              </a:r>
              <a:endPar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latin typeface="Segoe UI Light"/>
                <a:ea typeface="Segoe UI" pitchFamily="34" charset="0"/>
                <a:cs typeface="Segoe UI" pitchFamily="34" charset="0"/>
              </a:endParaRPr>
            </a:p>
            <a:p>
              <a:pPr marL="0" marR="0" lvl="0" indent="0" defTabSz="932205" eaLnBrk="1" fontAlgn="base" latinLnBrk="0" hangingPunct="1">
                <a:lnSpc>
                  <a:spcPct val="90000"/>
                </a:lnSpc>
                <a:spcBef>
                  <a:spcPct val="0"/>
                </a:spcBef>
                <a:spcAft>
                  <a:spcPts val="600"/>
                </a:spcAft>
                <a:buClrTx/>
                <a:buSzTx/>
                <a:buFontTx/>
                <a:buNone/>
                <a:tabLst/>
                <a:defRPr/>
              </a:pPr>
              <a:r>
                <a:rPr kumimoji="0" lang="en-US" sz="1199" b="0" i="0" u="none" strike="noStrike" kern="0" cap="none" spc="0" normalizeH="0" baseline="0" noProof="0" dirty="0">
                  <a:ln>
                    <a:noFill/>
                  </a:ln>
                  <a:gradFill>
                    <a:gsLst>
                      <a:gs pos="14844">
                        <a:schemeClr val="bg1"/>
                      </a:gs>
                      <a:gs pos="69000">
                        <a:schemeClr val="bg1"/>
                      </a:gs>
                    </a:gsLst>
                    <a:lin ang="5400000" scaled="0"/>
                  </a:gradFill>
                  <a:effectLst/>
                  <a:uLnTx/>
                  <a:uFillTx/>
                  <a:ea typeface="Segoe UI" panose="020B0502040204020203" pitchFamily="34" charset="0"/>
                  <a:cs typeface="Segoe UI" panose="020B0502040204020203" pitchFamily="34" charset="0"/>
                </a:rPr>
                <a:t>Internal initiative in Microsoft to start collecting learnings from add-in model</a:t>
              </a:r>
            </a:p>
          </p:txBody>
        </p:sp>
      </p:grpSp>
      <p:grpSp>
        <p:nvGrpSpPr>
          <p:cNvPr id="11" name="Group 10"/>
          <p:cNvGrpSpPr/>
          <p:nvPr/>
        </p:nvGrpSpPr>
        <p:grpSpPr>
          <a:xfrm>
            <a:off x="-2" y="885660"/>
            <a:ext cx="1249687" cy="1915038"/>
            <a:chOff x="-1" y="1683459"/>
            <a:chExt cx="1249869" cy="1915310"/>
          </a:xfrm>
        </p:grpSpPr>
        <p:sp>
          <p:nvSpPr>
            <p:cNvPr id="12" name="Pentagon 77"/>
            <p:cNvSpPr/>
            <p:nvPr/>
          </p:nvSpPr>
          <p:spPr bwMode="auto">
            <a:xfrm>
              <a:off x="-1" y="1683459"/>
              <a:ext cx="1105828" cy="1915310"/>
            </a:xfrm>
            <a:prstGeom prst="homePlate">
              <a:avLst>
                <a:gd name="adj" fmla="val 2236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283" rIns="182854" bIns="146283" numCol="1" spcCol="0" rtlCol="0" fromWordArt="0" anchor="ctr" anchorCtr="0" forceAA="0" compatLnSpc="1">
              <a:prstTxWarp prst="textNoShape">
                <a:avLst/>
              </a:prstTxWarp>
              <a:noAutofit/>
            </a:bodyPr>
            <a:lstStyle/>
            <a:p>
              <a:pPr marL="0" marR="0" lvl="0" indent="0" defTabSz="710714" eaLnBrk="1" fontAlgn="auto" latinLnBrk="0" hangingPunct="1">
                <a:lnSpc>
                  <a:spcPct val="90000"/>
                </a:lnSpc>
                <a:spcBef>
                  <a:spcPct val="0"/>
                </a:spcBef>
                <a:spcAft>
                  <a:spcPct val="35000"/>
                </a:spcAft>
                <a:buClrTx/>
                <a:buSzTx/>
                <a:buFontTx/>
                <a:buNone/>
                <a:tabLst/>
                <a:defRPr/>
              </a:pPr>
              <a:endParaRPr kumimoji="0" lang="en-US" sz="1800" b="0" i="0" u="none" strike="noStrike" kern="0" cap="none" spc="-30" normalizeH="0" baseline="0" noProof="0" dirty="0">
                <a:ln>
                  <a:noFill/>
                </a:ln>
                <a:gradFill>
                  <a:gsLst>
                    <a:gs pos="14844">
                      <a:schemeClr val="bg1"/>
                    </a:gs>
                    <a:gs pos="69000">
                      <a:schemeClr val="bg1"/>
                    </a:gs>
                  </a:gsLst>
                </a:gradFill>
                <a:effectLst/>
                <a:uLnTx/>
                <a:uFillTx/>
              </a:endParaRPr>
            </a:p>
          </p:txBody>
        </p:sp>
        <p:grpSp>
          <p:nvGrpSpPr>
            <p:cNvPr id="13" name="Group 12"/>
            <p:cNvGrpSpPr/>
            <p:nvPr/>
          </p:nvGrpSpPr>
          <p:grpSpPr>
            <a:xfrm>
              <a:off x="737027" y="2385698"/>
              <a:ext cx="512841" cy="514852"/>
              <a:chOff x="633998" y="2332674"/>
              <a:chExt cx="502761" cy="504803"/>
            </a:xfrm>
          </p:grpSpPr>
          <p:sp>
            <p:nvSpPr>
              <p:cNvPr id="14" name="Oval 13"/>
              <p:cNvSpPr/>
              <p:nvPr/>
            </p:nvSpPr>
            <p:spPr bwMode="auto">
              <a:xfrm>
                <a:off x="642534" y="2355547"/>
                <a:ext cx="461294" cy="461294"/>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3220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itchFamily="34" charset="0"/>
                  <a:cs typeface="Segoe UI" pitchFamily="34" charset="0"/>
                </a:endParaRPr>
              </a:p>
            </p:txBody>
          </p:sp>
          <p:sp>
            <p:nvSpPr>
              <p:cNvPr id="15" name="Freeform 80"/>
              <p:cNvSpPr>
                <a:spLocks noEditPoints="1"/>
              </p:cNvSpPr>
              <p:nvPr/>
            </p:nvSpPr>
            <p:spPr bwMode="black">
              <a:xfrm>
                <a:off x="633998" y="2332674"/>
                <a:ext cx="502761" cy="50480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87867" tIns="43934" rIns="87867" bIns="43934" numCol="1" anchor="t" anchorCtr="0" compatLnSpc="1">
                <a:prstTxWarp prst="textNoShape">
                  <a:avLst/>
                </a:prstTxWarp>
              </a:bodyPr>
              <a:lstStyle>
                <a:defPPr>
                  <a:defRPr lang="en-US"/>
                </a:defPPr>
                <a:lvl1pPr marL="0" algn="l" defTabSz="932567" rtl="0" eaLnBrk="1" latinLnBrk="0" hangingPunct="1">
                  <a:defRPr sz="1800" kern="1200">
                    <a:solidFill>
                      <a:schemeClr val="tx1"/>
                    </a:solidFill>
                    <a:latin typeface="+mn-lt"/>
                    <a:ea typeface="+mn-ea"/>
                    <a:cs typeface="+mn-cs"/>
                  </a:defRPr>
                </a:lvl1pPr>
                <a:lvl2pPr marL="466283" algn="l" defTabSz="932567" rtl="0" eaLnBrk="1" latinLnBrk="0" hangingPunct="1">
                  <a:defRPr sz="1800" kern="1200">
                    <a:solidFill>
                      <a:schemeClr val="tx1"/>
                    </a:solidFill>
                    <a:latin typeface="+mn-lt"/>
                    <a:ea typeface="+mn-ea"/>
                    <a:cs typeface="+mn-cs"/>
                  </a:defRPr>
                </a:lvl2pPr>
                <a:lvl3pPr marL="932567" algn="l" defTabSz="932567" rtl="0" eaLnBrk="1" latinLnBrk="0" hangingPunct="1">
                  <a:defRPr sz="1800" kern="1200">
                    <a:solidFill>
                      <a:schemeClr val="tx1"/>
                    </a:solidFill>
                    <a:latin typeface="+mn-lt"/>
                    <a:ea typeface="+mn-ea"/>
                    <a:cs typeface="+mn-cs"/>
                  </a:defRPr>
                </a:lvl3pPr>
                <a:lvl4pPr marL="1398849" algn="l" defTabSz="932567" rtl="0" eaLnBrk="1" latinLnBrk="0" hangingPunct="1">
                  <a:defRPr sz="1800" kern="1200">
                    <a:solidFill>
                      <a:schemeClr val="tx1"/>
                    </a:solidFill>
                    <a:latin typeface="+mn-lt"/>
                    <a:ea typeface="+mn-ea"/>
                    <a:cs typeface="+mn-cs"/>
                  </a:defRPr>
                </a:lvl4pPr>
                <a:lvl5pPr marL="1865133" algn="l" defTabSz="932567" rtl="0" eaLnBrk="1" latinLnBrk="0" hangingPunct="1">
                  <a:defRPr sz="1800" kern="1200">
                    <a:solidFill>
                      <a:schemeClr val="tx1"/>
                    </a:solidFill>
                    <a:latin typeface="+mn-lt"/>
                    <a:ea typeface="+mn-ea"/>
                    <a:cs typeface="+mn-cs"/>
                  </a:defRPr>
                </a:lvl5pPr>
                <a:lvl6pPr marL="2331417" algn="l" defTabSz="932567" rtl="0" eaLnBrk="1" latinLnBrk="0" hangingPunct="1">
                  <a:defRPr sz="1800" kern="1200">
                    <a:solidFill>
                      <a:schemeClr val="tx1"/>
                    </a:solidFill>
                    <a:latin typeface="+mn-lt"/>
                    <a:ea typeface="+mn-ea"/>
                    <a:cs typeface="+mn-cs"/>
                  </a:defRPr>
                </a:lvl6pPr>
                <a:lvl7pPr marL="2797700" algn="l" defTabSz="932567" rtl="0" eaLnBrk="1" latinLnBrk="0" hangingPunct="1">
                  <a:defRPr sz="1800" kern="1200">
                    <a:solidFill>
                      <a:schemeClr val="tx1"/>
                    </a:solidFill>
                    <a:latin typeface="+mn-lt"/>
                    <a:ea typeface="+mn-ea"/>
                    <a:cs typeface="+mn-cs"/>
                  </a:defRPr>
                </a:lvl7pPr>
                <a:lvl8pPr marL="3263983" algn="l" defTabSz="932567" rtl="0" eaLnBrk="1" latinLnBrk="0" hangingPunct="1">
                  <a:defRPr sz="1800" kern="1200">
                    <a:solidFill>
                      <a:schemeClr val="tx1"/>
                    </a:solidFill>
                    <a:latin typeface="+mn-lt"/>
                    <a:ea typeface="+mn-ea"/>
                    <a:cs typeface="+mn-cs"/>
                  </a:defRPr>
                </a:lvl8pPr>
                <a:lvl9pPr marL="3730268" algn="l" defTabSz="932567" rtl="0" eaLnBrk="1" latinLnBrk="0" hangingPunct="1">
                  <a:defRPr sz="1800" kern="1200">
                    <a:solidFill>
                      <a:schemeClr val="tx1"/>
                    </a:solidFill>
                    <a:latin typeface="+mn-lt"/>
                    <a:ea typeface="+mn-ea"/>
                    <a:cs typeface="+mn-cs"/>
                  </a:defRPr>
                </a:lvl9pPr>
              </a:lstStyle>
              <a:p>
                <a:pPr marL="0" marR="0" lvl="0" indent="0" algn="l" defTabSz="9323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4844">
                        <a:schemeClr val="bg1"/>
                      </a:gs>
                      <a:gs pos="69000">
                        <a:schemeClr val="bg1"/>
                      </a:gs>
                    </a:gsLst>
                  </a:gradFill>
                  <a:effectLst/>
                  <a:uLnTx/>
                  <a:uFillTx/>
                  <a:latin typeface="+mn-lt"/>
                  <a:ea typeface="+mn-ea"/>
                  <a:cs typeface="+mn-cs"/>
                </a:endParaRPr>
              </a:p>
            </p:txBody>
          </p:sp>
        </p:grpSp>
      </p:grpSp>
      <p:grpSp>
        <p:nvGrpSpPr>
          <p:cNvPr id="16" name="Group 15"/>
          <p:cNvGrpSpPr/>
          <p:nvPr/>
        </p:nvGrpSpPr>
        <p:grpSpPr>
          <a:xfrm>
            <a:off x="0" y="2598941"/>
            <a:ext cx="9818637" cy="514779"/>
            <a:chOff x="1" y="3396983"/>
            <a:chExt cx="10202491" cy="514852"/>
          </a:xfrm>
        </p:grpSpPr>
        <p:sp>
          <p:nvSpPr>
            <p:cNvPr id="17" name="Rectangle 16"/>
            <p:cNvSpPr/>
            <p:nvPr/>
          </p:nvSpPr>
          <p:spPr bwMode="auto">
            <a:xfrm>
              <a:off x="1" y="3598769"/>
              <a:ext cx="9822872" cy="111280"/>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11" tIns="149208" rIns="186511" bIns="149208" numCol="1" spcCol="0" rtlCol="0" fromWordArt="0" anchor="t" anchorCtr="0" forceAA="0" compatLnSpc="1">
              <a:prstTxWarp prst="textNoShape">
                <a:avLst/>
              </a:prstTxWarp>
              <a:noAutofit/>
            </a:bodyPr>
            <a:lstStyle/>
            <a:p>
              <a:pPr marL="0" marR="0" lvl="0" indent="0" algn="ctr" defTabSz="950938"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itchFamily="34" charset="0"/>
                <a:cs typeface="Segoe UI" pitchFamily="34" charset="0"/>
              </a:endParaRPr>
            </a:p>
          </p:txBody>
        </p:sp>
        <p:grpSp>
          <p:nvGrpSpPr>
            <p:cNvPr id="18" name="Group 17"/>
            <p:cNvGrpSpPr/>
            <p:nvPr/>
          </p:nvGrpSpPr>
          <p:grpSpPr>
            <a:xfrm>
              <a:off x="9689650" y="3396983"/>
              <a:ext cx="512842" cy="514852"/>
              <a:chOff x="2180392" y="2332672"/>
              <a:chExt cx="502761" cy="504803"/>
            </a:xfrm>
          </p:grpSpPr>
          <p:sp>
            <p:nvSpPr>
              <p:cNvPr id="19" name="Oval 18"/>
              <p:cNvSpPr/>
              <p:nvPr/>
            </p:nvSpPr>
            <p:spPr bwMode="auto">
              <a:xfrm>
                <a:off x="2203251" y="2355547"/>
                <a:ext cx="461294" cy="461294"/>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3220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itchFamily="34" charset="0"/>
                  <a:cs typeface="Segoe UI" pitchFamily="34" charset="0"/>
                </a:endParaRPr>
              </a:p>
            </p:txBody>
          </p:sp>
          <p:sp>
            <p:nvSpPr>
              <p:cNvPr id="20" name="Freeform 76"/>
              <p:cNvSpPr>
                <a:spLocks noEditPoints="1"/>
              </p:cNvSpPr>
              <p:nvPr/>
            </p:nvSpPr>
            <p:spPr bwMode="black">
              <a:xfrm>
                <a:off x="2180392" y="2332672"/>
                <a:ext cx="502761" cy="50480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87867" tIns="43934" rIns="87867" bIns="43934" numCol="1" anchor="t" anchorCtr="0" compatLnSpc="1">
                <a:prstTxWarp prst="textNoShape">
                  <a:avLst/>
                </a:prstTxWarp>
              </a:bodyPr>
              <a:lstStyle>
                <a:defPPr>
                  <a:defRPr lang="en-US"/>
                </a:defPPr>
                <a:lvl1pPr marL="0" algn="l" defTabSz="932567" rtl="0" eaLnBrk="1" latinLnBrk="0" hangingPunct="1">
                  <a:defRPr sz="1800" kern="1200">
                    <a:solidFill>
                      <a:schemeClr val="tx1"/>
                    </a:solidFill>
                    <a:latin typeface="+mn-lt"/>
                    <a:ea typeface="+mn-ea"/>
                    <a:cs typeface="+mn-cs"/>
                  </a:defRPr>
                </a:lvl1pPr>
                <a:lvl2pPr marL="466283" algn="l" defTabSz="932567" rtl="0" eaLnBrk="1" latinLnBrk="0" hangingPunct="1">
                  <a:defRPr sz="1800" kern="1200">
                    <a:solidFill>
                      <a:schemeClr val="tx1"/>
                    </a:solidFill>
                    <a:latin typeface="+mn-lt"/>
                    <a:ea typeface="+mn-ea"/>
                    <a:cs typeface="+mn-cs"/>
                  </a:defRPr>
                </a:lvl2pPr>
                <a:lvl3pPr marL="932567" algn="l" defTabSz="932567" rtl="0" eaLnBrk="1" latinLnBrk="0" hangingPunct="1">
                  <a:defRPr sz="1800" kern="1200">
                    <a:solidFill>
                      <a:schemeClr val="tx1"/>
                    </a:solidFill>
                    <a:latin typeface="+mn-lt"/>
                    <a:ea typeface="+mn-ea"/>
                    <a:cs typeface="+mn-cs"/>
                  </a:defRPr>
                </a:lvl3pPr>
                <a:lvl4pPr marL="1398849" algn="l" defTabSz="932567" rtl="0" eaLnBrk="1" latinLnBrk="0" hangingPunct="1">
                  <a:defRPr sz="1800" kern="1200">
                    <a:solidFill>
                      <a:schemeClr val="tx1"/>
                    </a:solidFill>
                    <a:latin typeface="+mn-lt"/>
                    <a:ea typeface="+mn-ea"/>
                    <a:cs typeface="+mn-cs"/>
                  </a:defRPr>
                </a:lvl4pPr>
                <a:lvl5pPr marL="1865133" algn="l" defTabSz="932567" rtl="0" eaLnBrk="1" latinLnBrk="0" hangingPunct="1">
                  <a:defRPr sz="1800" kern="1200">
                    <a:solidFill>
                      <a:schemeClr val="tx1"/>
                    </a:solidFill>
                    <a:latin typeface="+mn-lt"/>
                    <a:ea typeface="+mn-ea"/>
                    <a:cs typeface="+mn-cs"/>
                  </a:defRPr>
                </a:lvl5pPr>
                <a:lvl6pPr marL="2331417" algn="l" defTabSz="932567" rtl="0" eaLnBrk="1" latinLnBrk="0" hangingPunct="1">
                  <a:defRPr sz="1800" kern="1200">
                    <a:solidFill>
                      <a:schemeClr val="tx1"/>
                    </a:solidFill>
                    <a:latin typeface="+mn-lt"/>
                    <a:ea typeface="+mn-ea"/>
                    <a:cs typeface="+mn-cs"/>
                  </a:defRPr>
                </a:lvl6pPr>
                <a:lvl7pPr marL="2797700" algn="l" defTabSz="932567" rtl="0" eaLnBrk="1" latinLnBrk="0" hangingPunct="1">
                  <a:defRPr sz="1800" kern="1200">
                    <a:solidFill>
                      <a:schemeClr val="tx1"/>
                    </a:solidFill>
                    <a:latin typeface="+mn-lt"/>
                    <a:ea typeface="+mn-ea"/>
                    <a:cs typeface="+mn-cs"/>
                  </a:defRPr>
                </a:lvl7pPr>
                <a:lvl8pPr marL="3263983" algn="l" defTabSz="932567" rtl="0" eaLnBrk="1" latinLnBrk="0" hangingPunct="1">
                  <a:defRPr sz="1800" kern="1200">
                    <a:solidFill>
                      <a:schemeClr val="tx1"/>
                    </a:solidFill>
                    <a:latin typeface="+mn-lt"/>
                    <a:ea typeface="+mn-ea"/>
                    <a:cs typeface="+mn-cs"/>
                  </a:defRPr>
                </a:lvl8pPr>
                <a:lvl9pPr marL="3730268" algn="l" defTabSz="932567" rtl="0" eaLnBrk="1" latinLnBrk="0" hangingPunct="1">
                  <a:defRPr sz="1800" kern="1200">
                    <a:solidFill>
                      <a:schemeClr val="tx1"/>
                    </a:solidFill>
                    <a:latin typeface="+mn-lt"/>
                    <a:ea typeface="+mn-ea"/>
                    <a:cs typeface="+mn-cs"/>
                  </a:defRPr>
                </a:lvl9pPr>
              </a:lstStyle>
              <a:p>
                <a:pPr marL="0" marR="0" lvl="0" indent="0" algn="l" defTabSz="9323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4844">
                        <a:schemeClr val="bg1"/>
                      </a:gs>
                      <a:gs pos="69000">
                        <a:schemeClr val="bg1"/>
                      </a:gs>
                    </a:gsLst>
                  </a:gradFill>
                  <a:effectLst/>
                  <a:uLnTx/>
                  <a:uFillTx/>
                  <a:latin typeface="+mn-lt"/>
                  <a:ea typeface="+mn-ea"/>
                  <a:cs typeface="+mn-cs"/>
                </a:endParaRPr>
              </a:p>
            </p:txBody>
          </p:sp>
        </p:grpSp>
      </p:grpSp>
      <p:grpSp>
        <p:nvGrpSpPr>
          <p:cNvPr id="21" name="Group 20"/>
          <p:cNvGrpSpPr/>
          <p:nvPr/>
        </p:nvGrpSpPr>
        <p:grpSpPr>
          <a:xfrm>
            <a:off x="-2" y="564598"/>
            <a:ext cx="6881757" cy="514779"/>
            <a:chOff x="-2" y="382799"/>
            <a:chExt cx="6881757" cy="514779"/>
          </a:xfrm>
        </p:grpSpPr>
        <p:sp>
          <p:nvSpPr>
            <p:cNvPr id="22" name="Rectangle 21"/>
            <p:cNvSpPr/>
            <p:nvPr/>
          </p:nvSpPr>
          <p:spPr bwMode="auto">
            <a:xfrm>
              <a:off x="-2" y="610882"/>
              <a:ext cx="6625372" cy="105009"/>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6511" tIns="149208" rIns="186511" bIns="149208" numCol="1" spcCol="0" rtlCol="0" fromWordArt="0" anchor="t" anchorCtr="0" forceAA="0" compatLnSpc="1">
              <a:prstTxWarp prst="textNoShape">
                <a:avLst/>
              </a:prstTxWarp>
              <a:noAutofit/>
            </a:bodyPr>
            <a:lstStyle/>
            <a:p>
              <a:pPr marL="0" marR="0" lvl="0" indent="0" algn="ctr" defTabSz="950938"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itchFamily="34" charset="0"/>
                <a:cs typeface="Segoe UI" pitchFamily="34" charset="0"/>
              </a:endParaRPr>
            </a:p>
          </p:txBody>
        </p:sp>
        <p:grpSp>
          <p:nvGrpSpPr>
            <p:cNvPr id="23" name="Group 22"/>
            <p:cNvGrpSpPr/>
            <p:nvPr/>
          </p:nvGrpSpPr>
          <p:grpSpPr>
            <a:xfrm>
              <a:off x="6368985" y="382799"/>
              <a:ext cx="512770" cy="514779"/>
              <a:chOff x="2180392" y="2332672"/>
              <a:chExt cx="502761" cy="504803"/>
            </a:xfrm>
          </p:grpSpPr>
          <p:sp>
            <p:nvSpPr>
              <p:cNvPr id="24" name="Oval 23"/>
              <p:cNvSpPr/>
              <p:nvPr/>
            </p:nvSpPr>
            <p:spPr bwMode="auto">
              <a:xfrm>
                <a:off x="2203251" y="2355547"/>
                <a:ext cx="461294" cy="461294"/>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3220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14844">
                        <a:schemeClr val="bg1"/>
                      </a:gs>
                      <a:gs pos="69000">
                        <a:schemeClr val="bg1"/>
                      </a:gs>
                    </a:gsLst>
                    <a:lin ang="5400000" scaled="0"/>
                  </a:gradFill>
                  <a:effectLst/>
                  <a:uLnTx/>
                  <a:uFillTx/>
                  <a:ea typeface="Segoe UI" pitchFamily="34" charset="0"/>
                  <a:cs typeface="Segoe UI" pitchFamily="34" charset="0"/>
                </a:endParaRPr>
              </a:p>
            </p:txBody>
          </p:sp>
          <p:sp>
            <p:nvSpPr>
              <p:cNvPr id="25" name="Freeform 72"/>
              <p:cNvSpPr>
                <a:spLocks noEditPoints="1"/>
              </p:cNvSpPr>
              <p:nvPr/>
            </p:nvSpPr>
            <p:spPr bwMode="black">
              <a:xfrm>
                <a:off x="2180392" y="2332672"/>
                <a:ext cx="502761" cy="50480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87867" tIns="43934" rIns="87867" bIns="43934" numCol="1" anchor="t" anchorCtr="0" compatLnSpc="1">
                <a:prstTxWarp prst="textNoShape">
                  <a:avLst/>
                </a:prstTxWarp>
              </a:bodyPr>
              <a:lstStyle>
                <a:defPPr>
                  <a:defRPr lang="en-US"/>
                </a:defPPr>
                <a:lvl1pPr marL="0" algn="l" defTabSz="932567" rtl="0" eaLnBrk="1" latinLnBrk="0" hangingPunct="1">
                  <a:defRPr sz="1800" kern="1200">
                    <a:solidFill>
                      <a:schemeClr val="tx1"/>
                    </a:solidFill>
                    <a:latin typeface="+mn-lt"/>
                    <a:ea typeface="+mn-ea"/>
                    <a:cs typeface="+mn-cs"/>
                  </a:defRPr>
                </a:lvl1pPr>
                <a:lvl2pPr marL="466283" algn="l" defTabSz="932567" rtl="0" eaLnBrk="1" latinLnBrk="0" hangingPunct="1">
                  <a:defRPr sz="1800" kern="1200">
                    <a:solidFill>
                      <a:schemeClr val="tx1"/>
                    </a:solidFill>
                    <a:latin typeface="+mn-lt"/>
                    <a:ea typeface="+mn-ea"/>
                    <a:cs typeface="+mn-cs"/>
                  </a:defRPr>
                </a:lvl2pPr>
                <a:lvl3pPr marL="932567" algn="l" defTabSz="932567" rtl="0" eaLnBrk="1" latinLnBrk="0" hangingPunct="1">
                  <a:defRPr sz="1800" kern="1200">
                    <a:solidFill>
                      <a:schemeClr val="tx1"/>
                    </a:solidFill>
                    <a:latin typeface="+mn-lt"/>
                    <a:ea typeface="+mn-ea"/>
                    <a:cs typeface="+mn-cs"/>
                  </a:defRPr>
                </a:lvl3pPr>
                <a:lvl4pPr marL="1398849" algn="l" defTabSz="932567" rtl="0" eaLnBrk="1" latinLnBrk="0" hangingPunct="1">
                  <a:defRPr sz="1800" kern="1200">
                    <a:solidFill>
                      <a:schemeClr val="tx1"/>
                    </a:solidFill>
                    <a:latin typeface="+mn-lt"/>
                    <a:ea typeface="+mn-ea"/>
                    <a:cs typeface="+mn-cs"/>
                  </a:defRPr>
                </a:lvl4pPr>
                <a:lvl5pPr marL="1865133" algn="l" defTabSz="932567" rtl="0" eaLnBrk="1" latinLnBrk="0" hangingPunct="1">
                  <a:defRPr sz="1800" kern="1200">
                    <a:solidFill>
                      <a:schemeClr val="tx1"/>
                    </a:solidFill>
                    <a:latin typeface="+mn-lt"/>
                    <a:ea typeface="+mn-ea"/>
                    <a:cs typeface="+mn-cs"/>
                  </a:defRPr>
                </a:lvl5pPr>
                <a:lvl6pPr marL="2331417" algn="l" defTabSz="932567" rtl="0" eaLnBrk="1" latinLnBrk="0" hangingPunct="1">
                  <a:defRPr sz="1800" kern="1200">
                    <a:solidFill>
                      <a:schemeClr val="tx1"/>
                    </a:solidFill>
                    <a:latin typeface="+mn-lt"/>
                    <a:ea typeface="+mn-ea"/>
                    <a:cs typeface="+mn-cs"/>
                  </a:defRPr>
                </a:lvl6pPr>
                <a:lvl7pPr marL="2797700" algn="l" defTabSz="932567" rtl="0" eaLnBrk="1" latinLnBrk="0" hangingPunct="1">
                  <a:defRPr sz="1800" kern="1200">
                    <a:solidFill>
                      <a:schemeClr val="tx1"/>
                    </a:solidFill>
                    <a:latin typeface="+mn-lt"/>
                    <a:ea typeface="+mn-ea"/>
                    <a:cs typeface="+mn-cs"/>
                  </a:defRPr>
                </a:lvl7pPr>
                <a:lvl8pPr marL="3263983" algn="l" defTabSz="932567" rtl="0" eaLnBrk="1" latinLnBrk="0" hangingPunct="1">
                  <a:defRPr sz="1800" kern="1200">
                    <a:solidFill>
                      <a:schemeClr val="tx1"/>
                    </a:solidFill>
                    <a:latin typeface="+mn-lt"/>
                    <a:ea typeface="+mn-ea"/>
                    <a:cs typeface="+mn-cs"/>
                  </a:defRPr>
                </a:lvl8pPr>
                <a:lvl9pPr marL="3730268" algn="l" defTabSz="932567" rtl="0" eaLnBrk="1" latinLnBrk="0" hangingPunct="1">
                  <a:defRPr sz="1800" kern="1200">
                    <a:solidFill>
                      <a:schemeClr val="tx1"/>
                    </a:solidFill>
                    <a:latin typeface="+mn-lt"/>
                    <a:ea typeface="+mn-ea"/>
                    <a:cs typeface="+mn-cs"/>
                  </a:defRPr>
                </a:lvl9pPr>
              </a:lstStyle>
              <a:p>
                <a:pPr marL="0" marR="0" lvl="0" indent="0" algn="l" defTabSz="9323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14844">
                        <a:schemeClr val="bg1"/>
                      </a:gs>
                      <a:gs pos="69000">
                        <a:schemeClr val="bg1"/>
                      </a:gs>
                    </a:gsLst>
                  </a:gradFill>
                  <a:effectLst/>
                  <a:uLnTx/>
                  <a:uFillTx/>
                  <a:latin typeface="+mn-lt"/>
                  <a:ea typeface="+mn-ea"/>
                  <a:cs typeface="+mn-cs"/>
                </a:endParaRPr>
              </a:p>
            </p:txBody>
          </p:sp>
        </p:grpSp>
      </p:grpSp>
      <p:grpSp>
        <p:nvGrpSpPr>
          <p:cNvPr id="26" name="Group 25"/>
          <p:cNvGrpSpPr/>
          <p:nvPr/>
        </p:nvGrpSpPr>
        <p:grpSpPr>
          <a:xfrm>
            <a:off x="418125" y="3016947"/>
            <a:ext cx="3319042" cy="1739075"/>
            <a:chOff x="378915" y="2777182"/>
            <a:chExt cx="3319042" cy="1739075"/>
          </a:xfrm>
        </p:grpSpPr>
        <p:sp>
          <p:nvSpPr>
            <p:cNvPr id="27" name="Freeform: Shape 29"/>
            <p:cNvSpPr/>
            <p:nvPr/>
          </p:nvSpPr>
          <p:spPr bwMode="auto">
            <a:xfrm>
              <a:off x="378915" y="2777182"/>
              <a:ext cx="3319042" cy="1739075"/>
            </a:xfrm>
            <a:custGeom>
              <a:avLst/>
              <a:gdLst>
                <a:gd name="connsiteX0" fmla="*/ 3087126 w 4958631"/>
                <a:gd name="connsiteY0" fmla="*/ 0 h 3065214"/>
                <a:gd name="connsiteX1" fmla="*/ 4246647 w 4958631"/>
                <a:gd name="connsiteY1" fmla="*/ 1208571 h 3065214"/>
                <a:gd name="connsiteX2" fmla="*/ 4242727 w 4958631"/>
                <a:gd name="connsiteY2" fmla="*/ 1289484 h 3065214"/>
                <a:gd name="connsiteX3" fmla="*/ 4250448 w 4958631"/>
                <a:gd name="connsiteY3" fmla="*/ 1291734 h 3065214"/>
                <a:gd name="connsiteX4" fmla="*/ 4958631 w 4958631"/>
                <a:gd name="connsiteY4" fmla="*/ 2142206 h 3065214"/>
                <a:gd name="connsiteX5" fmla="*/ 4032794 w 4958631"/>
                <a:gd name="connsiteY5" fmla="*/ 3046461 h 3065214"/>
                <a:gd name="connsiteX6" fmla="*/ 3958613 w 4958631"/>
                <a:gd name="connsiteY6" fmla="*/ 3055473 h 3065214"/>
                <a:gd name="connsiteX7" fmla="*/ 3958613 w 4958631"/>
                <a:gd name="connsiteY7" fmla="*/ 3065213 h 3065214"/>
                <a:gd name="connsiteX8" fmla="*/ 3799110 w 4958631"/>
                <a:gd name="connsiteY8" fmla="*/ 3065213 h 3065214"/>
                <a:gd name="connsiteX9" fmla="*/ 791193 w 4958631"/>
                <a:gd name="connsiteY9" fmla="*/ 3065213 h 3065214"/>
                <a:gd name="connsiteX10" fmla="*/ 791175 w 4958631"/>
                <a:gd name="connsiteY10" fmla="*/ 3065214 h 3065214"/>
                <a:gd name="connsiteX11" fmla="*/ 791158 w 4958631"/>
                <a:gd name="connsiteY11" fmla="*/ 3065213 h 3065214"/>
                <a:gd name="connsiteX12" fmla="*/ 790261 w 4958631"/>
                <a:gd name="connsiteY12" fmla="*/ 3065213 h 3065214"/>
                <a:gd name="connsiteX13" fmla="*/ 790261 w 4958631"/>
                <a:gd name="connsiteY13" fmla="*/ 3065162 h 3065214"/>
                <a:gd name="connsiteX14" fmla="*/ 710282 w 4958631"/>
                <a:gd name="connsiteY14" fmla="*/ 3060567 h 3065214"/>
                <a:gd name="connsiteX15" fmla="*/ 0 w 4958631"/>
                <a:gd name="connsiteY15" fmla="*/ 2165114 h 3065214"/>
                <a:gd name="connsiteX16" fmla="*/ 791175 w 4958631"/>
                <a:gd name="connsiteY16" fmla="*/ 1265014 h 3065214"/>
                <a:gd name="connsiteX17" fmla="*/ 931226 w 4958631"/>
                <a:gd name="connsiteY17" fmla="*/ 1279073 h 3065214"/>
                <a:gd name="connsiteX18" fmla="*/ 973354 w 4958631"/>
                <a:gd name="connsiteY18" fmla="*/ 1292019 h 3065214"/>
                <a:gd name="connsiteX19" fmla="*/ 1010516 w 4958631"/>
                <a:gd name="connsiteY19" fmla="*/ 1166682 h 3065214"/>
                <a:gd name="connsiteX20" fmla="*/ 1802711 w 4958631"/>
                <a:gd name="connsiteY20" fmla="*/ 616942 h 3065214"/>
                <a:gd name="connsiteX21" fmla="*/ 2058377 w 4958631"/>
                <a:gd name="connsiteY21" fmla="*/ 657409 h 3065214"/>
                <a:gd name="connsiteX22" fmla="*/ 2060370 w 4958631"/>
                <a:gd name="connsiteY22" fmla="*/ 658172 h 3065214"/>
                <a:gd name="connsiteX23" fmla="*/ 2125633 w 4958631"/>
                <a:gd name="connsiteY23" fmla="*/ 532848 h 3065214"/>
                <a:gd name="connsiteX24" fmla="*/ 3087126 w 4958631"/>
                <a:gd name="connsiteY24" fmla="*/ 0 h 30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8631" h="3065214">
                  <a:moveTo>
                    <a:pt x="3087126" y="0"/>
                  </a:moveTo>
                  <a:cubicBezTo>
                    <a:pt x="3727512" y="0"/>
                    <a:pt x="4246647" y="541096"/>
                    <a:pt x="4246647" y="1208571"/>
                  </a:cubicBezTo>
                  <a:lnTo>
                    <a:pt x="4242727" y="1289484"/>
                  </a:lnTo>
                  <a:lnTo>
                    <a:pt x="4250448" y="1291734"/>
                  </a:lnTo>
                  <a:cubicBezTo>
                    <a:pt x="4666618" y="1431854"/>
                    <a:pt x="4958631" y="1759884"/>
                    <a:pt x="4958631" y="2142206"/>
                  </a:cubicBezTo>
                  <a:cubicBezTo>
                    <a:pt x="4958631" y="2588249"/>
                    <a:pt x="4561168" y="2960394"/>
                    <a:pt x="4032794" y="3046461"/>
                  </a:cubicBezTo>
                  <a:lnTo>
                    <a:pt x="3958613" y="3055473"/>
                  </a:lnTo>
                  <a:lnTo>
                    <a:pt x="3958613" y="3065213"/>
                  </a:lnTo>
                  <a:lnTo>
                    <a:pt x="3799110" y="3065213"/>
                  </a:lnTo>
                  <a:lnTo>
                    <a:pt x="791193" y="3065213"/>
                  </a:lnTo>
                  <a:lnTo>
                    <a:pt x="791175" y="3065214"/>
                  </a:lnTo>
                  <a:lnTo>
                    <a:pt x="791158" y="3065213"/>
                  </a:lnTo>
                  <a:lnTo>
                    <a:pt x="790261" y="3065213"/>
                  </a:lnTo>
                  <a:lnTo>
                    <a:pt x="790261" y="3065162"/>
                  </a:lnTo>
                  <a:lnTo>
                    <a:pt x="710282" y="3060567"/>
                  </a:lnTo>
                  <a:cubicBezTo>
                    <a:pt x="311327" y="3014473"/>
                    <a:pt x="0" y="2631157"/>
                    <a:pt x="0" y="2165114"/>
                  </a:cubicBezTo>
                  <a:cubicBezTo>
                    <a:pt x="0" y="1668002"/>
                    <a:pt x="354221" y="1265014"/>
                    <a:pt x="791175" y="1265014"/>
                  </a:cubicBezTo>
                  <a:cubicBezTo>
                    <a:pt x="838967" y="1265014"/>
                    <a:pt x="885769" y="1269835"/>
                    <a:pt x="931226" y="1279073"/>
                  </a:cubicBezTo>
                  <a:lnTo>
                    <a:pt x="973354" y="1292019"/>
                  </a:lnTo>
                  <a:lnTo>
                    <a:pt x="1010516" y="1166682"/>
                  </a:lnTo>
                  <a:cubicBezTo>
                    <a:pt x="1141035" y="843623"/>
                    <a:pt x="1446587" y="616942"/>
                    <a:pt x="1802711" y="616942"/>
                  </a:cubicBezTo>
                  <a:cubicBezTo>
                    <a:pt x="1891742" y="616942"/>
                    <a:pt x="1977613" y="631110"/>
                    <a:pt x="2058377" y="657409"/>
                  </a:cubicBezTo>
                  <a:lnTo>
                    <a:pt x="2060370" y="658172"/>
                  </a:lnTo>
                  <a:lnTo>
                    <a:pt x="2125633" y="532848"/>
                  </a:lnTo>
                  <a:cubicBezTo>
                    <a:pt x="2334007" y="211366"/>
                    <a:pt x="2686885" y="0"/>
                    <a:pt x="3087126" y="0"/>
                  </a:cubicBezTo>
                  <a:close/>
                </a:path>
              </a:pathLst>
            </a:cu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8" name="Rectangle 27"/>
            <p:cNvSpPr/>
            <p:nvPr/>
          </p:nvSpPr>
          <p:spPr>
            <a:xfrm>
              <a:off x="589574" y="3320195"/>
              <a:ext cx="3024336" cy="1076961"/>
            </a:xfrm>
            <a:prstGeom prst="rect">
              <a:avLst/>
            </a:prstGeom>
          </p:spPr>
          <p:txBody>
            <a:bodyPr wrap="square">
              <a:spAutoFit/>
            </a:bodyPr>
            <a:lstStyle/>
            <a:p>
              <a:pPr marL="0" marR="0" lvl="0" indent="-52388"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More than </a:t>
              </a:r>
              <a:r>
                <a:rPr kumimoji="0" lang="en-US" sz="36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2000</a:t>
              </a:r>
              <a:r>
                <a:rPr kumimoji="0" lang="en-US" sz="14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 </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tenants use PnP Core Component in SharePoint Online. Numerous also on-prem.</a:t>
              </a:r>
            </a:p>
          </p:txBody>
        </p:sp>
      </p:grpSp>
      <p:grpSp>
        <p:nvGrpSpPr>
          <p:cNvPr id="29" name="Group 28"/>
          <p:cNvGrpSpPr/>
          <p:nvPr/>
        </p:nvGrpSpPr>
        <p:grpSpPr>
          <a:xfrm>
            <a:off x="2459064" y="4736251"/>
            <a:ext cx="3691322" cy="1707773"/>
            <a:chOff x="4595008" y="2963222"/>
            <a:chExt cx="3691322" cy="1707773"/>
          </a:xfrm>
        </p:grpSpPr>
        <p:sp>
          <p:nvSpPr>
            <p:cNvPr id="30" name="Freeform: Shape 33"/>
            <p:cNvSpPr/>
            <p:nvPr/>
          </p:nvSpPr>
          <p:spPr bwMode="auto">
            <a:xfrm>
              <a:off x="4595008" y="2963222"/>
              <a:ext cx="3311143" cy="1707773"/>
            </a:xfrm>
            <a:custGeom>
              <a:avLst/>
              <a:gdLst>
                <a:gd name="connsiteX0" fmla="*/ 3087126 w 4958631"/>
                <a:gd name="connsiteY0" fmla="*/ 0 h 3065214"/>
                <a:gd name="connsiteX1" fmla="*/ 4246647 w 4958631"/>
                <a:gd name="connsiteY1" fmla="*/ 1208571 h 3065214"/>
                <a:gd name="connsiteX2" fmla="*/ 4242727 w 4958631"/>
                <a:gd name="connsiteY2" fmla="*/ 1289484 h 3065214"/>
                <a:gd name="connsiteX3" fmla="*/ 4250448 w 4958631"/>
                <a:gd name="connsiteY3" fmla="*/ 1291734 h 3065214"/>
                <a:gd name="connsiteX4" fmla="*/ 4958631 w 4958631"/>
                <a:gd name="connsiteY4" fmla="*/ 2142206 h 3065214"/>
                <a:gd name="connsiteX5" fmla="*/ 4032794 w 4958631"/>
                <a:gd name="connsiteY5" fmla="*/ 3046461 h 3065214"/>
                <a:gd name="connsiteX6" fmla="*/ 3958613 w 4958631"/>
                <a:gd name="connsiteY6" fmla="*/ 3055473 h 3065214"/>
                <a:gd name="connsiteX7" fmla="*/ 3958613 w 4958631"/>
                <a:gd name="connsiteY7" fmla="*/ 3065213 h 3065214"/>
                <a:gd name="connsiteX8" fmla="*/ 3799110 w 4958631"/>
                <a:gd name="connsiteY8" fmla="*/ 3065213 h 3065214"/>
                <a:gd name="connsiteX9" fmla="*/ 791193 w 4958631"/>
                <a:gd name="connsiteY9" fmla="*/ 3065213 h 3065214"/>
                <a:gd name="connsiteX10" fmla="*/ 791175 w 4958631"/>
                <a:gd name="connsiteY10" fmla="*/ 3065214 h 3065214"/>
                <a:gd name="connsiteX11" fmla="*/ 791158 w 4958631"/>
                <a:gd name="connsiteY11" fmla="*/ 3065213 h 3065214"/>
                <a:gd name="connsiteX12" fmla="*/ 790261 w 4958631"/>
                <a:gd name="connsiteY12" fmla="*/ 3065213 h 3065214"/>
                <a:gd name="connsiteX13" fmla="*/ 790261 w 4958631"/>
                <a:gd name="connsiteY13" fmla="*/ 3065162 h 3065214"/>
                <a:gd name="connsiteX14" fmla="*/ 710282 w 4958631"/>
                <a:gd name="connsiteY14" fmla="*/ 3060567 h 3065214"/>
                <a:gd name="connsiteX15" fmla="*/ 0 w 4958631"/>
                <a:gd name="connsiteY15" fmla="*/ 2165114 h 3065214"/>
                <a:gd name="connsiteX16" fmla="*/ 791175 w 4958631"/>
                <a:gd name="connsiteY16" fmla="*/ 1265014 h 3065214"/>
                <a:gd name="connsiteX17" fmla="*/ 931226 w 4958631"/>
                <a:gd name="connsiteY17" fmla="*/ 1279073 h 3065214"/>
                <a:gd name="connsiteX18" fmla="*/ 973354 w 4958631"/>
                <a:gd name="connsiteY18" fmla="*/ 1292019 h 3065214"/>
                <a:gd name="connsiteX19" fmla="*/ 1010516 w 4958631"/>
                <a:gd name="connsiteY19" fmla="*/ 1166682 h 3065214"/>
                <a:gd name="connsiteX20" fmla="*/ 1802711 w 4958631"/>
                <a:gd name="connsiteY20" fmla="*/ 616942 h 3065214"/>
                <a:gd name="connsiteX21" fmla="*/ 2058377 w 4958631"/>
                <a:gd name="connsiteY21" fmla="*/ 657409 h 3065214"/>
                <a:gd name="connsiteX22" fmla="*/ 2060370 w 4958631"/>
                <a:gd name="connsiteY22" fmla="*/ 658172 h 3065214"/>
                <a:gd name="connsiteX23" fmla="*/ 2125633 w 4958631"/>
                <a:gd name="connsiteY23" fmla="*/ 532848 h 3065214"/>
                <a:gd name="connsiteX24" fmla="*/ 3087126 w 4958631"/>
                <a:gd name="connsiteY24" fmla="*/ 0 h 30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8631" h="3065214">
                  <a:moveTo>
                    <a:pt x="3087126" y="0"/>
                  </a:moveTo>
                  <a:cubicBezTo>
                    <a:pt x="3727512" y="0"/>
                    <a:pt x="4246647" y="541096"/>
                    <a:pt x="4246647" y="1208571"/>
                  </a:cubicBezTo>
                  <a:lnTo>
                    <a:pt x="4242727" y="1289484"/>
                  </a:lnTo>
                  <a:lnTo>
                    <a:pt x="4250448" y="1291734"/>
                  </a:lnTo>
                  <a:cubicBezTo>
                    <a:pt x="4666618" y="1431854"/>
                    <a:pt x="4958631" y="1759884"/>
                    <a:pt x="4958631" y="2142206"/>
                  </a:cubicBezTo>
                  <a:cubicBezTo>
                    <a:pt x="4958631" y="2588249"/>
                    <a:pt x="4561168" y="2960394"/>
                    <a:pt x="4032794" y="3046461"/>
                  </a:cubicBezTo>
                  <a:lnTo>
                    <a:pt x="3958613" y="3055473"/>
                  </a:lnTo>
                  <a:lnTo>
                    <a:pt x="3958613" y="3065213"/>
                  </a:lnTo>
                  <a:lnTo>
                    <a:pt x="3799110" y="3065213"/>
                  </a:lnTo>
                  <a:lnTo>
                    <a:pt x="791193" y="3065213"/>
                  </a:lnTo>
                  <a:lnTo>
                    <a:pt x="791175" y="3065214"/>
                  </a:lnTo>
                  <a:lnTo>
                    <a:pt x="791158" y="3065213"/>
                  </a:lnTo>
                  <a:lnTo>
                    <a:pt x="790261" y="3065213"/>
                  </a:lnTo>
                  <a:lnTo>
                    <a:pt x="790261" y="3065162"/>
                  </a:lnTo>
                  <a:lnTo>
                    <a:pt x="710282" y="3060567"/>
                  </a:lnTo>
                  <a:cubicBezTo>
                    <a:pt x="311327" y="3014473"/>
                    <a:pt x="0" y="2631157"/>
                    <a:pt x="0" y="2165114"/>
                  </a:cubicBezTo>
                  <a:cubicBezTo>
                    <a:pt x="0" y="1668002"/>
                    <a:pt x="354221" y="1265014"/>
                    <a:pt x="791175" y="1265014"/>
                  </a:cubicBezTo>
                  <a:cubicBezTo>
                    <a:pt x="838967" y="1265014"/>
                    <a:pt x="885769" y="1269835"/>
                    <a:pt x="931226" y="1279073"/>
                  </a:cubicBezTo>
                  <a:lnTo>
                    <a:pt x="973354" y="1292019"/>
                  </a:lnTo>
                  <a:lnTo>
                    <a:pt x="1010516" y="1166682"/>
                  </a:lnTo>
                  <a:cubicBezTo>
                    <a:pt x="1141035" y="843623"/>
                    <a:pt x="1446587" y="616942"/>
                    <a:pt x="1802711" y="616942"/>
                  </a:cubicBezTo>
                  <a:cubicBezTo>
                    <a:pt x="1891742" y="616942"/>
                    <a:pt x="1977613" y="631110"/>
                    <a:pt x="2058377" y="657409"/>
                  </a:cubicBezTo>
                  <a:lnTo>
                    <a:pt x="2060370" y="658172"/>
                  </a:lnTo>
                  <a:lnTo>
                    <a:pt x="2125633" y="532848"/>
                  </a:lnTo>
                  <a:cubicBezTo>
                    <a:pt x="2334007" y="211366"/>
                    <a:pt x="2686885" y="0"/>
                    <a:pt x="3087126" y="0"/>
                  </a:cubicBezTo>
                  <a:close/>
                </a:path>
              </a:pathLst>
            </a:cu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1" name="Rectangle 30"/>
            <p:cNvSpPr/>
            <p:nvPr/>
          </p:nvSpPr>
          <p:spPr>
            <a:xfrm>
              <a:off x="4921946" y="3589103"/>
              <a:ext cx="3364384" cy="1015406"/>
            </a:xfrm>
            <a:prstGeom prst="rect">
              <a:avLst/>
            </a:prstGeom>
          </p:spPr>
          <p:txBody>
            <a:bodyPr wrap="square">
              <a:spAutoFit/>
            </a:bodyPr>
            <a:lstStyle/>
            <a:p>
              <a:pPr marL="0" marR="0" lvl="0" indent="-52388"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More than </a:t>
              </a:r>
              <a:r>
                <a:rPr kumimoji="0" lang="en-US" sz="32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11000 </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unique visitors during past 2 weeks in PnP repositories</a:t>
              </a:r>
            </a:p>
          </p:txBody>
        </p:sp>
      </p:grpSp>
      <p:grpSp>
        <p:nvGrpSpPr>
          <p:cNvPr id="32" name="Group 31"/>
          <p:cNvGrpSpPr/>
          <p:nvPr/>
        </p:nvGrpSpPr>
        <p:grpSpPr>
          <a:xfrm>
            <a:off x="5363750" y="3280734"/>
            <a:ext cx="3319042" cy="1739075"/>
            <a:chOff x="1653163" y="4559332"/>
            <a:chExt cx="3319042" cy="1739075"/>
          </a:xfrm>
        </p:grpSpPr>
        <p:sp>
          <p:nvSpPr>
            <p:cNvPr id="33" name="Freeform: Shape 31"/>
            <p:cNvSpPr/>
            <p:nvPr/>
          </p:nvSpPr>
          <p:spPr bwMode="auto">
            <a:xfrm>
              <a:off x="1653163" y="4559332"/>
              <a:ext cx="3319042" cy="1739075"/>
            </a:xfrm>
            <a:custGeom>
              <a:avLst/>
              <a:gdLst>
                <a:gd name="connsiteX0" fmla="*/ 3087126 w 4958631"/>
                <a:gd name="connsiteY0" fmla="*/ 0 h 3065214"/>
                <a:gd name="connsiteX1" fmla="*/ 4246647 w 4958631"/>
                <a:gd name="connsiteY1" fmla="*/ 1208571 h 3065214"/>
                <a:gd name="connsiteX2" fmla="*/ 4242727 w 4958631"/>
                <a:gd name="connsiteY2" fmla="*/ 1289484 h 3065214"/>
                <a:gd name="connsiteX3" fmla="*/ 4250448 w 4958631"/>
                <a:gd name="connsiteY3" fmla="*/ 1291734 h 3065214"/>
                <a:gd name="connsiteX4" fmla="*/ 4958631 w 4958631"/>
                <a:gd name="connsiteY4" fmla="*/ 2142206 h 3065214"/>
                <a:gd name="connsiteX5" fmla="*/ 4032794 w 4958631"/>
                <a:gd name="connsiteY5" fmla="*/ 3046461 h 3065214"/>
                <a:gd name="connsiteX6" fmla="*/ 3958613 w 4958631"/>
                <a:gd name="connsiteY6" fmla="*/ 3055473 h 3065214"/>
                <a:gd name="connsiteX7" fmla="*/ 3958613 w 4958631"/>
                <a:gd name="connsiteY7" fmla="*/ 3065213 h 3065214"/>
                <a:gd name="connsiteX8" fmla="*/ 3799110 w 4958631"/>
                <a:gd name="connsiteY8" fmla="*/ 3065213 h 3065214"/>
                <a:gd name="connsiteX9" fmla="*/ 791193 w 4958631"/>
                <a:gd name="connsiteY9" fmla="*/ 3065213 h 3065214"/>
                <a:gd name="connsiteX10" fmla="*/ 791175 w 4958631"/>
                <a:gd name="connsiteY10" fmla="*/ 3065214 h 3065214"/>
                <a:gd name="connsiteX11" fmla="*/ 791158 w 4958631"/>
                <a:gd name="connsiteY11" fmla="*/ 3065213 h 3065214"/>
                <a:gd name="connsiteX12" fmla="*/ 790261 w 4958631"/>
                <a:gd name="connsiteY12" fmla="*/ 3065213 h 3065214"/>
                <a:gd name="connsiteX13" fmla="*/ 790261 w 4958631"/>
                <a:gd name="connsiteY13" fmla="*/ 3065162 h 3065214"/>
                <a:gd name="connsiteX14" fmla="*/ 710282 w 4958631"/>
                <a:gd name="connsiteY14" fmla="*/ 3060567 h 3065214"/>
                <a:gd name="connsiteX15" fmla="*/ 0 w 4958631"/>
                <a:gd name="connsiteY15" fmla="*/ 2165114 h 3065214"/>
                <a:gd name="connsiteX16" fmla="*/ 791175 w 4958631"/>
                <a:gd name="connsiteY16" fmla="*/ 1265014 h 3065214"/>
                <a:gd name="connsiteX17" fmla="*/ 931226 w 4958631"/>
                <a:gd name="connsiteY17" fmla="*/ 1279073 h 3065214"/>
                <a:gd name="connsiteX18" fmla="*/ 973354 w 4958631"/>
                <a:gd name="connsiteY18" fmla="*/ 1292019 h 3065214"/>
                <a:gd name="connsiteX19" fmla="*/ 1010516 w 4958631"/>
                <a:gd name="connsiteY19" fmla="*/ 1166682 h 3065214"/>
                <a:gd name="connsiteX20" fmla="*/ 1802711 w 4958631"/>
                <a:gd name="connsiteY20" fmla="*/ 616942 h 3065214"/>
                <a:gd name="connsiteX21" fmla="*/ 2058377 w 4958631"/>
                <a:gd name="connsiteY21" fmla="*/ 657409 h 3065214"/>
                <a:gd name="connsiteX22" fmla="*/ 2060370 w 4958631"/>
                <a:gd name="connsiteY22" fmla="*/ 658172 h 3065214"/>
                <a:gd name="connsiteX23" fmla="*/ 2125633 w 4958631"/>
                <a:gd name="connsiteY23" fmla="*/ 532848 h 3065214"/>
                <a:gd name="connsiteX24" fmla="*/ 3087126 w 4958631"/>
                <a:gd name="connsiteY24" fmla="*/ 0 h 30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8631" h="3065214">
                  <a:moveTo>
                    <a:pt x="3087126" y="0"/>
                  </a:moveTo>
                  <a:cubicBezTo>
                    <a:pt x="3727512" y="0"/>
                    <a:pt x="4246647" y="541096"/>
                    <a:pt x="4246647" y="1208571"/>
                  </a:cubicBezTo>
                  <a:lnTo>
                    <a:pt x="4242727" y="1289484"/>
                  </a:lnTo>
                  <a:lnTo>
                    <a:pt x="4250448" y="1291734"/>
                  </a:lnTo>
                  <a:cubicBezTo>
                    <a:pt x="4666618" y="1431854"/>
                    <a:pt x="4958631" y="1759884"/>
                    <a:pt x="4958631" y="2142206"/>
                  </a:cubicBezTo>
                  <a:cubicBezTo>
                    <a:pt x="4958631" y="2588249"/>
                    <a:pt x="4561168" y="2960394"/>
                    <a:pt x="4032794" y="3046461"/>
                  </a:cubicBezTo>
                  <a:lnTo>
                    <a:pt x="3958613" y="3055473"/>
                  </a:lnTo>
                  <a:lnTo>
                    <a:pt x="3958613" y="3065213"/>
                  </a:lnTo>
                  <a:lnTo>
                    <a:pt x="3799110" y="3065213"/>
                  </a:lnTo>
                  <a:lnTo>
                    <a:pt x="791193" y="3065213"/>
                  </a:lnTo>
                  <a:lnTo>
                    <a:pt x="791175" y="3065214"/>
                  </a:lnTo>
                  <a:lnTo>
                    <a:pt x="791158" y="3065213"/>
                  </a:lnTo>
                  <a:lnTo>
                    <a:pt x="790261" y="3065213"/>
                  </a:lnTo>
                  <a:lnTo>
                    <a:pt x="790261" y="3065162"/>
                  </a:lnTo>
                  <a:lnTo>
                    <a:pt x="710282" y="3060567"/>
                  </a:lnTo>
                  <a:cubicBezTo>
                    <a:pt x="311327" y="3014473"/>
                    <a:pt x="0" y="2631157"/>
                    <a:pt x="0" y="2165114"/>
                  </a:cubicBezTo>
                  <a:cubicBezTo>
                    <a:pt x="0" y="1668002"/>
                    <a:pt x="354221" y="1265014"/>
                    <a:pt x="791175" y="1265014"/>
                  </a:cubicBezTo>
                  <a:cubicBezTo>
                    <a:pt x="838967" y="1265014"/>
                    <a:pt x="885769" y="1269835"/>
                    <a:pt x="931226" y="1279073"/>
                  </a:cubicBezTo>
                  <a:lnTo>
                    <a:pt x="973354" y="1292019"/>
                  </a:lnTo>
                  <a:lnTo>
                    <a:pt x="1010516" y="1166682"/>
                  </a:lnTo>
                  <a:cubicBezTo>
                    <a:pt x="1141035" y="843623"/>
                    <a:pt x="1446587" y="616942"/>
                    <a:pt x="1802711" y="616942"/>
                  </a:cubicBezTo>
                  <a:cubicBezTo>
                    <a:pt x="1891742" y="616942"/>
                    <a:pt x="1977613" y="631110"/>
                    <a:pt x="2058377" y="657409"/>
                  </a:cubicBezTo>
                  <a:lnTo>
                    <a:pt x="2060370" y="658172"/>
                  </a:lnTo>
                  <a:lnTo>
                    <a:pt x="2125633" y="532848"/>
                  </a:lnTo>
                  <a:cubicBezTo>
                    <a:pt x="2334007" y="211366"/>
                    <a:pt x="2686885" y="0"/>
                    <a:pt x="3087126" y="0"/>
                  </a:cubicBezTo>
                  <a:close/>
                </a:path>
              </a:pathLst>
            </a:cu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4" name="Rectangle 33"/>
            <p:cNvSpPr/>
            <p:nvPr/>
          </p:nvSpPr>
          <p:spPr>
            <a:xfrm>
              <a:off x="1773557" y="5201833"/>
              <a:ext cx="3198648" cy="1015406"/>
            </a:xfrm>
            <a:prstGeom prst="rect">
              <a:avLst/>
            </a:prstGeom>
          </p:spPr>
          <p:txBody>
            <a:bodyPr wrap="square">
              <a:spAutoFit/>
            </a:bodyPr>
            <a:lstStyle/>
            <a:p>
              <a:pPr marL="0" marR="0" lvl="0" indent="-52388"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More than </a:t>
              </a:r>
              <a:r>
                <a:rPr kumimoji="0" lang="en-US" sz="32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280 million </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requests using PnP Core Component in September before 13</a:t>
              </a:r>
              <a:r>
                <a:rPr kumimoji="0" lang="en-US" sz="1399" b="0" i="0" u="none" strike="noStrike" kern="0" cap="none" spc="0" normalizeH="0" baseline="3000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th</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  </a:t>
              </a:r>
            </a:p>
          </p:txBody>
        </p:sp>
      </p:grpSp>
      <p:grpSp>
        <p:nvGrpSpPr>
          <p:cNvPr id="35" name="Group 34"/>
          <p:cNvGrpSpPr/>
          <p:nvPr/>
        </p:nvGrpSpPr>
        <p:grpSpPr>
          <a:xfrm>
            <a:off x="8995243" y="2622268"/>
            <a:ext cx="3319042" cy="1739075"/>
            <a:chOff x="8564898" y="2476229"/>
            <a:chExt cx="3319042" cy="1739075"/>
          </a:xfrm>
        </p:grpSpPr>
        <p:sp>
          <p:nvSpPr>
            <p:cNvPr id="36" name="Freeform: Shape 37"/>
            <p:cNvSpPr/>
            <p:nvPr/>
          </p:nvSpPr>
          <p:spPr bwMode="auto">
            <a:xfrm>
              <a:off x="8564898" y="2476229"/>
              <a:ext cx="3319042" cy="1739075"/>
            </a:xfrm>
            <a:custGeom>
              <a:avLst/>
              <a:gdLst>
                <a:gd name="connsiteX0" fmla="*/ 3087126 w 4958631"/>
                <a:gd name="connsiteY0" fmla="*/ 0 h 3065214"/>
                <a:gd name="connsiteX1" fmla="*/ 4246647 w 4958631"/>
                <a:gd name="connsiteY1" fmla="*/ 1208571 h 3065214"/>
                <a:gd name="connsiteX2" fmla="*/ 4242727 w 4958631"/>
                <a:gd name="connsiteY2" fmla="*/ 1289484 h 3065214"/>
                <a:gd name="connsiteX3" fmla="*/ 4250448 w 4958631"/>
                <a:gd name="connsiteY3" fmla="*/ 1291734 h 3065214"/>
                <a:gd name="connsiteX4" fmla="*/ 4958631 w 4958631"/>
                <a:gd name="connsiteY4" fmla="*/ 2142206 h 3065214"/>
                <a:gd name="connsiteX5" fmla="*/ 4032794 w 4958631"/>
                <a:gd name="connsiteY5" fmla="*/ 3046461 h 3065214"/>
                <a:gd name="connsiteX6" fmla="*/ 3958613 w 4958631"/>
                <a:gd name="connsiteY6" fmla="*/ 3055473 h 3065214"/>
                <a:gd name="connsiteX7" fmla="*/ 3958613 w 4958631"/>
                <a:gd name="connsiteY7" fmla="*/ 3065213 h 3065214"/>
                <a:gd name="connsiteX8" fmla="*/ 3799110 w 4958631"/>
                <a:gd name="connsiteY8" fmla="*/ 3065213 h 3065214"/>
                <a:gd name="connsiteX9" fmla="*/ 791193 w 4958631"/>
                <a:gd name="connsiteY9" fmla="*/ 3065213 h 3065214"/>
                <a:gd name="connsiteX10" fmla="*/ 791175 w 4958631"/>
                <a:gd name="connsiteY10" fmla="*/ 3065214 h 3065214"/>
                <a:gd name="connsiteX11" fmla="*/ 791158 w 4958631"/>
                <a:gd name="connsiteY11" fmla="*/ 3065213 h 3065214"/>
                <a:gd name="connsiteX12" fmla="*/ 790261 w 4958631"/>
                <a:gd name="connsiteY12" fmla="*/ 3065213 h 3065214"/>
                <a:gd name="connsiteX13" fmla="*/ 790261 w 4958631"/>
                <a:gd name="connsiteY13" fmla="*/ 3065162 h 3065214"/>
                <a:gd name="connsiteX14" fmla="*/ 710282 w 4958631"/>
                <a:gd name="connsiteY14" fmla="*/ 3060567 h 3065214"/>
                <a:gd name="connsiteX15" fmla="*/ 0 w 4958631"/>
                <a:gd name="connsiteY15" fmla="*/ 2165114 h 3065214"/>
                <a:gd name="connsiteX16" fmla="*/ 791175 w 4958631"/>
                <a:gd name="connsiteY16" fmla="*/ 1265014 h 3065214"/>
                <a:gd name="connsiteX17" fmla="*/ 931226 w 4958631"/>
                <a:gd name="connsiteY17" fmla="*/ 1279073 h 3065214"/>
                <a:gd name="connsiteX18" fmla="*/ 973354 w 4958631"/>
                <a:gd name="connsiteY18" fmla="*/ 1292019 h 3065214"/>
                <a:gd name="connsiteX19" fmla="*/ 1010516 w 4958631"/>
                <a:gd name="connsiteY19" fmla="*/ 1166682 h 3065214"/>
                <a:gd name="connsiteX20" fmla="*/ 1802711 w 4958631"/>
                <a:gd name="connsiteY20" fmla="*/ 616942 h 3065214"/>
                <a:gd name="connsiteX21" fmla="*/ 2058377 w 4958631"/>
                <a:gd name="connsiteY21" fmla="*/ 657409 h 3065214"/>
                <a:gd name="connsiteX22" fmla="*/ 2060370 w 4958631"/>
                <a:gd name="connsiteY22" fmla="*/ 658172 h 3065214"/>
                <a:gd name="connsiteX23" fmla="*/ 2125633 w 4958631"/>
                <a:gd name="connsiteY23" fmla="*/ 532848 h 3065214"/>
                <a:gd name="connsiteX24" fmla="*/ 3087126 w 4958631"/>
                <a:gd name="connsiteY24" fmla="*/ 0 h 30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8631" h="3065214">
                  <a:moveTo>
                    <a:pt x="3087126" y="0"/>
                  </a:moveTo>
                  <a:cubicBezTo>
                    <a:pt x="3727512" y="0"/>
                    <a:pt x="4246647" y="541096"/>
                    <a:pt x="4246647" y="1208571"/>
                  </a:cubicBezTo>
                  <a:lnTo>
                    <a:pt x="4242727" y="1289484"/>
                  </a:lnTo>
                  <a:lnTo>
                    <a:pt x="4250448" y="1291734"/>
                  </a:lnTo>
                  <a:cubicBezTo>
                    <a:pt x="4666618" y="1431854"/>
                    <a:pt x="4958631" y="1759884"/>
                    <a:pt x="4958631" y="2142206"/>
                  </a:cubicBezTo>
                  <a:cubicBezTo>
                    <a:pt x="4958631" y="2588249"/>
                    <a:pt x="4561168" y="2960394"/>
                    <a:pt x="4032794" y="3046461"/>
                  </a:cubicBezTo>
                  <a:lnTo>
                    <a:pt x="3958613" y="3055473"/>
                  </a:lnTo>
                  <a:lnTo>
                    <a:pt x="3958613" y="3065213"/>
                  </a:lnTo>
                  <a:lnTo>
                    <a:pt x="3799110" y="3065213"/>
                  </a:lnTo>
                  <a:lnTo>
                    <a:pt x="791193" y="3065213"/>
                  </a:lnTo>
                  <a:lnTo>
                    <a:pt x="791175" y="3065214"/>
                  </a:lnTo>
                  <a:lnTo>
                    <a:pt x="791158" y="3065213"/>
                  </a:lnTo>
                  <a:lnTo>
                    <a:pt x="790261" y="3065213"/>
                  </a:lnTo>
                  <a:lnTo>
                    <a:pt x="790261" y="3065162"/>
                  </a:lnTo>
                  <a:lnTo>
                    <a:pt x="710282" y="3060567"/>
                  </a:lnTo>
                  <a:cubicBezTo>
                    <a:pt x="311327" y="3014473"/>
                    <a:pt x="0" y="2631157"/>
                    <a:pt x="0" y="2165114"/>
                  </a:cubicBezTo>
                  <a:cubicBezTo>
                    <a:pt x="0" y="1668002"/>
                    <a:pt x="354221" y="1265014"/>
                    <a:pt x="791175" y="1265014"/>
                  </a:cubicBezTo>
                  <a:cubicBezTo>
                    <a:pt x="838967" y="1265014"/>
                    <a:pt x="885769" y="1269835"/>
                    <a:pt x="931226" y="1279073"/>
                  </a:cubicBezTo>
                  <a:lnTo>
                    <a:pt x="973354" y="1292019"/>
                  </a:lnTo>
                  <a:lnTo>
                    <a:pt x="1010516" y="1166682"/>
                  </a:lnTo>
                  <a:cubicBezTo>
                    <a:pt x="1141035" y="843623"/>
                    <a:pt x="1446587" y="616942"/>
                    <a:pt x="1802711" y="616942"/>
                  </a:cubicBezTo>
                  <a:cubicBezTo>
                    <a:pt x="1891742" y="616942"/>
                    <a:pt x="1977613" y="631110"/>
                    <a:pt x="2058377" y="657409"/>
                  </a:cubicBezTo>
                  <a:lnTo>
                    <a:pt x="2060370" y="658172"/>
                  </a:lnTo>
                  <a:lnTo>
                    <a:pt x="2125633" y="532848"/>
                  </a:lnTo>
                  <a:cubicBezTo>
                    <a:pt x="2334007" y="211366"/>
                    <a:pt x="2686885" y="0"/>
                    <a:pt x="3087126" y="0"/>
                  </a:cubicBezTo>
                  <a:close/>
                </a:path>
              </a:pathLst>
            </a:cu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7" name="Rectangle 36"/>
            <p:cNvSpPr/>
            <p:nvPr/>
          </p:nvSpPr>
          <p:spPr>
            <a:xfrm>
              <a:off x="8666509" y="3164979"/>
              <a:ext cx="3217431" cy="800091"/>
            </a:xfrm>
            <a:prstGeom prst="rect">
              <a:avLst/>
            </a:prstGeom>
          </p:spPr>
          <p:txBody>
            <a:bodyPr wrap="square">
              <a:spAutoFit/>
            </a:bodyPr>
            <a:lstStyle/>
            <a:p>
              <a:pPr marL="0" marR="0" lvl="0" indent="-52388"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More than </a:t>
              </a:r>
              <a:r>
                <a:rPr kumimoji="0" lang="en-US" sz="32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150 </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samples to learn and take advantage from in your work</a:t>
              </a:r>
            </a:p>
          </p:txBody>
        </p:sp>
      </p:grpSp>
      <p:grpSp>
        <p:nvGrpSpPr>
          <p:cNvPr id="38" name="Group 37"/>
          <p:cNvGrpSpPr/>
          <p:nvPr/>
        </p:nvGrpSpPr>
        <p:grpSpPr>
          <a:xfrm>
            <a:off x="6862776" y="5103364"/>
            <a:ext cx="3612439" cy="1739075"/>
            <a:chOff x="7070294" y="4067144"/>
            <a:chExt cx="3612439" cy="1739075"/>
          </a:xfrm>
        </p:grpSpPr>
        <p:sp>
          <p:nvSpPr>
            <p:cNvPr id="39" name="Freeform: Shape 35"/>
            <p:cNvSpPr/>
            <p:nvPr/>
          </p:nvSpPr>
          <p:spPr bwMode="auto">
            <a:xfrm>
              <a:off x="7070294" y="4067144"/>
              <a:ext cx="3319042" cy="1739075"/>
            </a:xfrm>
            <a:custGeom>
              <a:avLst/>
              <a:gdLst>
                <a:gd name="connsiteX0" fmla="*/ 3087126 w 4958631"/>
                <a:gd name="connsiteY0" fmla="*/ 0 h 3065214"/>
                <a:gd name="connsiteX1" fmla="*/ 4246647 w 4958631"/>
                <a:gd name="connsiteY1" fmla="*/ 1208571 h 3065214"/>
                <a:gd name="connsiteX2" fmla="*/ 4242727 w 4958631"/>
                <a:gd name="connsiteY2" fmla="*/ 1289484 h 3065214"/>
                <a:gd name="connsiteX3" fmla="*/ 4250448 w 4958631"/>
                <a:gd name="connsiteY3" fmla="*/ 1291734 h 3065214"/>
                <a:gd name="connsiteX4" fmla="*/ 4958631 w 4958631"/>
                <a:gd name="connsiteY4" fmla="*/ 2142206 h 3065214"/>
                <a:gd name="connsiteX5" fmla="*/ 4032794 w 4958631"/>
                <a:gd name="connsiteY5" fmla="*/ 3046461 h 3065214"/>
                <a:gd name="connsiteX6" fmla="*/ 3958613 w 4958631"/>
                <a:gd name="connsiteY6" fmla="*/ 3055473 h 3065214"/>
                <a:gd name="connsiteX7" fmla="*/ 3958613 w 4958631"/>
                <a:gd name="connsiteY7" fmla="*/ 3065213 h 3065214"/>
                <a:gd name="connsiteX8" fmla="*/ 3799110 w 4958631"/>
                <a:gd name="connsiteY8" fmla="*/ 3065213 h 3065214"/>
                <a:gd name="connsiteX9" fmla="*/ 791193 w 4958631"/>
                <a:gd name="connsiteY9" fmla="*/ 3065213 h 3065214"/>
                <a:gd name="connsiteX10" fmla="*/ 791175 w 4958631"/>
                <a:gd name="connsiteY10" fmla="*/ 3065214 h 3065214"/>
                <a:gd name="connsiteX11" fmla="*/ 791158 w 4958631"/>
                <a:gd name="connsiteY11" fmla="*/ 3065213 h 3065214"/>
                <a:gd name="connsiteX12" fmla="*/ 790261 w 4958631"/>
                <a:gd name="connsiteY12" fmla="*/ 3065213 h 3065214"/>
                <a:gd name="connsiteX13" fmla="*/ 790261 w 4958631"/>
                <a:gd name="connsiteY13" fmla="*/ 3065162 h 3065214"/>
                <a:gd name="connsiteX14" fmla="*/ 710282 w 4958631"/>
                <a:gd name="connsiteY14" fmla="*/ 3060567 h 3065214"/>
                <a:gd name="connsiteX15" fmla="*/ 0 w 4958631"/>
                <a:gd name="connsiteY15" fmla="*/ 2165114 h 3065214"/>
                <a:gd name="connsiteX16" fmla="*/ 791175 w 4958631"/>
                <a:gd name="connsiteY16" fmla="*/ 1265014 h 3065214"/>
                <a:gd name="connsiteX17" fmla="*/ 931226 w 4958631"/>
                <a:gd name="connsiteY17" fmla="*/ 1279073 h 3065214"/>
                <a:gd name="connsiteX18" fmla="*/ 973354 w 4958631"/>
                <a:gd name="connsiteY18" fmla="*/ 1292019 h 3065214"/>
                <a:gd name="connsiteX19" fmla="*/ 1010516 w 4958631"/>
                <a:gd name="connsiteY19" fmla="*/ 1166682 h 3065214"/>
                <a:gd name="connsiteX20" fmla="*/ 1802711 w 4958631"/>
                <a:gd name="connsiteY20" fmla="*/ 616942 h 3065214"/>
                <a:gd name="connsiteX21" fmla="*/ 2058377 w 4958631"/>
                <a:gd name="connsiteY21" fmla="*/ 657409 h 3065214"/>
                <a:gd name="connsiteX22" fmla="*/ 2060370 w 4958631"/>
                <a:gd name="connsiteY22" fmla="*/ 658172 h 3065214"/>
                <a:gd name="connsiteX23" fmla="*/ 2125633 w 4958631"/>
                <a:gd name="connsiteY23" fmla="*/ 532848 h 3065214"/>
                <a:gd name="connsiteX24" fmla="*/ 3087126 w 4958631"/>
                <a:gd name="connsiteY24" fmla="*/ 0 h 306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8631" h="3065214">
                  <a:moveTo>
                    <a:pt x="3087126" y="0"/>
                  </a:moveTo>
                  <a:cubicBezTo>
                    <a:pt x="3727512" y="0"/>
                    <a:pt x="4246647" y="541096"/>
                    <a:pt x="4246647" y="1208571"/>
                  </a:cubicBezTo>
                  <a:lnTo>
                    <a:pt x="4242727" y="1289484"/>
                  </a:lnTo>
                  <a:lnTo>
                    <a:pt x="4250448" y="1291734"/>
                  </a:lnTo>
                  <a:cubicBezTo>
                    <a:pt x="4666618" y="1431854"/>
                    <a:pt x="4958631" y="1759884"/>
                    <a:pt x="4958631" y="2142206"/>
                  </a:cubicBezTo>
                  <a:cubicBezTo>
                    <a:pt x="4958631" y="2588249"/>
                    <a:pt x="4561168" y="2960394"/>
                    <a:pt x="4032794" y="3046461"/>
                  </a:cubicBezTo>
                  <a:lnTo>
                    <a:pt x="3958613" y="3055473"/>
                  </a:lnTo>
                  <a:lnTo>
                    <a:pt x="3958613" y="3065213"/>
                  </a:lnTo>
                  <a:lnTo>
                    <a:pt x="3799110" y="3065213"/>
                  </a:lnTo>
                  <a:lnTo>
                    <a:pt x="791193" y="3065213"/>
                  </a:lnTo>
                  <a:lnTo>
                    <a:pt x="791175" y="3065214"/>
                  </a:lnTo>
                  <a:lnTo>
                    <a:pt x="791158" y="3065213"/>
                  </a:lnTo>
                  <a:lnTo>
                    <a:pt x="790261" y="3065213"/>
                  </a:lnTo>
                  <a:lnTo>
                    <a:pt x="790261" y="3065162"/>
                  </a:lnTo>
                  <a:lnTo>
                    <a:pt x="710282" y="3060567"/>
                  </a:lnTo>
                  <a:cubicBezTo>
                    <a:pt x="311327" y="3014473"/>
                    <a:pt x="0" y="2631157"/>
                    <a:pt x="0" y="2165114"/>
                  </a:cubicBezTo>
                  <a:cubicBezTo>
                    <a:pt x="0" y="1668002"/>
                    <a:pt x="354221" y="1265014"/>
                    <a:pt x="791175" y="1265014"/>
                  </a:cubicBezTo>
                  <a:cubicBezTo>
                    <a:pt x="838967" y="1265014"/>
                    <a:pt x="885769" y="1269835"/>
                    <a:pt x="931226" y="1279073"/>
                  </a:cubicBezTo>
                  <a:lnTo>
                    <a:pt x="973354" y="1292019"/>
                  </a:lnTo>
                  <a:lnTo>
                    <a:pt x="1010516" y="1166682"/>
                  </a:lnTo>
                  <a:cubicBezTo>
                    <a:pt x="1141035" y="843623"/>
                    <a:pt x="1446587" y="616942"/>
                    <a:pt x="1802711" y="616942"/>
                  </a:cubicBezTo>
                  <a:cubicBezTo>
                    <a:pt x="1891742" y="616942"/>
                    <a:pt x="1977613" y="631110"/>
                    <a:pt x="2058377" y="657409"/>
                  </a:cubicBezTo>
                  <a:lnTo>
                    <a:pt x="2060370" y="658172"/>
                  </a:lnTo>
                  <a:lnTo>
                    <a:pt x="2125633" y="532848"/>
                  </a:lnTo>
                  <a:cubicBezTo>
                    <a:pt x="2334007" y="211366"/>
                    <a:pt x="2686885" y="0"/>
                    <a:pt x="3087126" y="0"/>
                  </a:cubicBezTo>
                  <a:close/>
                </a:path>
              </a:pathLst>
            </a:custGeom>
            <a:solidFill>
              <a:schemeClr val="bg2">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fi-FI"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40" name="Rectangle 39"/>
            <p:cNvSpPr/>
            <p:nvPr/>
          </p:nvSpPr>
          <p:spPr>
            <a:xfrm>
              <a:off x="7097887" y="4721398"/>
              <a:ext cx="3584846" cy="800091"/>
            </a:xfrm>
            <a:prstGeom prst="rect">
              <a:avLst/>
            </a:prstGeom>
          </p:spPr>
          <p:txBody>
            <a:bodyPr wrap="square">
              <a:spAutoFit/>
            </a:bodyPr>
            <a:lstStyle/>
            <a:p>
              <a:pPr marL="0" marR="0" lvl="0" indent="-52388" defTabSz="914224"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More than </a:t>
              </a:r>
              <a:r>
                <a:rPr kumimoji="0" lang="en-US" sz="3200"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300</a:t>
              </a:r>
              <a:r>
                <a:rPr kumimoji="0" lang="en-US" sz="1399" b="0" i="0" u="none" strike="noStrike" kern="0" cap="none" spc="0" normalizeH="0" baseline="0" noProof="0" dirty="0">
                  <a:ln>
                    <a:noFill/>
                  </a:ln>
                  <a:gradFill>
                    <a:gsLst>
                      <a:gs pos="21875">
                        <a:schemeClr val="tx2"/>
                      </a:gs>
                      <a:gs pos="61000">
                        <a:schemeClr val="tx2"/>
                      </a:gs>
                    </a:gsLst>
                    <a:lin ang="5400000" scaled="0"/>
                  </a:gradFill>
                  <a:effectLst/>
                  <a:uLnTx/>
                  <a:uFillTx/>
                  <a:ea typeface="Segoe UI" panose="020B0502040204020203" pitchFamily="34" charset="0"/>
                  <a:cs typeface="Segoe UI" panose="020B0502040204020203" pitchFamily="34" charset="0"/>
                </a:rPr>
                <a:t> contributors in the GitHub for the PnP and SP repositories.  </a:t>
              </a:r>
            </a:p>
          </p:txBody>
        </p:sp>
      </p:grpSp>
      <p:pic>
        <p:nvPicPr>
          <p:cNvPr id="41" name="Picture 40"/>
          <p:cNvPicPr>
            <a:picLocks noChangeAspect="1"/>
          </p:cNvPicPr>
          <p:nvPr/>
        </p:nvPicPr>
        <p:blipFill rotWithShape="1">
          <a:blip r:embed="rId3"/>
          <a:srcRect l="33919" t="7339" r="19732" b="7339"/>
          <a:stretch/>
        </p:blipFill>
        <p:spPr>
          <a:xfrm>
            <a:off x="11042773" y="4320516"/>
            <a:ext cx="1385042" cy="2553261"/>
          </a:xfrm>
          <a:prstGeom prst="rect">
            <a:avLst/>
          </a:prstGeom>
        </p:spPr>
      </p:pic>
    </p:spTree>
    <p:extLst>
      <p:ext uri="{BB962C8B-B14F-4D97-AF65-F5344CB8AC3E}">
        <p14:creationId xmlns:p14="http://schemas.microsoft.com/office/powerpoint/2010/main" val="41254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50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00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bg1"/>
                </a:solidFill>
              </a:rPr>
              <a:t>JAKÝ BYL MŮJ UPLYNULÝ ROK S SHAREPOINT?</a:t>
            </a:r>
          </a:p>
        </p:txBody>
      </p:sp>
      <p:sp>
        <p:nvSpPr>
          <p:cNvPr id="7" name="Text Placeholder 12"/>
          <p:cNvSpPr txBox="1">
            <a:spLocks/>
          </p:cNvSpPr>
          <p:nvPr/>
        </p:nvSpPr>
        <p:spPr>
          <a:xfrm>
            <a:off x="598971" y="1654874"/>
            <a:ext cx="911719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SharePoint On-</a:t>
            </a:r>
            <a:r>
              <a:rPr lang="cs-CZ" sz="2000" dirty="0" err="1">
                <a:solidFill>
                  <a:schemeClr val="bg1"/>
                </a:solidFill>
              </a:rPr>
              <a:t>Premises</a:t>
            </a:r>
            <a:r>
              <a:rPr lang="cs-CZ" sz="2000" dirty="0">
                <a:solidFill>
                  <a:schemeClr val="bg1"/>
                </a:solidFill>
              </a:rPr>
              <a:t> vs. Online</a:t>
            </a:r>
            <a:r>
              <a:rPr lang="en-US" sz="2000" dirty="0">
                <a:solidFill>
                  <a:schemeClr val="bg1"/>
                </a:solidFill>
              </a:rPr>
              <a:t>, </a:t>
            </a:r>
            <a:r>
              <a:rPr lang="en-US" sz="2000" dirty="0" err="1">
                <a:solidFill>
                  <a:schemeClr val="bg1"/>
                </a:solidFill>
              </a:rPr>
              <a:t>neustálý</a:t>
            </a:r>
            <a:r>
              <a:rPr lang="en-US" sz="2000" dirty="0">
                <a:solidFill>
                  <a:schemeClr val="bg1"/>
                </a:solidFill>
              </a:rPr>
              <a:t> “</a:t>
            </a:r>
            <a:r>
              <a:rPr lang="en-US" sz="2000" dirty="0" err="1">
                <a:solidFill>
                  <a:schemeClr val="bg1"/>
                </a:solidFill>
              </a:rPr>
              <a:t>tlak</a:t>
            </a:r>
            <a:r>
              <a:rPr lang="en-US" sz="2000" dirty="0">
                <a:solidFill>
                  <a:schemeClr val="bg1"/>
                </a:solidFill>
              </a:rPr>
              <a:t>” </a:t>
            </a:r>
            <a:r>
              <a:rPr lang="en-US" sz="2000" dirty="0" err="1">
                <a:solidFill>
                  <a:schemeClr val="bg1"/>
                </a:solidFill>
              </a:rPr>
              <a:t>novinek</a:t>
            </a:r>
            <a:endParaRPr lang="cs-CZ" sz="2000" dirty="0">
              <a:solidFill>
                <a:schemeClr val="bg1"/>
              </a:solidFill>
            </a:endParaRP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Farmové topologie</a:t>
            </a: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SharePoint Online IA, „</a:t>
            </a:r>
            <a:r>
              <a:rPr lang="cs-CZ" sz="2000" dirty="0" err="1">
                <a:solidFill>
                  <a:schemeClr val="bg1"/>
                </a:solidFill>
              </a:rPr>
              <a:t>flat</a:t>
            </a:r>
            <a:r>
              <a:rPr lang="cs-CZ" sz="2000" dirty="0">
                <a:solidFill>
                  <a:schemeClr val="bg1"/>
                </a:solidFill>
              </a:rPr>
              <a:t>“ </a:t>
            </a:r>
            <a:r>
              <a:rPr lang="cs-CZ" sz="2000" dirty="0" err="1">
                <a:solidFill>
                  <a:schemeClr val="bg1"/>
                </a:solidFill>
              </a:rPr>
              <a:t>vs</a:t>
            </a:r>
            <a:r>
              <a:rPr lang="cs-CZ" sz="2000" dirty="0">
                <a:solidFill>
                  <a:schemeClr val="bg1"/>
                </a:solidFill>
              </a:rPr>
              <a:t> „hierarchy“</a:t>
            </a: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Nové UI a nové portálové weby</a:t>
            </a: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Oprávnění, oprávnění, oprávnění</a:t>
            </a:r>
          </a:p>
          <a:p>
            <a:pPr>
              <a:lnSpc>
                <a:spcPts val="2100"/>
              </a:lnSpc>
              <a:spcBef>
                <a:spcPts val="1800"/>
              </a:spcBef>
              <a:buClr>
                <a:schemeClr val="accent1"/>
              </a:buClr>
              <a:buSzPct val="120000"/>
              <a:buFont typeface="Segoe UI Light" panose="020B0502040204020203" pitchFamily="34" charset="0"/>
              <a:buChar char="⁞"/>
            </a:pPr>
            <a:r>
              <a:rPr lang="cs-CZ" sz="2000" dirty="0" err="1">
                <a:solidFill>
                  <a:schemeClr val="bg1"/>
                </a:solidFill>
              </a:rPr>
              <a:t>Groups</a:t>
            </a:r>
            <a:r>
              <a:rPr lang="cs-CZ" sz="2000" dirty="0">
                <a:solidFill>
                  <a:schemeClr val="bg1"/>
                </a:solidFill>
              </a:rPr>
              <a:t>, </a:t>
            </a:r>
            <a:r>
              <a:rPr lang="cs-CZ" sz="2000" dirty="0" err="1">
                <a:solidFill>
                  <a:schemeClr val="bg1"/>
                </a:solidFill>
              </a:rPr>
              <a:t>Teams</a:t>
            </a:r>
            <a:r>
              <a:rPr lang="cs-CZ" sz="2000" dirty="0">
                <a:solidFill>
                  <a:schemeClr val="bg1"/>
                </a:solidFill>
              </a:rPr>
              <a:t>, </a:t>
            </a:r>
            <a:r>
              <a:rPr lang="cs-CZ" sz="2000" dirty="0" err="1">
                <a:solidFill>
                  <a:schemeClr val="bg1"/>
                </a:solidFill>
              </a:rPr>
              <a:t>Flow</a:t>
            </a:r>
            <a:r>
              <a:rPr lang="cs-CZ" sz="2000" dirty="0">
                <a:solidFill>
                  <a:schemeClr val="bg1"/>
                </a:solidFill>
              </a:rPr>
              <a:t>, </a:t>
            </a:r>
            <a:r>
              <a:rPr lang="cs-CZ" sz="2000" dirty="0" err="1">
                <a:solidFill>
                  <a:schemeClr val="bg1"/>
                </a:solidFill>
              </a:rPr>
              <a:t>PowerApps</a:t>
            </a:r>
            <a:endParaRPr lang="cs-CZ" sz="2000" dirty="0">
              <a:solidFill>
                <a:schemeClr val="bg1"/>
              </a:solidFill>
            </a:endParaRP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Migrace On-</a:t>
            </a:r>
            <a:r>
              <a:rPr lang="cs-CZ" sz="2000" dirty="0" err="1">
                <a:solidFill>
                  <a:schemeClr val="bg1"/>
                </a:solidFill>
              </a:rPr>
              <a:t>Prem</a:t>
            </a:r>
            <a:r>
              <a:rPr lang="cs-CZ" sz="2000" dirty="0">
                <a:solidFill>
                  <a:schemeClr val="bg1"/>
                </a:solidFill>
              </a:rPr>
              <a:t> do Online</a:t>
            </a:r>
          </a:p>
          <a:p>
            <a:pPr>
              <a:lnSpc>
                <a:spcPts val="2100"/>
              </a:lnSpc>
              <a:spcBef>
                <a:spcPts val="1800"/>
              </a:spcBef>
              <a:buClr>
                <a:schemeClr val="accent1"/>
              </a:buClr>
              <a:buSzPct val="120000"/>
              <a:buFont typeface="Segoe UI Light" panose="020B0502040204020203" pitchFamily="34" charset="0"/>
              <a:buChar char="⁞"/>
            </a:pPr>
            <a:r>
              <a:rPr lang="cs-CZ" sz="2000" dirty="0" err="1">
                <a:solidFill>
                  <a:schemeClr val="bg1"/>
                </a:solidFill>
              </a:rPr>
              <a:t>PnP</a:t>
            </a:r>
            <a:r>
              <a:rPr lang="cs-CZ" sz="2000" dirty="0">
                <a:solidFill>
                  <a:schemeClr val="bg1"/>
                </a:solidFill>
              </a:rPr>
              <a:t> Framework</a:t>
            </a:r>
            <a:r>
              <a:rPr lang="en-US" sz="2000" dirty="0">
                <a:solidFill>
                  <a:schemeClr val="bg1"/>
                </a:solidFill>
              </a:rPr>
              <a:t> a Proven Practices for SharePoint Online Portals</a:t>
            </a:r>
            <a:endParaRPr lang="cs-CZ" sz="2000" dirty="0">
              <a:solidFill>
                <a:schemeClr val="bg1"/>
              </a:solidFill>
            </a:endParaRPr>
          </a:p>
          <a:p>
            <a:pPr>
              <a:lnSpc>
                <a:spcPts val="2100"/>
              </a:lnSpc>
              <a:spcBef>
                <a:spcPts val="1800"/>
              </a:spcBef>
              <a:buClr>
                <a:schemeClr val="accent1"/>
              </a:buClr>
              <a:buSzPct val="120000"/>
              <a:buFont typeface="Segoe UI Light" panose="020B0502040204020203" pitchFamily="34" charset="0"/>
              <a:buChar char="⁞"/>
            </a:pPr>
            <a:r>
              <a:rPr lang="cs-CZ" sz="2000" dirty="0">
                <a:solidFill>
                  <a:schemeClr val="bg1"/>
                </a:solidFill>
              </a:rPr>
              <a:t>Totální zmatek v terminologii (Web vs. </a:t>
            </a:r>
            <a:r>
              <a:rPr lang="cs-CZ" sz="2000" dirty="0" err="1">
                <a:solidFill>
                  <a:schemeClr val="bg1"/>
                </a:solidFill>
              </a:rPr>
              <a:t>Site</a:t>
            </a:r>
            <a:r>
              <a:rPr lang="cs-CZ" sz="2000" dirty="0">
                <a:solidFill>
                  <a:schemeClr val="bg1"/>
                </a:solidFill>
              </a:rPr>
              <a:t> vs. Sub </a:t>
            </a:r>
            <a:r>
              <a:rPr lang="cs-CZ" sz="2000" dirty="0" err="1">
                <a:solidFill>
                  <a:schemeClr val="bg1"/>
                </a:solidFill>
              </a:rPr>
              <a:t>Site</a:t>
            </a:r>
            <a:r>
              <a:rPr lang="cs-CZ" sz="2000" dirty="0">
                <a:solidFill>
                  <a:schemeClr val="bg1"/>
                </a:solidFill>
              </a:rPr>
              <a:t> vs. Group vs. Team)</a:t>
            </a:r>
          </a:p>
        </p:txBody>
      </p:sp>
      <p:sp>
        <p:nvSpPr>
          <p:cNvPr id="4" name="Text Placeholder 14"/>
          <p:cNvSpPr txBox="1">
            <a:spLocks/>
          </p:cNvSpPr>
          <p:nvPr/>
        </p:nvSpPr>
        <p:spPr>
          <a:xfrm>
            <a:off x="438311" y="805116"/>
            <a:ext cx="9141619" cy="248082"/>
          </a:xfrm>
          <a:prstGeom prst="rect">
            <a:avLst/>
          </a:prstGeom>
        </p:spPr>
        <p:txBody>
          <a:bodyPr>
            <a:normAutofit fontScale="85000" lnSpcReduction="20000"/>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cs-CZ" sz="1600" dirty="0">
                <a:solidFill>
                  <a:schemeClr val="bg1"/>
                </a:solidFill>
              </a:rPr>
              <a:t>ANEB ZÁPISKY Z BOJOVÉHO POLE</a:t>
            </a:r>
            <a:endParaRPr lang="en-US" sz="1600" dirty="0">
              <a:solidFill>
                <a:schemeClr val="bg1"/>
              </a:solidFill>
            </a:endParaRPr>
          </a:p>
        </p:txBody>
      </p:sp>
    </p:spTree>
    <p:extLst>
      <p:ext uri="{BB962C8B-B14F-4D97-AF65-F5344CB8AC3E}">
        <p14:creationId xmlns:p14="http://schemas.microsoft.com/office/powerpoint/2010/main" val="37315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O ČEM SHAREPOINT PNP JE</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2400"/>
              </a:spcBef>
              <a:buClr>
                <a:schemeClr val="accent1"/>
              </a:buClr>
              <a:buSzPct val="120000"/>
              <a:buFont typeface="Segoe UI Light" panose="020B0502040204020203" pitchFamily="34" charset="0"/>
              <a:buChar char="⁞"/>
            </a:pPr>
            <a:r>
              <a:rPr lang="cs-CZ" sz="2000" dirty="0"/>
              <a:t>Ukázky kódu</a:t>
            </a:r>
          </a:p>
          <a:p>
            <a:pPr>
              <a:lnSpc>
                <a:spcPct val="100000"/>
              </a:lnSpc>
              <a:spcBef>
                <a:spcPts val="2400"/>
              </a:spcBef>
              <a:buClr>
                <a:schemeClr val="accent1"/>
              </a:buClr>
              <a:buSzPct val="120000"/>
              <a:buFont typeface="Segoe UI Light" panose="020B0502040204020203" pitchFamily="34" charset="0"/>
              <a:buChar char="⁞"/>
            </a:pPr>
            <a:r>
              <a:rPr lang="cs-CZ" sz="2000" dirty="0"/>
              <a:t>Opakovaně použitelné komponenty a řešení</a:t>
            </a:r>
          </a:p>
          <a:p>
            <a:pPr>
              <a:lnSpc>
                <a:spcPct val="100000"/>
              </a:lnSpc>
              <a:spcBef>
                <a:spcPts val="2400"/>
              </a:spcBef>
              <a:buClr>
                <a:schemeClr val="accent1"/>
              </a:buClr>
              <a:buSzPct val="120000"/>
              <a:buFont typeface="Segoe UI Light" panose="020B0502040204020203" pitchFamily="34" charset="0"/>
              <a:buChar char="⁞"/>
            </a:pPr>
            <a:r>
              <a:rPr lang="cs-CZ" sz="2000" dirty="0"/>
              <a:t>Tuny dokumentace, článků a textů, z nichž mnohé jsou velmi zásadní a cenné</a:t>
            </a:r>
          </a:p>
          <a:p>
            <a:pPr>
              <a:lnSpc>
                <a:spcPct val="100000"/>
              </a:lnSpc>
              <a:spcBef>
                <a:spcPts val="2400"/>
              </a:spcBef>
              <a:buClr>
                <a:schemeClr val="accent1"/>
              </a:buClr>
              <a:buSzPct val="120000"/>
              <a:buFont typeface="Segoe UI Light" panose="020B0502040204020203" pitchFamily="34" charset="0"/>
              <a:buChar char="⁞"/>
            </a:pPr>
            <a:r>
              <a:rPr lang="cs-CZ" sz="2000" dirty="0"/>
              <a:t>Měsíční komunitní online hovory, </a:t>
            </a:r>
            <a:r>
              <a:rPr lang="cs-CZ" sz="2000" dirty="0" err="1"/>
              <a:t>webcasty</a:t>
            </a:r>
            <a:r>
              <a:rPr lang="cs-CZ" sz="2000" dirty="0"/>
              <a:t> a krátká informační videa</a:t>
            </a:r>
          </a:p>
          <a:p>
            <a:pPr>
              <a:lnSpc>
                <a:spcPct val="100000"/>
              </a:lnSpc>
              <a:spcBef>
                <a:spcPts val="2400"/>
              </a:spcBef>
              <a:buClr>
                <a:schemeClr val="accent1"/>
              </a:buClr>
              <a:buSzPct val="120000"/>
              <a:buFont typeface="Segoe UI Light" panose="020B0502040204020203" pitchFamily="34" charset="0"/>
              <a:buChar char="⁞"/>
            </a:pPr>
            <a:r>
              <a:rPr lang="cs-CZ" sz="2000" dirty="0"/>
              <a:t>Dokumenty, prezentace, návody</a:t>
            </a:r>
          </a:p>
          <a:p>
            <a:pPr>
              <a:lnSpc>
                <a:spcPct val="100000"/>
              </a:lnSpc>
              <a:spcBef>
                <a:spcPts val="2400"/>
              </a:spcBef>
              <a:buClr>
                <a:schemeClr val="accent1"/>
              </a:buClr>
              <a:buSzPct val="120000"/>
              <a:buFont typeface="Segoe UI Light" panose="020B0502040204020203" pitchFamily="34" charset="0"/>
              <a:buChar char="⁞"/>
            </a:pPr>
            <a:r>
              <a:rPr lang="cs-CZ" sz="2000" dirty="0"/>
              <a:t>Případové studie</a:t>
            </a:r>
          </a:p>
          <a:p>
            <a:pPr>
              <a:lnSpc>
                <a:spcPct val="100000"/>
              </a:lnSpc>
              <a:spcBef>
                <a:spcPts val="2400"/>
              </a:spcBef>
              <a:buClr>
                <a:schemeClr val="accent1"/>
              </a:buClr>
              <a:buSzPct val="120000"/>
              <a:buFont typeface="Segoe UI Light" panose="020B0502040204020203" pitchFamily="34" charset="0"/>
              <a:buChar char="⁞"/>
            </a:pPr>
            <a:r>
              <a:rPr lang="cs-CZ" sz="2000" dirty="0"/>
              <a:t>A v neposlední řadě: stovky </a:t>
            </a:r>
            <a:r>
              <a:rPr lang="cs-CZ" sz="2000" dirty="0" err="1"/>
              <a:t>PowerShell</a:t>
            </a:r>
            <a:r>
              <a:rPr lang="cs-CZ" sz="2000" dirty="0"/>
              <a:t> </a:t>
            </a:r>
            <a:r>
              <a:rPr lang="cs-CZ" sz="2000" dirty="0" err="1"/>
              <a:t>commandletů</a:t>
            </a:r>
            <a:r>
              <a:rPr lang="cs-CZ" sz="2000" dirty="0"/>
              <a:t>!</a:t>
            </a:r>
          </a:p>
          <a:p>
            <a:pPr>
              <a:lnSpc>
                <a:spcPct val="100000"/>
              </a:lnSpc>
              <a:spcBef>
                <a:spcPts val="2400"/>
              </a:spcBef>
              <a:buClr>
                <a:schemeClr val="accent1"/>
              </a:buClr>
              <a:buSzPct val="120000"/>
              <a:buFont typeface="Segoe UI Light" panose="020B0502040204020203" pitchFamily="34" charset="0"/>
              <a:buChar char="⁞"/>
            </a:pPr>
            <a:endParaRPr lang="cs-CZ" sz="800" dirty="0"/>
          </a:p>
          <a:p>
            <a:pPr>
              <a:lnSpc>
                <a:spcPct val="100000"/>
              </a:lnSpc>
              <a:spcBef>
                <a:spcPts val="2400"/>
              </a:spcBef>
              <a:buClr>
                <a:schemeClr val="accent1"/>
              </a:buClr>
              <a:buSzPct val="120000"/>
              <a:buFont typeface="Segoe UI Light" panose="020B0502040204020203" pitchFamily="34" charset="0"/>
              <a:buChar char="⁞"/>
            </a:pPr>
            <a:r>
              <a:rPr lang="cs-CZ" sz="2000" dirty="0"/>
              <a:t>První URL k </a:t>
            </a:r>
            <a:r>
              <a:rPr lang="cs-CZ" sz="2000" dirty="0" err="1"/>
              <a:t>zamapatování</a:t>
            </a:r>
            <a:r>
              <a:rPr lang="cs-CZ" sz="2000" dirty="0"/>
              <a:t>: </a:t>
            </a:r>
            <a:r>
              <a:rPr lang="cs-CZ" sz="2000" b="1" dirty="0">
                <a:hlinkClick r:id="rId3"/>
              </a:rPr>
              <a:t>http://aka.ms/SharePointPnP</a:t>
            </a:r>
            <a:endParaRPr lang="cs-CZ" sz="2000" b="1" dirty="0"/>
          </a:p>
        </p:txBody>
      </p:sp>
    </p:spTree>
    <p:extLst>
      <p:ext uri="{BB962C8B-B14F-4D97-AF65-F5344CB8AC3E}">
        <p14:creationId xmlns:p14="http://schemas.microsoft.com/office/powerpoint/2010/main" val="3287820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PNP ODKAZY</a:t>
            </a:r>
          </a:p>
        </p:txBody>
      </p:sp>
      <p:sp>
        <p:nvSpPr>
          <p:cNvPr id="6" name="Text Placeholder 12"/>
          <p:cNvSpPr txBox="1">
            <a:spLocks/>
          </p:cNvSpPr>
          <p:nvPr/>
        </p:nvSpPr>
        <p:spPr>
          <a:xfrm>
            <a:off x="598971" y="1231463"/>
            <a:ext cx="909580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600"/>
              </a:spcBef>
            </a:pPr>
            <a:r>
              <a:rPr lang="en-US" sz="2000" dirty="0">
                <a:hlinkClick r:id="rId3"/>
              </a:rPr>
              <a:t>PnP at dev.office.com</a:t>
            </a:r>
            <a:r>
              <a:rPr lang="en-US" sz="2000" dirty="0"/>
              <a:t> - Welcome page with sample and guidance search</a:t>
            </a:r>
          </a:p>
          <a:p>
            <a:pPr>
              <a:lnSpc>
                <a:spcPct val="100000"/>
              </a:lnSpc>
              <a:spcBef>
                <a:spcPts val="600"/>
              </a:spcBef>
            </a:pPr>
            <a:r>
              <a:rPr lang="en-US" sz="2000" dirty="0">
                <a:hlinkClick r:id="rId4"/>
              </a:rPr>
              <a:t>SharePoint Dev Group</a:t>
            </a:r>
            <a:r>
              <a:rPr lang="en-US" sz="2000" dirty="0"/>
              <a:t> - Questions and feedback</a:t>
            </a:r>
          </a:p>
          <a:p>
            <a:pPr>
              <a:lnSpc>
                <a:spcPct val="100000"/>
              </a:lnSpc>
              <a:spcBef>
                <a:spcPts val="600"/>
              </a:spcBef>
            </a:pPr>
            <a:r>
              <a:rPr lang="en-US" sz="2000" dirty="0">
                <a:hlinkClick r:id="rId5"/>
              </a:rPr>
              <a:t>PnP at MSDN</a:t>
            </a:r>
            <a:endParaRPr lang="en-US" sz="2000" dirty="0"/>
          </a:p>
          <a:p>
            <a:pPr>
              <a:lnSpc>
                <a:spcPct val="100000"/>
              </a:lnSpc>
              <a:spcBef>
                <a:spcPts val="600"/>
              </a:spcBef>
            </a:pPr>
            <a:r>
              <a:rPr lang="en-US" sz="2000" dirty="0">
                <a:hlinkClick r:id="rId6"/>
              </a:rPr>
              <a:t>PnP videos</a:t>
            </a:r>
            <a:r>
              <a:rPr lang="en-US" sz="2000" dirty="0"/>
              <a:t> at YouTube</a:t>
            </a:r>
          </a:p>
          <a:p>
            <a:pPr>
              <a:lnSpc>
                <a:spcPct val="100000"/>
              </a:lnSpc>
              <a:spcBef>
                <a:spcPts val="600"/>
              </a:spcBef>
            </a:pPr>
            <a:r>
              <a:rPr lang="en-US" sz="2000" dirty="0">
                <a:hlinkClick r:id="rId7"/>
              </a:rPr>
              <a:t>PnP at Docs.com</a:t>
            </a:r>
            <a:r>
              <a:rPr lang="en-US" sz="2000" dirty="0"/>
              <a:t> - Docs.com</a:t>
            </a:r>
          </a:p>
          <a:p>
            <a:pPr>
              <a:lnSpc>
                <a:spcPct val="100000"/>
              </a:lnSpc>
              <a:spcBef>
                <a:spcPts val="600"/>
              </a:spcBef>
            </a:pPr>
            <a:r>
              <a:rPr lang="en-US" sz="2000" dirty="0">
                <a:hlinkClick r:id="rId8"/>
              </a:rPr>
              <a:t>PnP Sites Core Component</a:t>
            </a:r>
            <a:r>
              <a:rPr lang="en-US" sz="2000" dirty="0"/>
              <a:t> - GitHub repository</a:t>
            </a:r>
          </a:p>
          <a:p>
            <a:pPr>
              <a:lnSpc>
                <a:spcPct val="100000"/>
              </a:lnSpc>
              <a:spcBef>
                <a:spcPts val="600"/>
              </a:spcBef>
            </a:pPr>
            <a:r>
              <a:rPr lang="en-US" sz="2000" dirty="0">
                <a:hlinkClick r:id="rId9"/>
              </a:rPr>
              <a:t>PnP Core Component (JavaScript)</a:t>
            </a:r>
            <a:r>
              <a:rPr lang="en-US" sz="2000" dirty="0"/>
              <a:t> - GitHub repository</a:t>
            </a:r>
          </a:p>
          <a:p>
            <a:pPr>
              <a:lnSpc>
                <a:spcPct val="100000"/>
              </a:lnSpc>
              <a:spcBef>
                <a:spcPts val="600"/>
              </a:spcBef>
            </a:pPr>
            <a:r>
              <a:rPr lang="en-US" sz="2000" dirty="0">
                <a:hlinkClick r:id="rId10"/>
              </a:rPr>
              <a:t>PnP PowerShell</a:t>
            </a:r>
            <a:r>
              <a:rPr lang="en-US" sz="2000" dirty="0"/>
              <a:t> - GitHub repository</a:t>
            </a:r>
          </a:p>
          <a:p>
            <a:pPr>
              <a:lnSpc>
                <a:spcPct val="100000"/>
              </a:lnSpc>
              <a:spcBef>
                <a:spcPts val="600"/>
              </a:spcBef>
            </a:pPr>
            <a:r>
              <a:rPr lang="en-US" sz="2000" dirty="0">
                <a:hlinkClick r:id="rId11"/>
              </a:rPr>
              <a:t>PnP Partner Pack</a:t>
            </a:r>
            <a:r>
              <a:rPr lang="en-US" sz="2000" dirty="0"/>
              <a:t> - Reusable starter kit for typical enterprise requirements</a:t>
            </a:r>
          </a:p>
          <a:p>
            <a:pPr>
              <a:lnSpc>
                <a:spcPct val="100000"/>
              </a:lnSpc>
              <a:spcBef>
                <a:spcPts val="600"/>
              </a:spcBef>
            </a:pPr>
            <a:r>
              <a:rPr lang="en-US" sz="2000" dirty="0">
                <a:hlinkClick r:id="rId12"/>
              </a:rPr>
              <a:t>PnP Guidance</a:t>
            </a:r>
            <a:r>
              <a:rPr lang="en-US" sz="2000" dirty="0"/>
              <a:t> - GitHub repository</a:t>
            </a:r>
          </a:p>
          <a:p>
            <a:pPr>
              <a:lnSpc>
                <a:spcPct val="100000"/>
              </a:lnSpc>
              <a:spcBef>
                <a:spcPts val="600"/>
              </a:spcBef>
            </a:pPr>
            <a:r>
              <a:rPr lang="en-US" sz="2000" dirty="0">
                <a:hlinkClick r:id="rId13"/>
              </a:rPr>
              <a:t>PnP Office-</a:t>
            </a:r>
            <a:r>
              <a:rPr lang="en-US" sz="2000" dirty="0" err="1">
                <a:hlinkClick r:id="rId13"/>
              </a:rPr>
              <a:t>Addins</a:t>
            </a:r>
            <a:r>
              <a:rPr lang="en-US" sz="2000" dirty="0"/>
              <a:t> - GitHub repository</a:t>
            </a:r>
          </a:p>
          <a:p>
            <a:pPr>
              <a:lnSpc>
                <a:spcPct val="100000"/>
              </a:lnSpc>
              <a:spcBef>
                <a:spcPts val="600"/>
              </a:spcBef>
            </a:pPr>
            <a:r>
              <a:rPr lang="en-US" sz="2000" dirty="0">
                <a:hlinkClick r:id="rId14"/>
              </a:rPr>
              <a:t>PnP Tools</a:t>
            </a:r>
            <a:r>
              <a:rPr lang="en-US" sz="2000" dirty="0"/>
              <a:t> - GitHub repository</a:t>
            </a:r>
          </a:p>
          <a:p>
            <a:pPr>
              <a:lnSpc>
                <a:spcPct val="100000"/>
              </a:lnSpc>
              <a:spcBef>
                <a:spcPts val="600"/>
              </a:spcBef>
            </a:pPr>
            <a:r>
              <a:rPr lang="en-US" sz="2000" dirty="0">
                <a:hlinkClick r:id="rId15"/>
              </a:rPr>
              <a:t>PnP Transformation</a:t>
            </a:r>
            <a:r>
              <a:rPr lang="en-US" sz="2000" dirty="0"/>
              <a:t> - GitHub repository</a:t>
            </a:r>
          </a:p>
          <a:p>
            <a:pPr>
              <a:lnSpc>
                <a:spcPct val="100000"/>
              </a:lnSpc>
              <a:spcBef>
                <a:spcPts val="600"/>
              </a:spcBef>
            </a:pPr>
            <a:r>
              <a:rPr lang="en-US" sz="2000" dirty="0">
                <a:hlinkClick r:id="rId16"/>
              </a:rPr>
              <a:t>PnP Provisioning Schema</a:t>
            </a:r>
            <a:r>
              <a:rPr lang="en-US" sz="2000" dirty="0"/>
              <a:t> - GitHub repository</a:t>
            </a:r>
          </a:p>
        </p:txBody>
      </p:sp>
    </p:spTree>
    <p:extLst>
      <p:ext uri="{BB962C8B-B14F-4D97-AF65-F5344CB8AC3E}">
        <p14:creationId xmlns:p14="http://schemas.microsoft.com/office/powerpoint/2010/main" val="3363185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PNP</a:t>
            </a:r>
          </a:p>
        </p:txBody>
      </p:sp>
      <p:sp>
        <p:nvSpPr>
          <p:cNvPr id="4" name="Title 1"/>
          <p:cNvSpPr txBox="1">
            <a:spLocks/>
          </p:cNvSpPr>
          <p:nvPr/>
        </p:nvSpPr>
        <p:spPr>
          <a:xfrm>
            <a:off x="603921" y="2308065"/>
            <a:ext cx="10984159" cy="245109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cs-CZ" sz="54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Vše, co pochází z </a:t>
            </a:r>
            <a:r>
              <a:rPr kumimoji="0" lang="en-US" sz="54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PnP </a:t>
            </a:r>
            <a:r>
              <a:rPr kumimoji="0" lang="en-US" sz="5400" b="0" i="0" u="none" strike="noStrike" kern="1200" cap="none" spc="-102" normalizeH="0" baseline="0" noProof="0" dirty="0" err="1">
                <a:ln w="3175">
                  <a:noFill/>
                </a:ln>
                <a:gradFill>
                  <a:gsLst>
                    <a:gs pos="1250">
                      <a:schemeClr val="tx1"/>
                    </a:gs>
                    <a:gs pos="100000">
                      <a:schemeClr val="tx1"/>
                    </a:gs>
                  </a:gsLst>
                  <a:lin ang="5400000" scaled="0"/>
                </a:gradFill>
                <a:effectLst/>
                <a:uLnTx/>
                <a:uFillTx/>
                <a:latin typeface="+mj-lt"/>
                <a:ea typeface="+mn-ea"/>
                <a:cs typeface="Segoe UI" pitchFamily="34" charset="0"/>
              </a:rPr>
              <a:t>ini</a:t>
            </a:r>
            <a:r>
              <a:rPr kumimoji="0" lang="cs-CZ" sz="5400" b="0" i="0" u="none" strike="noStrike" kern="1200" cap="none" spc="-102" normalizeH="0" baseline="0" noProof="0" dirty="0" err="1">
                <a:ln w="3175">
                  <a:noFill/>
                </a:ln>
                <a:gradFill>
                  <a:gsLst>
                    <a:gs pos="1250">
                      <a:schemeClr val="tx1"/>
                    </a:gs>
                    <a:gs pos="100000">
                      <a:schemeClr val="tx1"/>
                    </a:gs>
                  </a:gsLst>
                  <a:lin ang="5400000" scaled="0"/>
                </a:gradFill>
                <a:effectLst/>
                <a:uLnTx/>
                <a:uFillTx/>
                <a:latin typeface="+mj-lt"/>
                <a:ea typeface="+mn-ea"/>
                <a:cs typeface="Segoe UI" pitchFamily="34" charset="0"/>
              </a:rPr>
              <a:t>ciativy</a:t>
            </a:r>
            <a:r>
              <a:rPr kumimoji="0" lang="cs-CZ" sz="5400" b="0" i="0" u="none" strike="noStrike" kern="1200" cap="none" spc="-102" normalizeH="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 je </a:t>
            </a:r>
            <a:r>
              <a:rPr kumimoji="0" lang="cs-CZ" sz="5400" b="1" i="0" u="none" strike="noStrike" kern="1200" cap="none" spc="-102" normalizeH="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zdarma k užití </a:t>
            </a:r>
            <a:r>
              <a:rPr kumimoji="0" lang="cs-CZ" sz="5400" b="0" i="0" u="none" strike="noStrike" kern="1200" cap="none" spc="-102" normalizeH="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a to bez omezení scénáře a účelu.</a:t>
            </a:r>
            <a:endParaRPr kumimoji="0" lang="en-US" sz="80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endParaRPr>
          </a:p>
        </p:txBody>
      </p:sp>
    </p:spTree>
    <p:extLst>
      <p:ext uri="{BB962C8B-B14F-4D97-AF65-F5344CB8AC3E}">
        <p14:creationId xmlns:p14="http://schemas.microsoft.com/office/powerpoint/2010/main" val="2003570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en-US" sz="3200" cap="all" dirty="0">
                <a:solidFill>
                  <a:schemeClr val="accent1"/>
                </a:solidFill>
              </a:rPr>
              <a:t>GROUPS A TEAM?</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NO, SPÍŠE JIŽ JEN TEAMS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2304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A CO TEAMS A GROUPS?</a:t>
            </a:r>
          </a:p>
        </p:txBody>
      </p:sp>
      <p:sp>
        <p:nvSpPr>
          <p:cNvPr id="7" name="Text Placeholder 12"/>
          <p:cNvSpPr txBox="1">
            <a:spLocks/>
          </p:cNvSpPr>
          <p:nvPr/>
        </p:nvSpPr>
        <p:spPr>
          <a:xfrm>
            <a:off x="598971" y="1231463"/>
            <a:ext cx="911719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Mrkněte sem: </a:t>
            </a:r>
            <a:r>
              <a:rPr lang="cs-CZ" sz="2000" dirty="0">
                <a:hlinkClick r:id="rId3"/>
              </a:rPr>
              <a:t>https://techcommunity.microsoft.com/t5/SharePoint-Blog/Work-better-together-with-SharePoint-team-sites-Office-365-app/ba-p/109550</a:t>
            </a:r>
            <a:endParaRPr lang="cs-CZ" sz="2000" dirty="0"/>
          </a:p>
          <a:p>
            <a:pPr>
              <a:lnSpc>
                <a:spcPct val="100000"/>
              </a:lnSpc>
              <a:spcBef>
                <a:spcPts val="1800"/>
              </a:spcBef>
              <a:buClr>
                <a:schemeClr val="accent1"/>
              </a:buClr>
              <a:buSzPct val="120000"/>
              <a:buFont typeface="Segoe UI Light" panose="020B0502040204020203" pitchFamily="34" charset="0"/>
              <a:buChar char="⁞"/>
            </a:pPr>
            <a:r>
              <a:rPr lang="cs-CZ" sz="2000" dirty="0"/>
              <a:t>Já už to nedávám. </a:t>
            </a:r>
            <a:r>
              <a:rPr lang="cs-CZ" sz="2000" dirty="0">
                <a:sym typeface="Wingdings" panose="05000000000000000000" pitchFamily="2" charset="2"/>
              </a:rPr>
              <a:t></a:t>
            </a:r>
            <a:endParaRPr lang="cs-CZ" sz="2000" dirty="0"/>
          </a:p>
        </p:txBody>
      </p:sp>
      <p:pic>
        <p:nvPicPr>
          <p:cNvPr id="4" name="Picture 3"/>
          <p:cNvPicPr>
            <a:picLocks noChangeAspect="1"/>
          </p:cNvPicPr>
          <p:nvPr/>
        </p:nvPicPr>
        <p:blipFill>
          <a:blip r:embed="rId4"/>
          <a:stretch>
            <a:fillRect/>
          </a:stretch>
        </p:blipFill>
        <p:spPr>
          <a:xfrm>
            <a:off x="598971" y="2753895"/>
            <a:ext cx="3649594" cy="3630863"/>
          </a:xfrm>
          <a:prstGeom prst="rect">
            <a:avLst/>
          </a:prstGeom>
        </p:spPr>
      </p:pic>
      <p:pic>
        <p:nvPicPr>
          <p:cNvPr id="5" name="Picture 4"/>
          <p:cNvPicPr>
            <a:picLocks noChangeAspect="1"/>
          </p:cNvPicPr>
          <p:nvPr/>
        </p:nvPicPr>
        <p:blipFill>
          <a:blip r:embed="rId5"/>
          <a:stretch>
            <a:fillRect/>
          </a:stretch>
        </p:blipFill>
        <p:spPr>
          <a:xfrm>
            <a:off x="4366236" y="2753894"/>
            <a:ext cx="4269763" cy="2548475"/>
          </a:xfrm>
          <a:prstGeom prst="rect">
            <a:avLst/>
          </a:prstGeom>
        </p:spPr>
      </p:pic>
      <p:pic>
        <p:nvPicPr>
          <p:cNvPr id="6" name="Picture 5"/>
          <p:cNvPicPr>
            <a:picLocks noChangeAspect="1"/>
          </p:cNvPicPr>
          <p:nvPr/>
        </p:nvPicPr>
        <p:blipFill>
          <a:blip r:embed="rId6"/>
          <a:stretch>
            <a:fillRect/>
          </a:stretch>
        </p:blipFill>
        <p:spPr>
          <a:xfrm>
            <a:off x="7306118" y="3828285"/>
            <a:ext cx="4222809" cy="2519041"/>
          </a:xfrm>
          <a:prstGeom prst="rect">
            <a:avLst/>
          </a:prstGeom>
        </p:spPr>
      </p:pic>
    </p:spTree>
    <p:extLst>
      <p:ext uri="{BB962C8B-B14F-4D97-AF65-F5344CB8AC3E}">
        <p14:creationId xmlns:p14="http://schemas.microsoft.com/office/powerpoint/2010/main" val="30928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NOVÝ MICROSOFT TEAMS POWERSHELL MODULE</a:t>
            </a:r>
          </a:p>
        </p:txBody>
      </p:sp>
      <p:sp>
        <p:nvSpPr>
          <p:cNvPr id="7" name="Text Placeholder 12"/>
          <p:cNvSpPr txBox="1">
            <a:spLocks/>
          </p:cNvSpPr>
          <p:nvPr/>
        </p:nvSpPr>
        <p:spPr>
          <a:xfrm>
            <a:off x="598971" y="1231463"/>
            <a:ext cx="911719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00000"/>
              </a:lnSpc>
              <a:spcBef>
                <a:spcPts val="1800"/>
              </a:spcBef>
              <a:buClr>
                <a:schemeClr val="accent1"/>
              </a:buClr>
              <a:buSzPct val="120000"/>
              <a:buFont typeface="Segoe UI Light" panose="020B0502040204020203" pitchFamily="34" charset="0"/>
              <a:buChar char="⁞"/>
            </a:pPr>
            <a:r>
              <a:rPr lang="cs-CZ" sz="2000" dirty="0"/>
              <a:t>K dispozici zde: </a:t>
            </a:r>
            <a:r>
              <a:rPr lang="en-US" sz="2000" dirty="0">
                <a:hlinkClick r:id="rId3"/>
              </a:rPr>
              <a:t>https://www.powershellgallery.com/packages/MicrosoftTeams/0.9.0</a:t>
            </a:r>
            <a:r>
              <a:rPr lang="en-US" sz="2000" dirty="0"/>
              <a:t> </a:t>
            </a:r>
            <a:endParaRPr lang="cs-CZ" sz="2000" dirty="0"/>
          </a:p>
          <a:p>
            <a:pPr>
              <a:lnSpc>
                <a:spcPct val="100000"/>
              </a:lnSpc>
              <a:spcBef>
                <a:spcPts val="1800"/>
              </a:spcBef>
              <a:buClr>
                <a:schemeClr val="accent1"/>
              </a:buClr>
              <a:buSzPct val="120000"/>
              <a:buFont typeface="Segoe UI Light" panose="020B0502040204020203" pitchFamily="34" charset="0"/>
              <a:buChar char="⁞"/>
            </a:pPr>
            <a:r>
              <a:rPr lang="cs-CZ" sz="2000" dirty="0"/>
              <a:t>Fajn článek: </a:t>
            </a:r>
            <a:r>
              <a:rPr lang="cs-CZ" sz="1400" dirty="0">
                <a:hlinkClick r:id="rId4"/>
              </a:rPr>
              <a:t>https://absolute-sharepoint.com/2017/11/quick-overview-of-the-new-microsoft-teams-powershell.html</a:t>
            </a:r>
            <a:endParaRPr lang="cs-CZ" sz="2000" dirty="0"/>
          </a:p>
        </p:txBody>
      </p:sp>
      <p:pic>
        <p:nvPicPr>
          <p:cNvPr id="3074" name="Picture 2" descr="Microsoft Teams PowerShel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71" y="2382914"/>
            <a:ext cx="86772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5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0"/>
          <p:cNvSpPr txBox="1">
            <a:spLocks/>
          </p:cNvSpPr>
          <p:nvPr/>
        </p:nvSpPr>
        <p:spPr>
          <a:xfrm>
            <a:off x="0" y="2834358"/>
            <a:ext cx="12192000" cy="1828800"/>
          </a:xfrm>
          <a:prstGeom prst="rect">
            <a:avLst/>
          </a:prstGeom>
        </p:spPr>
        <p:txBody>
          <a:bodyPr>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lnSpc>
                <a:spcPct val="150000"/>
              </a:lnSpc>
              <a:buNone/>
            </a:pPr>
            <a:r>
              <a:rPr lang="en-US" sz="3200" cap="all" dirty="0">
                <a:solidFill>
                  <a:schemeClr val="accent1"/>
                </a:solidFill>
              </a:rPr>
              <a:t>SHAREPOINT A MIGRACE</a:t>
            </a:r>
          </a:p>
        </p:txBody>
      </p:sp>
      <p:sp>
        <p:nvSpPr>
          <p:cNvPr id="5" name="Content Placeholder 20"/>
          <p:cNvSpPr txBox="1">
            <a:spLocks/>
          </p:cNvSpPr>
          <p:nvPr/>
        </p:nvSpPr>
        <p:spPr>
          <a:xfrm>
            <a:off x="0" y="3647158"/>
            <a:ext cx="12192000" cy="4572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00AAD3"/>
                </a:solidFill>
                <a:latin typeface="Source Sans Pro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ource Sans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2400" dirty="0">
                <a:solidFill>
                  <a:schemeClr val="tx1">
                    <a:lumMod val="75000"/>
                    <a:lumOff val="25000"/>
                  </a:schemeClr>
                </a:solidFill>
                <a:latin typeface="+mj-lt"/>
              </a:rPr>
              <a:t>... </a:t>
            </a:r>
            <a:r>
              <a:rPr lang="en-US" sz="2400" dirty="0">
                <a:solidFill>
                  <a:schemeClr val="tx1">
                    <a:lumMod val="75000"/>
                    <a:lumOff val="25000"/>
                  </a:schemeClr>
                </a:solidFill>
                <a:latin typeface="+mj-lt"/>
              </a:rPr>
              <a:t>, ANEB VAŠE POSLEDNÍ MIGRACE?</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2867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MIGRATION TOOL</a:t>
            </a:r>
          </a:p>
        </p:txBody>
      </p:sp>
      <p:pic>
        <p:nvPicPr>
          <p:cNvPr id="4" name="Picture 3"/>
          <p:cNvPicPr>
            <a:picLocks noChangeAspect="1"/>
          </p:cNvPicPr>
          <p:nvPr/>
        </p:nvPicPr>
        <p:blipFill>
          <a:blip r:embed="rId3"/>
          <a:stretch>
            <a:fillRect/>
          </a:stretch>
        </p:blipFill>
        <p:spPr>
          <a:xfrm>
            <a:off x="562978" y="1101557"/>
            <a:ext cx="4962384" cy="5413510"/>
          </a:xfrm>
          <a:prstGeom prst="rect">
            <a:avLst/>
          </a:prstGeom>
        </p:spPr>
      </p:pic>
      <p:pic>
        <p:nvPicPr>
          <p:cNvPr id="6" name="Picture 5"/>
          <p:cNvPicPr>
            <a:picLocks noChangeAspect="1"/>
          </p:cNvPicPr>
          <p:nvPr/>
        </p:nvPicPr>
        <p:blipFill>
          <a:blip r:embed="rId4"/>
          <a:stretch>
            <a:fillRect/>
          </a:stretch>
        </p:blipFill>
        <p:spPr>
          <a:xfrm>
            <a:off x="2633855" y="1705810"/>
            <a:ext cx="3757818" cy="4133600"/>
          </a:xfrm>
          <a:prstGeom prst="rect">
            <a:avLst/>
          </a:prstGeom>
        </p:spPr>
      </p:pic>
      <p:pic>
        <p:nvPicPr>
          <p:cNvPr id="8" name="Picture 7"/>
          <p:cNvPicPr>
            <a:picLocks noChangeAspect="1"/>
          </p:cNvPicPr>
          <p:nvPr/>
        </p:nvPicPr>
        <p:blipFill>
          <a:blip r:embed="rId5"/>
          <a:stretch>
            <a:fillRect/>
          </a:stretch>
        </p:blipFill>
        <p:spPr>
          <a:xfrm>
            <a:off x="4024171" y="2090821"/>
            <a:ext cx="3757818" cy="4133600"/>
          </a:xfrm>
          <a:prstGeom prst="rect">
            <a:avLst/>
          </a:prstGeom>
        </p:spPr>
      </p:pic>
      <p:pic>
        <p:nvPicPr>
          <p:cNvPr id="10" name="Picture 9"/>
          <p:cNvPicPr>
            <a:picLocks noChangeAspect="1"/>
          </p:cNvPicPr>
          <p:nvPr/>
        </p:nvPicPr>
        <p:blipFill>
          <a:blip r:embed="rId6"/>
          <a:stretch>
            <a:fillRect/>
          </a:stretch>
        </p:blipFill>
        <p:spPr>
          <a:xfrm>
            <a:off x="4906320" y="1475873"/>
            <a:ext cx="4760479" cy="5193250"/>
          </a:xfrm>
          <a:prstGeom prst="rect">
            <a:avLst/>
          </a:prstGeom>
        </p:spPr>
      </p:pic>
      <p:pic>
        <p:nvPicPr>
          <p:cNvPr id="9" name="Picture 8"/>
          <p:cNvPicPr>
            <a:picLocks noChangeAspect="1"/>
          </p:cNvPicPr>
          <p:nvPr/>
        </p:nvPicPr>
        <p:blipFill>
          <a:blip r:embed="rId7"/>
          <a:stretch>
            <a:fillRect/>
          </a:stretch>
        </p:blipFill>
        <p:spPr>
          <a:xfrm>
            <a:off x="7745167" y="90904"/>
            <a:ext cx="2854276" cy="6694844"/>
          </a:xfrm>
          <a:prstGeom prst="rect">
            <a:avLst/>
          </a:prstGeom>
        </p:spPr>
      </p:pic>
      <p:pic>
        <p:nvPicPr>
          <p:cNvPr id="11" name="Picture 10"/>
          <p:cNvPicPr>
            <a:picLocks noChangeAspect="1"/>
          </p:cNvPicPr>
          <p:nvPr/>
        </p:nvPicPr>
        <p:blipFill>
          <a:blip r:embed="rId8"/>
          <a:stretch>
            <a:fillRect/>
          </a:stretch>
        </p:blipFill>
        <p:spPr>
          <a:xfrm>
            <a:off x="2975301" y="1012631"/>
            <a:ext cx="4702924" cy="5130463"/>
          </a:xfrm>
          <a:prstGeom prst="rect">
            <a:avLst/>
          </a:prstGeom>
        </p:spPr>
      </p:pic>
    </p:spTree>
    <p:extLst>
      <p:ext uri="{BB962C8B-B14F-4D97-AF65-F5344CB8AC3E}">
        <p14:creationId xmlns:p14="http://schemas.microsoft.com/office/powerpoint/2010/main" val="32768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KAMIL JUŘÍK</a:t>
            </a:r>
          </a:p>
        </p:txBody>
      </p:sp>
      <p:sp>
        <p:nvSpPr>
          <p:cNvPr id="7" name="Text Placeholder 12"/>
          <p:cNvSpPr txBox="1">
            <a:spLocks/>
          </p:cNvSpPr>
          <p:nvPr/>
        </p:nvSpPr>
        <p:spPr>
          <a:xfrm>
            <a:off x="598971" y="1231464"/>
            <a:ext cx="8967471" cy="4172200"/>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ts val="2100"/>
              </a:lnSpc>
              <a:spcBef>
                <a:spcPts val="1200"/>
              </a:spcBef>
              <a:buClr>
                <a:schemeClr val="accent1"/>
              </a:buClr>
              <a:buSzPct val="120000"/>
              <a:buFont typeface="Segoe UI Light" panose="020B0502040204020203" pitchFamily="34" charset="0"/>
              <a:buChar char="⁞"/>
            </a:pPr>
            <a:r>
              <a:rPr lang="cs-CZ" sz="1400" dirty="0"/>
              <a:t>Kamil má rád SharePoint, věří v něj, neb stejně nic lepšího zatím nenašel. Vlastně našel, K2. </a:t>
            </a:r>
            <a:r>
              <a:rPr lang="cs-CZ" sz="1400" dirty="0">
                <a:sym typeface="Wingdings" panose="05000000000000000000" pitchFamily="2" charset="2"/>
              </a:rPr>
              <a:t></a:t>
            </a:r>
            <a:endParaRPr lang="cs-CZ" sz="1400" dirty="0"/>
          </a:p>
          <a:p>
            <a:pPr>
              <a:lnSpc>
                <a:spcPts val="2100"/>
              </a:lnSpc>
              <a:spcBef>
                <a:spcPts val="1200"/>
              </a:spcBef>
              <a:buClr>
                <a:schemeClr val="accent1"/>
              </a:buClr>
              <a:buSzPct val="120000"/>
              <a:buFont typeface="Segoe UI Light" panose="020B0502040204020203" pitchFamily="34" charset="0"/>
              <a:buChar char="⁞"/>
            </a:pPr>
            <a:r>
              <a:rPr lang="cs-CZ" sz="1400" dirty="0"/>
              <a:t>Pracuje jako CTO v </a:t>
            </a:r>
            <a:r>
              <a:rPr lang="cs-CZ" sz="1400" dirty="0" err="1"/>
              <a:t>accelapps</a:t>
            </a:r>
            <a:r>
              <a:rPr lang="cs-CZ" sz="1400" dirty="0"/>
              <a:t> a jako </a:t>
            </a:r>
            <a:r>
              <a:rPr lang="cs-CZ" sz="1400" dirty="0" err="1"/>
              <a:t>Principal</a:t>
            </a:r>
            <a:r>
              <a:rPr lang="cs-CZ" sz="1400" dirty="0"/>
              <a:t> </a:t>
            </a:r>
            <a:r>
              <a:rPr lang="cs-CZ" sz="1400" dirty="0" err="1"/>
              <a:t>Architect</a:t>
            </a:r>
            <a:r>
              <a:rPr lang="cs-CZ" sz="1400" dirty="0"/>
              <a:t> pro Mainstream Technologies.</a:t>
            </a:r>
          </a:p>
          <a:p>
            <a:pPr>
              <a:lnSpc>
                <a:spcPts val="2100"/>
              </a:lnSpc>
              <a:spcBef>
                <a:spcPts val="1200"/>
              </a:spcBef>
              <a:buClr>
                <a:schemeClr val="accent1"/>
              </a:buClr>
              <a:buSzPct val="120000"/>
              <a:buFont typeface="Segoe UI Light" panose="020B0502040204020203" pitchFamily="34" charset="0"/>
              <a:buChar char="⁞"/>
            </a:pPr>
            <a:r>
              <a:rPr lang="cs-CZ" sz="1400" dirty="0"/>
              <a:t>V SharePoint světě v minulosti instaloval desítky farem poskytujících vysokou dostupnost a výkon,</a:t>
            </a:r>
            <a:br>
              <a:rPr lang="cs-CZ" sz="1400" dirty="0"/>
            </a:br>
            <a:r>
              <a:rPr lang="cs-CZ" sz="1400" dirty="0"/>
              <a:t>dnes se spíše věnuje technickým auditům, návrhům architektury, osvětě, školením a </a:t>
            </a:r>
            <a:r>
              <a:rPr lang="cs-CZ" sz="1400" dirty="0" err="1"/>
              <a:t>SharePointu</a:t>
            </a:r>
            <a:r>
              <a:rPr lang="cs-CZ" sz="1400" dirty="0"/>
              <a:t> Online,</a:t>
            </a:r>
            <a:br>
              <a:rPr lang="cs-CZ" sz="1400" dirty="0"/>
            </a:br>
            <a:r>
              <a:rPr lang="cs-CZ" sz="1400" dirty="0"/>
              <a:t>o kterém je přesvědčen, že to „nakonec vyhraje“. V K2 světě je nadšeným architektem komplexních podnikových</a:t>
            </a:r>
            <a:br>
              <a:rPr lang="cs-CZ" sz="1400" dirty="0"/>
            </a:br>
            <a:r>
              <a:rPr lang="cs-CZ" sz="1400" dirty="0"/>
              <a:t>aplikací a řešení, kombinujících formuláře, data, </a:t>
            </a:r>
            <a:r>
              <a:rPr lang="cs-CZ" sz="1400" dirty="0" err="1"/>
              <a:t>workflow</a:t>
            </a:r>
            <a:r>
              <a:rPr lang="cs-CZ" sz="1400" dirty="0"/>
              <a:t> a reporty. </a:t>
            </a:r>
          </a:p>
          <a:p>
            <a:pPr>
              <a:lnSpc>
                <a:spcPts val="2100"/>
              </a:lnSpc>
              <a:spcBef>
                <a:spcPts val="1200"/>
              </a:spcBef>
              <a:buClr>
                <a:schemeClr val="accent1"/>
              </a:buClr>
              <a:buSzPct val="120000"/>
              <a:buFont typeface="Segoe UI Light" panose="020B0502040204020203" pitchFamily="34" charset="0"/>
              <a:buChar char="⁞"/>
            </a:pPr>
            <a:r>
              <a:rPr lang="cs-CZ" sz="1400" dirty="0">
                <a:solidFill>
                  <a:schemeClr val="tx1">
                    <a:lumMod val="85000"/>
                    <a:lumOff val="15000"/>
                  </a:schemeClr>
                </a:solidFill>
              </a:rPr>
              <a:t>Od roku 2006 je držitelem prestižního ocenění MVP v kategorii SharePoint Server.​</a:t>
            </a:r>
          </a:p>
          <a:p>
            <a:pPr>
              <a:lnSpc>
                <a:spcPts val="2100"/>
              </a:lnSpc>
              <a:spcBef>
                <a:spcPts val="1200"/>
              </a:spcBef>
              <a:buClr>
                <a:schemeClr val="accent1"/>
              </a:buClr>
              <a:buSzPct val="120000"/>
              <a:buFont typeface="Segoe UI Light" panose="020B0502040204020203" pitchFamily="34" charset="0"/>
              <a:buChar char="⁞"/>
            </a:pPr>
            <a:r>
              <a:rPr lang="cs-CZ" sz="1400" dirty="0"/>
              <a:t>Ve svém volném čase je </a:t>
            </a:r>
            <a:r>
              <a:rPr lang="cs-CZ" sz="1400" dirty="0" err="1"/>
              <a:t>gurmetem</a:t>
            </a:r>
            <a:r>
              <a:rPr lang="cs-CZ" sz="1400" dirty="0"/>
              <a:t>, hráčem </a:t>
            </a:r>
            <a:r>
              <a:rPr lang="cs-CZ" sz="1400" dirty="0" err="1"/>
              <a:t>snookeru</a:t>
            </a:r>
            <a:r>
              <a:rPr lang="cs-CZ" sz="1400" dirty="0"/>
              <a:t> a sci-fi fanouškem,</a:t>
            </a:r>
            <a:br>
              <a:rPr lang="cs-CZ" sz="1400" dirty="0"/>
            </a:br>
            <a:r>
              <a:rPr lang="cs-CZ" sz="1400" dirty="0"/>
              <a:t>od srpna 2011 i otcem prvorozené dcery Niny.</a:t>
            </a:r>
          </a:p>
          <a:p>
            <a:pPr marL="0" indent="0">
              <a:lnSpc>
                <a:spcPts val="2100"/>
              </a:lnSpc>
              <a:spcBef>
                <a:spcPts val="1200"/>
              </a:spcBef>
              <a:buClr>
                <a:schemeClr val="accent1"/>
              </a:buClr>
              <a:buSzPct val="120000"/>
              <a:buNone/>
            </a:pPr>
            <a:endParaRPr lang="cs-CZ" sz="1400" dirty="0"/>
          </a:p>
          <a:p>
            <a:pPr>
              <a:lnSpc>
                <a:spcPts val="2100"/>
              </a:lnSpc>
              <a:spcBef>
                <a:spcPts val="1200"/>
              </a:spcBef>
              <a:buClr>
                <a:schemeClr val="accent1"/>
              </a:buClr>
              <a:buSzPct val="120000"/>
              <a:buFont typeface="Segoe UI Light" panose="020B0502040204020203" pitchFamily="34" charset="0"/>
              <a:buChar char="⁞"/>
            </a:pPr>
            <a:r>
              <a:rPr lang="cs-CZ" sz="1400" dirty="0"/>
              <a:t>kamil.jurik@accelapps.cz, kamil.jurik@mainstream.cz</a:t>
            </a:r>
          </a:p>
          <a:p>
            <a:pPr>
              <a:lnSpc>
                <a:spcPts val="2100"/>
              </a:lnSpc>
              <a:spcBef>
                <a:spcPts val="1200"/>
              </a:spcBef>
              <a:buClr>
                <a:schemeClr val="accent1"/>
              </a:buClr>
              <a:buSzPct val="120000"/>
              <a:buFont typeface="Segoe UI Light" panose="020B0502040204020203" pitchFamily="34" charset="0"/>
              <a:buChar char="⁞"/>
            </a:pPr>
            <a:r>
              <a:rPr lang="cs-CZ" sz="1400" dirty="0"/>
              <a:t>facebook.com/kamil.jurik.7</a:t>
            </a:r>
          </a:p>
        </p:txBody>
      </p:sp>
      <p:pic>
        <p:nvPicPr>
          <p:cNvPr id="5" name="Picture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345" y="4208602"/>
            <a:ext cx="1620285" cy="1726692"/>
          </a:xfrm>
          <a:prstGeom prst="ellipse">
            <a:avLst/>
          </a:prstGeom>
        </p:spPr>
      </p:pic>
    </p:spTree>
    <p:extLst>
      <p:ext uri="{BB962C8B-B14F-4D97-AF65-F5344CB8AC3E}">
        <p14:creationId xmlns:p14="http://schemas.microsoft.com/office/powerpoint/2010/main" val="980041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3969977"/>
            <a:ext cx="12191999" cy="535812"/>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solidFill>
                  <a:schemeClr val="accent1"/>
                </a:solidFill>
                <a:effectLst/>
                <a:latin typeface="+mj-lt"/>
                <a:ea typeface="+mn-ea"/>
                <a:cs typeface="Arial" charset="0"/>
              </a:defRPr>
            </a:lvl1pPr>
          </a:lstStyle>
          <a:p>
            <a:pPr algn="ctr"/>
            <a:r>
              <a:rPr lang="cs-CZ" sz="3200" dirty="0">
                <a:solidFill>
                  <a:schemeClr val="bg1"/>
                </a:solidFill>
              </a:rPr>
              <a:t>DĚKUJI ZA POZORNOST</a:t>
            </a:r>
            <a:endParaRPr lang="en-US" sz="3200" dirty="0">
              <a:solidFill>
                <a:schemeClr val="bg1"/>
              </a:solidFill>
            </a:endParaRPr>
          </a:p>
        </p:txBody>
      </p:sp>
      <p:sp>
        <p:nvSpPr>
          <p:cNvPr id="6" name="Text Placeholder 6"/>
          <p:cNvSpPr txBox="1">
            <a:spLocks/>
          </p:cNvSpPr>
          <p:nvPr/>
        </p:nvSpPr>
        <p:spPr>
          <a:xfrm>
            <a:off x="0" y="4703733"/>
            <a:ext cx="12191999" cy="357887"/>
          </a:xfrm>
          <a:prstGeom prst="rect">
            <a:avLst/>
          </a:prstGeom>
        </p:spPr>
        <p:txBody>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cs-CZ" sz="1800" dirty="0">
                <a:solidFill>
                  <a:schemeClr val="bg1"/>
                </a:solidFill>
              </a:rPr>
              <a:t>PTEJTE SE, PROSÍM…</a:t>
            </a:r>
            <a:endParaRPr lang="en-US" sz="1800" dirty="0">
              <a:solidFill>
                <a:schemeClr val="bg1"/>
              </a:solidFill>
            </a:endParaRPr>
          </a:p>
        </p:txBody>
      </p:sp>
    </p:spTree>
    <p:extLst>
      <p:ext uri="{BB962C8B-B14F-4D97-AF65-F5344CB8AC3E}">
        <p14:creationId xmlns:p14="http://schemas.microsoft.com/office/powerpoint/2010/main" val="138320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SPO &amp; SP ON-PREM: PŘEHLED NOVINEK A ZMĚN</a:t>
            </a:r>
          </a:p>
        </p:txBody>
      </p:sp>
      <p:sp>
        <p:nvSpPr>
          <p:cNvPr id="7" name="Text Placeholder 12"/>
          <p:cNvSpPr txBox="1">
            <a:spLocks/>
          </p:cNvSpPr>
          <p:nvPr/>
        </p:nvSpPr>
        <p:spPr>
          <a:xfrm>
            <a:off x="598971" y="1231463"/>
            <a:ext cx="9117197" cy="5078431"/>
          </a:xfrm>
          <a:prstGeom prst="rect">
            <a:avLst/>
          </a:prstGeom>
        </p:spPr>
        <p:txBody>
          <a:bodyPr vert="horz" lIns="0" tIns="0" rIns="0" bIns="0" rtlCol="0">
            <a:noAutofit/>
          </a:bodyPr>
          <a:lstStyle>
            <a:lvl1pPr marL="254862" marR="0" indent="-254862" algn="l" defTabSz="685955" rtl="0" eaLnBrk="1" fontAlgn="auto" latinLnBrk="0" hangingPunct="1">
              <a:lnSpc>
                <a:spcPct val="90000"/>
              </a:lnSpc>
              <a:spcBef>
                <a:spcPct val="20000"/>
              </a:spcBef>
              <a:spcAft>
                <a:spcPts val="0"/>
              </a:spcAft>
              <a:buClrTx/>
              <a:buSzPct val="80000"/>
              <a:buFont typeface="Arial" pitchFamily="34" charset="0"/>
              <a:buChar char="•"/>
              <a:tabLst/>
              <a:defRPr sz="2701" kern="1200" spc="-53" baseline="0">
                <a:solidFill>
                  <a:srgbClr val="333333"/>
                </a:solidFill>
                <a:latin typeface="+mj-lt"/>
                <a:ea typeface="+mn-ea"/>
                <a:cs typeface="+mn-cs"/>
              </a:defRPr>
            </a:lvl1pPr>
            <a:lvl2pPr marL="429931" marR="0" indent="-175069" algn="l" defTabSz="685955"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333333"/>
                </a:solidFill>
                <a:latin typeface="+mn-lt"/>
                <a:ea typeface="+mn-ea"/>
                <a:cs typeface="+mn-cs"/>
              </a:defRPr>
            </a:lvl2pPr>
            <a:lvl3pPr marL="599044"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599044" algn="l"/>
              </a:tabLst>
              <a:defRPr sz="1800" kern="1200" spc="0" baseline="0">
                <a:solidFill>
                  <a:srgbClr val="333333"/>
                </a:solidFill>
                <a:latin typeface="+mn-lt"/>
                <a:ea typeface="+mn-ea"/>
                <a:cs typeface="+mn-cs"/>
              </a:defRPr>
            </a:lvl3pPr>
            <a:lvl4pPr marL="772922" marR="0" indent="-173878" algn="l" defTabSz="685955"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rgbClr val="333333"/>
                </a:solidFill>
                <a:latin typeface="+mn-lt"/>
                <a:ea typeface="+mn-ea"/>
                <a:cs typeface="+mn-cs"/>
              </a:defRPr>
            </a:lvl4pPr>
            <a:lvl5pPr marL="942036" marR="0" indent="-169114" algn="l" defTabSz="685955" rtl="0" eaLnBrk="1" fontAlgn="auto" latinLnBrk="0" hangingPunct="1">
              <a:lnSpc>
                <a:spcPct val="90000"/>
              </a:lnSpc>
              <a:spcBef>
                <a:spcPct val="20000"/>
              </a:spcBef>
              <a:spcAft>
                <a:spcPts val="0"/>
              </a:spcAft>
              <a:buClrTx/>
              <a:buSzPct val="90000"/>
              <a:buFont typeface="Wingdings" pitchFamily="2" charset="2"/>
              <a:buChar char=""/>
              <a:tabLst>
                <a:tab pos="942036" algn="l"/>
              </a:tabLst>
              <a:defRPr sz="1500" kern="1200" spc="0" baseline="0">
                <a:solidFill>
                  <a:srgbClr val="333333"/>
                </a:soli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ts val="2100"/>
              </a:lnSpc>
              <a:spcBef>
                <a:spcPts val="1800"/>
              </a:spcBef>
              <a:buClr>
                <a:schemeClr val="accent1"/>
              </a:buClr>
              <a:buSzPct val="120000"/>
              <a:buFont typeface="Segoe UI Light" panose="020B0502040204020203" pitchFamily="34" charset="0"/>
              <a:buChar char="⁞"/>
            </a:pPr>
            <a:r>
              <a:rPr lang="cs-CZ" sz="2000" dirty="0"/>
              <a:t>Offce365 </a:t>
            </a:r>
            <a:r>
              <a:rPr lang="cs-CZ" sz="2000" dirty="0" err="1"/>
              <a:t>Roadmap</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a:t>Nové a vylepšené </a:t>
            </a:r>
            <a:r>
              <a:rPr lang="cs-CZ" sz="2000" dirty="0" err="1"/>
              <a:t>webparty</a:t>
            </a:r>
            <a:r>
              <a:rPr lang="cs-CZ" sz="2000" dirty="0"/>
              <a:t> v SharePoint Online</a:t>
            </a:r>
          </a:p>
          <a:p>
            <a:pPr>
              <a:lnSpc>
                <a:spcPts val="2100"/>
              </a:lnSpc>
              <a:spcBef>
                <a:spcPts val="1800"/>
              </a:spcBef>
              <a:buClr>
                <a:schemeClr val="accent1"/>
              </a:buClr>
              <a:buSzPct val="120000"/>
              <a:buFont typeface="Segoe UI Light" panose="020B0502040204020203" pitchFamily="34" charset="0"/>
              <a:buChar char="⁞"/>
            </a:pPr>
            <a:r>
              <a:rPr lang="cs-CZ" sz="2000" dirty="0" err="1"/>
              <a:t>Idle</a:t>
            </a:r>
            <a:r>
              <a:rPr lang="cs-CZ" sz="2000" dirty="0"/>
              <a:t> User Session Timeout</a:t>
            </a:r>
          </a:p>
          <a:p>
            <a:pPr>
              <a:lnSpc>
                <a:spcPts val="2100"/>
              </a:lnSpc>
              <a:spcBef>
                <a:spcPts val="1800"/>
              </a:spcBef>
              <a:buClr>
                <a:schemeClr val="accent1"/>
              </a:buClr>
              <a:buSzPct val="120000"/>
              <a:buFont typeface="Segoe UI Light" panose="020B0502040204020203" pitchFamily="34" charset="0"/>
              <a:buChar char="⁞"/>
            </a:pPr>
            <a:r>
              <a:rPr lang="cs-CZ" sz="2000" dirty="0"/>
              <a:t>Podpora pro znaky </a:t>
            </a:r>
            <a:r>
              <a:rPr lang="en-US" sz="2000" dirty="0"/>
              <a:t># a </a:t>
            </a:r>
            <a:r>
              <a:rPr lang="cs-CZ" sz="2000" dirty="0"/>
              <a:t>% a MAXPATH</a:t>
            </a:r>
          </a:p>
          <a:p>
            <a:pPr>
              <a:lnSpc>
                <a:spcPts val="2100"/>
              </a:lnSpc>
              <a:spcBef>
                <a:spcPts val="1800"/>
              </a:spcBef>
              <a:buClr>
                <a:schemeClr val="accent1"/>
              </a:buClr>
              <a:buSzPct val="120000"/>
              <a:buFont typeface="Segoe UI Light" panose="020B0502040204020203" pitchFamily="34" charset="0"/>
              <a:buChar char="⁞"/>
            </a:pPr>
            <a:r>
              <a:rPr lang="cs-CZ" sz="2000" dirty="0" err="1"/>
              <a:t>Content</a:t>
            </a:r>
            <a:r>
              <a:rPr lang="cs-CZ" sz="2000" dirty="0"/>
              <a:t> </a:t>
            </a:r>
            <a:r>
              <a:rPr lang="cs-CZ" sz="2000" dirty="0" err="1"/>
              <a:t>Services</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err="1"/>
              <a:t>Security</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a:t>Hub </a:t>
            </a:r>
            <a:r>
              <a:rPr lang="cs-CZ" sz="2000" dirty="0" err="1"/>
              <a:t>Sites</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err="1"/>
              <a:t>Multi</a:t>
            </a:r>
            <a:r>
              <a:rPr lang="cs-CZ" sz="2000" dirty="0"/>
              <a:t> </a:t>
            </a:r>
            <a:r>
              <a:rPr lang="cs-CZ" sz="2000" dirty="0" err="1"/>
              <a:t>Geo</a:t>
            </a:r>
            <a:r>
              <a:rPr lang="cs-CZ" sz="2000" dirty="0"/>
              <a:t> </a:t>
            </a:r>
            <a:r>
              <a:rPr lang="cs-CZ" sz="2000" dirty="0" err="1"/>
              <a:t>Tenants</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err="1"/>
              <a:t>Migration</a:t>
            </a:r>
            <a:r>
              <a:rPr lang="cs-CZ" sz="2000" dirty="0"/>
              <a:t> </a:t>
            </a:r>
            <a:r>
              <a:rPr lang="cs-CZ" sz="2000" dirty="0" err="1"/>
              <a:t>Tool</a:t>
            </a:r>
            <a:endParaRPr lang="cs-CZ" sz="2000" dirty="0"/>
          </a:p>
          <a:p>
            <a:pPr>
              <a:lnSpc>
                <a:spcPts val="2100"/>
              </a:lnSpc>
              <a:spcBef>
                <a:spcPts val="1800"/>
              </a:spcBef>
              <a:buClr>
                <a:schemeClr val="accent1"/>
              </a:buClr>
              <a:buSzPct val="120000"/>
              <a:buFont typeface="Segoe UI Light" panose="020B0502040204020203" pitchFamily="34" charset="0"/>
              <a:buChar char="⁞"/>
            </a:pPr>
            <a:r>
              <a:rPr lang="cs-CZ" sz="2000" dirty="0"/>
              <a:t>Admin Center</a:t>
            </a:r>
          </a:p>
          <a:p>
            <a:pPr>
              <a:lnSpc>
                <a:spcPts val="2100"/>
              </a:lnSpc>
              <a:spcBef>
                <a:spcPts val="1800"/>
              </a:spcBef>
              <a:buClr>
                <a:schemeClr val="accent1"/>
              </a:buClr>
              <a:buSzPct val="120000"/>
              <a:buFont typeface="Segoe UI Light" panose="020B0502040204020203" pitchFamily="34" charset="0"/>
              <a:buChar char="⁞"/>
            </a:pPr>
            <a:r>
              <a:rPr lang="cs-CZ" sz="2000" dirty="0"/>
              <a:t>A další a další…</a:t>
            </a:r>
          </a:p>
        </p:txBody>
      </p:sp>
    </p:spTree>
    <p:extLst>
      <p:ext uri="{BB962C8B-B14F-4D97-AF65-F5344CB8AC3E}">
        <p14:creationId xmlns:p14="http://schemas.microsoft.com/office/powerpoint/2010/main" val="4813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fade">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OFFICE365 ROADMAP</a:t>
            </a:r>
          </a:p>
        </p:txBody>
      </p:sp>
      <p:pic>
        <p:nvPicPr>
          <p:cNvPr id="3" name="Picture 2"/>
          <p:cNvPicPr>
            <a:picLocks noChangeAspect="1"/>
          </p:cNvPicPr>
          <p:nvPr/>
        </p:nvPicPr>
        <p:blipFill>
          <a:blip r:embed="rId3"/>
          <a:stretch>
            <a:fillRect/>
          </a:stretch>
        </p:blipFill>
        <p:spPr>
          <a:xfrm>
            <a:off x="567325" y="1375412"/>
            <a:ext cx="9164516" cy="4713998"/>
          </a:xfrm>
          <a:prstGeom prst="rect">
            <a:avLst/>
          </a:prstGeom>
        </p:spPr>
      </p:pic>
    </p:spTree>
    <p:extLst>
      <p:ext uri="{BB962C8B-B14F-4D97-AF65-F5344CB8AC3E}">
        <p14:creationId xmlns:p14="http://schemas.microsoft.com/office/powerpoint/2010/main" val="409868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solidFill>
                  <a:schemeClr val="accent1"/>
                </a:solidFill>
              </a:rPr>
              <a:t>SHAREPOINT ROADMAPA: PRO SPRÁVCE OBSAHU</a:t>
            </a:r>
          </a:p>
        </p:txBody>
      </p:sp>
      <p:pic>
        <p:nvPicPr>
          <p:cNvPr id="6146" name="Picture 2" descr="SharePoint roadmap for pag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11" y="1222512"/>
            <a:ext cx="8529678" cy="467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9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z="2700" dirty="0">
                <a:solidFill>
                  <a:schemeClr val="accent1"/>
                </a:solidFill>
              </a:rPr>
              <a:t>SHAREPOINT ROADMAPA: PRO VLASTNÍKY WEBŮ A UŽIVATELE</a:t>
            </a:r>
          </a:p>
        </p:txBody>
      </p:sp>
      <p:pic>
        <p:nvPicPr>
          <p:cNvPr id="7170" name="Picture 2" descr="SharePoint roadmap for Site owners and end users"/>
          <p:cNvPicPr>
            <a:picLocks noChangeAspect="1" noChangeArrowheads="1"/>
          </p:cNvPicPr>
          <p:nvPr/>
        </p:nvPicPr>
        <p:blipFill rotWithShape="1">
          <a:blip r:embed="rId3">
            <a:extLst>
              <a:ext uri="{28A0092B-C50C-407E-A947-70E740481C1C}">
                <a14:useLocalDpi xmlns:a14="http://schemas.microsoft.com/office/drawing/2010/main" val="0"/>
              </a:ext>
            </a:extLst>
          </a:blip>
          <a:srcRect b="2720"/>
          <a:stretch/>
        </p:blipFill>
        <p:spPr bwMode="auto">
          <a:xfrm>
            <a:off x="438311" y="832855"/>
            <a:ext cx="6953250" cy="592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32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z="2500" dirty="0">
                <a:solidFill>
                  <a:schemeClr val="accent1"/>
                </a:solidFill>
              </a:rPr>
              <a:t>SHAREPOINT ROADMAPA: PRO SHAREPOINT ADMINY</a:t>
            </a:r>
          </a:p>
        </p:txBody>
      </p:sp>
      <p:pic>
        <p:nvPicPr>
          <p:cNvPr id="8194" name="Picture 2" descr="SharePoint roadmap for administr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11" y="1699126"/>
            <a:ext cx="8454972" cy="406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11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z="2500" dirty="0">
                <a:solidFill>
                  <a:schemeClr val="accent1"/>
                </a:solidFill>
              </a:rPr>
              <a:t>SHAREPOINT ROADMAPA: VYBRANÉ NOVINKY PRO 2018</a:t>
            </a:r>
          </a:p>
        </p:txBody>
      </p:sp>
      <p:pic>
        <p:nvPicPr>
          <p:cNvPr id="9218" name="Picture 2" descr="SharePoint roadmap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10" y="1899567"/>
            <a:ext cx="8601773" cy="2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32170"/>
      </p:ext>
    </p:extLst>
  </p:cSld>
  <p:clrMapOvr>
    <a:masterClrMapping/>
  </p:clrMapOvr>
</p:sld>
</file>

<file path=ppt/theme/theme1.xml><?xml version="1.0" encoding="utf-8"?>
<a:theme xmlns:a="http://schemas.openxmlformats.org/drawingml/2006/main" name="5-30055_SharePoint Template 2012 - 16x9 - White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SPSBCN16-Template.potx" id="{77C32EA3-63BF-4E3B-B801-73A246840EDD}" vid="{1522EE2A-0561-4E66-8B5A-C4EDB7EFEA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09E24228864C498FAF821E4A497301" ma:contentTypeVersion="0" ma:contentTypeDescription="Create a new document." ma:contentTypeScope="" ma:versionID="984fee8704a50c0447e1665a29d225e7">
  <xsd:schema xmlns:xsd="http://www.w3.org/2001/XMLSchema" xmlns:xs="http://www.w3.org/2001/XMLSchema" xmlns:p="http://schemas.microsoft.com/office/2006/metadata/properties" targetNamespace="http://schemas.microsoft.com/office/2006/metadata/properties" ma:root="true" ma:fieldsID="d15787acf22db4e4c0ac8b858fca64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521726-F855-4E21-981C-7AED17A42AB4}">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511B7A3C-C0D4-4597-8E5A-7342A0BBF280}">
  <ds:schemaRefs>
    <ds:schemaRef ds:uri="http://schemas.microsoft.com/sharepoint/v3/contenttype/forms"/>
  </ds:schemaRefs>
</ds:datastoreItem>
</file>

<file path=customXml/itemProps3.xml><?xml version="1.0" encoding="utf-8"?>
<ds:datastoreItem xmlns:ds="http://schemas.openxmlformats.org/officeDocument/2006/customXml" ds:itemID="{162242B8-D109-4FE8-9000-541732B96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SPSBCN16-Template</Template>
  <TotalTime>0</TotalTime>
  <Words>6083</Words>
  <Application>Microsoft Office PowerPoint</Application>
  <PresentationFormat>Widescreen</PresentationFormat>
  <Paragraphs>366</Paragraphs>
  <Slides>39</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Consolas</vt:lpstr>
      <vt:lpstr>Segoe UI</vt:lpstr>
      <vt:lpstr>Segoe UI Light</vt:lpstr>
      <vt:lpstr>Source Sans Pro Light</vt:lpstr>
      <vt:lpstr>Wingdings</vt:lpstr>
      <vt:lpstr>5-30055_SharePoint Template 2012 - 16x9 - White Background</vt:lpstr>
      <vt:lpstr>SHAREPOINT A ZÁPISKY Z BOJOVÉHO POLE</vt:lpstr>
      <vt:lpstr>JAKÝ BYL VÁŠ UPLYNULÝ ROK S SHAREPOINT? VZPOMÍNEJTE</vt:lpstr>
      <vt:lpstr>JAKÝ BYL MŮJ UPLYNULÝ ROK S SHAREPOINT?</vt:lpstr>
      <vt:lpstr>SPO &amp; SP ON-PREM: PŘEHLED NOVINEK A ZMĚN</vt:lpstr>
      <vt:lpstr>OFFICE365 ROADMAP</vt:lpstr>
      <vt:lpstr>SHAREPOINT ROADMAPA: PRO SPRÁVCE OBSAHU</vt:lpstr>
      <vt:lpstr>SHAREPOINT ROADMAPA: PRO VLASTNÍKY WEBŮ A UŽIVATELE</vt:lpstr>
      <vt:lpstr>SHAREPOINT ROADMAPA: PRO SHAREPOINT ADMINY</vt:lpstr>
      <vt:lpstr>SHAREPOINT ROADMAPA: VYBRANÉ NOVINKY PRO 2018</vt:lpstr>
      <vt:lpstr>PowerPoint Presentation</vt:lpstr>
      <vt:lpstr>„STARÉ“ VS „NOVÉ“</vt:lpstr>
      <vt:lpstr>NOVÉ PORTÁLOVÉ WEBY</vt:lpstr>
      <vt:lpstr>SHAREPOINT HUB SITES</vt:lpstr>
      <vt:lpstr>PowerPoint Presentation</vt:lpstr>
      <vt:lpstr>MULTI-GEO OFFICE 365 TENANT</vt:lpstr>
      <vt:lpstr>SECURITY AT THE SITE-COLLECTION LEVEL IN SPO</vt:lpstr>
      <vt:lpstr>A DALŠÍ SUMA NOVINEK V SHAREPOINT ONLINE</vt:lpstr>
      <vt:lpstr>PowerPoint Presentation</vt:lpstr>
      <vt:lpstr>SHAREPOINT FARMOVÉ TOPOLOGIE</vt:lpstr>
      <vt:lpstr>PowerPoint Presentation</vt:lpstr>
      <vt:lpstr>STRUKTURA? ANO</vt:lpstr>
      <vt:lpstr>SPO STRUKTURA OBSAHU: PLOCHÁ NEBO HIERARCHICKÁ?</vt:lpstr>
      <vt:lpstr>TECHNICKÝ POHLED: SHAREPOINT ONLINE A IA</vt:lpstr>
      <vt:lpstr>SHAREPOINT ONLINE A PLOCHÁ STRUKTURA</vt:lpstr>
      <vt:lpstr>SHAREPOINT ONLINE A PLOCHÁ STRUKTURA</vt:lpstr>
      <vt:lpstr>CO Z UVEDENÉHO PLYNE?</vt:lpstr>
      <vt:lpstr>PowerPoint Presentation</vt:lpstr>
      <vt:lpstr>SHAREPOINT PNP</vt:lpstr>
      <vt:lpstr>SHAREPOINT PNP</vt:lpstr>
      <vt:lpstr>O ČEM SHAREPOINT PNP JE</vt:lpstr>
      <vt:lpstr>SHAREPOINT PNP ODKAZY</vt:lpstr>
      <vt:lpstr>SHAREPOINT PNP</vt:lpstr>
      <vt:lpstr>PowerPoint Presentation</vt:lpstr>
      <vt:lpstr>A CO TEAMS A GROUPS?</vt:lpstr>
      <vt:lpstr>NOVÝ MICROSOFT TEAMS POWERSHELL MODULE</vt:lpstr>
      <vt:lpstr>PowerPoint Presentation</vt:lpstr>
      <vt:lpstr>SHAREPOINT MIGRATION TOOL</vt:lpstr>
      <vt:lpstr>KAMIL JUŘÍK</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2016-09-23T09:03:56Z</dcterms:created>
  <dcterms:modified xsi:type="dcterms:W3CDTF">2018-03-25T19:57:23Z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0x0101002D09E24228864C498FAF821E4A497301</vt:lpwstr>
  </property>
</Properties>
</file>